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5271" r:id="rId3"/>
    <p:sldId id="256" r:id="rId4"/>
    <p:sldId id="5272" r:id="rId5"/>
    <p:sldId id="5275" r:id="rId6"/>
    <p:sldId id="5274" r:id="rId7"/>
    <p:sldId id="5276" r:id="rId8"/>
  </p:sldIdLst>
  <p:sldSz cx="18288000" cy="10287000"/>
  <p:notesSz cx="6858000" cy="9144000"/>
  <p:embeddedFontLst>
    <p:embeddedFont>
      <p:font typeface="DM Sans 1" panose="020B0604020202020204" charset="0"/>
      <p:regular r:id="rId9"/>
    </p:embeddedFont>
    <p:embeddedFont>
      <p:font typeface="DM Sans 2" panose="020B0604020202020204" charset="0"/>
      <p:regular r:id="rId10"/>
    </p:embeddedFont>
    <p:embeddedFont>
      <p:font typeface="DM Sans 2 Bold" panose="020B0604020202020204" charset="0"/>
      <p:regular r:id="rId11"/>
    </p:embeddedFont>
    <p:embeddedFont>
      <p:font typeface="Open Sans Bold" panose="020B0806030504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47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357903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7466" y="1206451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1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0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1486401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80360587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9400323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251250149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8" y="2541514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4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7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3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2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1" y="582863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7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70421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39" y="2738438"/>
            <a:ext cx="16257407" cy="6527007"/>
          </a:xfrm>
        </p:spPr>
        <p:txBody>
          <a:bodyPr/>
          <a:lstStyle>
            <a:lvl1pPr marL="428625" marR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25" marR="0" lvl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00" marR="0" lvl="1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00" marR="0" lvl="2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33979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54071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55832177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0271214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83109574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5860872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3591411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6498867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4020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5495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1591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7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-332898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3613463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67926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8" y="2738438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3158944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25" indent="-428625" algn="l" defTabSz="1371600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energieolympiade.de/projektdatenbank/2013-1-32/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12" Type="http://schemas.openxmlformats.org/officeDocument/2006/relationships/hyperlink" Target="https://www.energieatlas.rlp.de/earp/praxisbeispiele/projektsteckbriefe/projekt-steckbriefe/anzeigen/unternehmen/12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M%C3%BCllberg_Speyer_-_9.JPG" TargetMode="External"/><Relationship Id="rId11" Type="http://schemas.openxmlformats.org/officeDocument/2006/relationships/image" Target="../media/image18.svg"/><Relationship Id="rId5" Type="http://schemas.openxmlformats.org/officeDocument/2006/relationships/hyperlink" Target="https://www.klimaschutz.de/de/foerderung/foerderprogramme/kommunalrichtlinie/massnahmen-zur-foerderung-klimafreundlicher-abwasserbewirtschaftun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M%C3%BCllberg_Speyer_-_9.JPG" TargetMode="External"/><Relationship Id="rId13" Type="http://schemas.openxmlformats.org/officeDocument/2006/relationships/hyperlink" Target="https://klimaschutz-halle.de/projekte/deponiegaserfassung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klimaschutz.de/de/foerderung/foerderprogramme/kommunalrichtlinie/ma%C3%9Fnahmen-zur-foerderung-klimafreundlicher-abfallwirtschaft/optimierte-erfassung-von-deponiegasen-siedlungsabfalldeponien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hyperlink" Target="https://www.mannheim.de/de/stadt-gestalten/planungskonzepte/flaechennutzungsplanung/flaechennutzungsplan-windenergie" TargetMode="External"/><Relationship Id="rId4" Type="http://schemas.openxmlformats.org/officeDocument/2006/relationships/image" Target="../media/image16.svg"/><Relationship Id="rId9" Type="http://schemas.openxmlformats.org/officeDocument/2006/relationships/hyperlink" Target="https://commons.wikimedia.org/w/index.php?search=M%C3%BClldeponie&amp;title=Special:MediaSearch&amp;go=Go&amp;type=imag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daten/ressourcen-abfall/verwertung-entsorgung-ausgewaehlter-abfallarten/bioabfaelle#bioabfalle-gute-qualitat-ist-voraussetzung-fur-eine-hochwertige-verwertung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20.jpeg"/><Relationship Id="rId7" Type="http://schemas.openxmlformats.org/officeDocument/2006/relationships/hyperlink" Target="https://www.umweltbundesamt.de/publikationen/ermittlung-der-emissionssituation-bei-der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Pl%C3%A4sterlegge-Gartenabf%C3%A4lle.jpg" TargetMode="External"/><Relationship Id="rId11" Type="http://schemas.openxmlformats.org/officeDocument/2006/relationships/image" Target="../media/image16.svg"/><Relationship Id="rId5" Type="http://schemas.openxmlformats.org/officeDocument/2006/relationships/hyperlink" Target="https://commons.wikimedia.org/wiki/File:M%C3%BCllberg_Speyer_-_9.JP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https://www.mannheim.de/de/stadt-gestalten/planungskonzepte/flaechennutzungsplanung/flaechennutzungsplan-windenergie" TargetMode="External"/><Relationship Id="rId14" Type="http://schemas.openxmlformats.org/officeDocument/2006/relationships/hyperlink" Target="https://www.stadtreinigung.hamburg/ueber-uns/muellverwertung-anlagen/biogas-und-kompostwerk-buetzbe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13" Type="http://schemas.openxmlformats.org/officeDocument/2006/relationships/hyperlink" Target="https://pflanzenkohle-darmstadt.de/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s://www.r-eka.de/projekte/pyrolyse/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Biomasseheizwerk_Mitterfels.jpg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commons.wikimedia.org/wiki/File:M%C3%BCllberg_Speyer_-_9.JPG" TargetMode="External"/><Relationship Id="rId15" Type="http://schemas.openxmlformats.org/officeDocument/2006/relationships/hyperlink" Target="https://naturpark-lueneburger-heide.de/der-naturpark/aktiv-fuer-den-naturpark/das-partner-netzwerk/pyccs-ggmbh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hyperlink" Target="https://energieagentur-suedwest.de/media/pflanzenkohl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LocalZero</a:t>
            </a:r>
            <a:r>
              <a:rPr lang="de-DE" dirty="0"/>
              <a:t> Top-Maßnahmen Abfallwirtschaft</a:t>
            </a:r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Abfallwirtschaft</a:t>
              </a:r>
              <a:r>
                <a:rPr lang="en-US" sz="1799" b="1" dirty="0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394683" y="429846"/>
            <a:ext cx="1496802" cy="1190179"/>
          </a:xfrm>
          <a:custGeom>
            <a:avLst/>
            <a:gdLst/>
            <a:ahLst/>
            <a:cxnLst/>
            <a:rect l="l" t="t" r="r" b="b"/>
            <a:pathLst>
              <a:path w="1496802" h="1190179">
                <a:moveTo>
                  <a:pt x="0" y="0"/>
                </a:moveTo>
                <a:lnTo>
                  <a:pt x="1496802" y="0"/>
                </a:lnTo>
                <a:lnTo>
                  <a:pt x="1496802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165" y="1209283"/>
            <a:ext cx="10625669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Sektor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Abfallwirtschaft</a:t>
            </a:r>
            <a:endParaRPr lang="en-US" sz="3000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3EDC1BD6-2B65-74ED-55DD-1ABFA8D72EE9}"/>
              </a:ext>
            </a:extLst>
          </p:cNvPr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Umstellung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Prozesse</a:t>
            </a:r>
            <a:endParaRPr lang="en-US" sz="1200" dirty="0">
              <a:solidFill>
                <a:srgbClr val="011633"/>
              </a:solidFill>
              <a:latin typeface="DM Sans 2" panose="020B0604020202020204" charset="0"/>
              <a:ea typeface="DM Sans 1"/>
              <a:cs typeface="DM Sans 1"/>
              <a:sym typeface="DM Sans 1"/>
            </a:endParaRPr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17C982CA-85B7-3FFF-4C15-6016A407CAAF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A12570A0-F3C7-8096-384A-2E24E48E789A}"/>
              </a:ext>
            </a:extLst>
          </p:cNvPr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C13B45FE-0BC2-476C-5C85-B4D0B6FF73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760C8AB1-2356-CC8A-0371-CB613CEAA400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62" name="Flussdiagramm: Verbinder 61">
            <a:extLst>
              <a:ext uri="{FF2B5EF4-FFF2-40B4-BE49-F238E27FC236}">
                <a16:creationId xmlns:a16="http://schemas.microsoft.com/office/drawing/2014/main" id="{6BAEEE40-5423-5665-4FDC-A0D3009846ED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42">
            <a:extLst>
              <a:ext uri="{FF2B5EF4-FFF2-40B4-BE49-F238E27FC236}">
                <a16:creationId xmlns:a16="http://schemas.microsoft.com/office/drawing/2014/main" id="{CA289B15-CA6F-17BD-3B7F-FBB5AD9EEC70}"/>
              </a:ext>
            </a:extLst>
          </p:cNvPr>
          <p:cNvSpPr txBox="1"/>
          <p:nvPr/>
        </p:nvSpPr>
        <p:spPr>
          <a:xfrm>
            <a:off x="517221" y="3238500"/>
            <a:ext cx="17155108" cy="1896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001			Energieautarker Betrieb der Kläranlagen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002			Optimierte Deponieerfassung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003			Verbesserte Nutzung von Grünschnitt und Bioabfall zur Erzeugung von erneuerbaren Energien und bei der 						Abfallbehandlung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004			Herstellung von Pflanzenkohle durch Pyrolyse </a:t>
            </a:r>
          </a:p>
        </p:txBody>
      </p:sp>
      <p:sp>
        <p:nvSpPr>
          <p:cNvPr id="67" name="Flussdiagramm: Verbinder 66">
            <a:extLst>
              <a:ext uri="{FF2B5EF4-FFF2-40B4-BE49-F238E27FC236}">
                <a16:creationId xmlns:a16="http://schemas.microsoft.com/office/drawing/2014/main" id="{6551716B-BAD2-0AF1-6C3E-B300E49D7840}"/>
              </a:ext>
            </a:extLst>
          </p:cNvPr>
          <p:cNvSpPr/>
          <p:nvPr/>
        </p:nvSpPr>
        <p:spPr>
          <a:xfrm>
            <a:off x="2818929" y="3720009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lussdiagramm: Verbinder 69">
            <a:extLst>
              <a:ext uri="{FF2B5EF4-FFF2-40B4-BE49-F238E27FC236}">
                <a16:creationId xmlns:a16="http://schemas.microsoft.com/office/drawing/2014/main" id="{D57443AC-9645-D28C-11AF-AF1A57F1C704}"/>
              </a:ext>
            </a:extLst>
          </p:cNvPr>
          <p:cNvSpPr/>
          <p:nvPr/>
        </p:nvSpPr>
        <p:spPr>
          <a:xfrm>
            <a:off x="2818929" y="3340416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lussdiagramm: Verbinder 70">
            <a:extLst>
              <a:ext uri="{FF2B5EF4-FFF2-40B4-BE49-F238E27FC236}">
                <a16:creationId xmlns:a16="http://schemas.microsoft.com/office/drawing/2014/main" id="{1AE6D5EA-6DBC-83FF-EE17-BD623822D918}"/>
              </a:ext>
            </a:extLst>
          </p:cNvPr>
          <p:cNvSpPr/>
          <p:nvPr/>
        </p:nvSpPr>
        <p:spPr>
          <a:xfrm>
            <a:off x="2818929" y="4099602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lussdiagramm: Verbinder 71">
            <a:extLst>
              <a:ext uri="{FF2B5EF4-FFF2-40B4-BE49-F238E27FC236}">
                <a16:creationId xmlns:a16="http://schemas.microsoft.com/office/drawing/2014/main" id="{B18DC401-B6D6-72AB-DB8C-8B70E9D2F3A3}"/>
              </a:ext>
            </a:extLst>
          </p:cNvPr>
          <p:cNvSpPr/>
          <p:nvPr/>
        </p:nvSpPr>
        <p:spPr>
          <a:xfrm>
            <a:off x="2797234" y="4841607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E84798E-9571-0C74-041B-600826CC40C7}"/>
              </a:ext>
            </a:extLst>
          </p:cNvPr>
          <p:cNvSpPr/>
          <p:nvPr/>
        </p:nvSpPr>
        <p:spPr>
          <a:xfrm>
            <a:off x="3225027" y="328006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4058364E-10CE-48D7-7303-E79A86F14976}"/>
              </a:ext>
            </a:extLst>
          </p:cNvPr>
          <p:cNvSpPr/>
          <p:nvPr/>
        </p:nvSpPr>
        <p:spPr>
          <a:xfrm>
            <a:off x="3225027" y="3675757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5D28F9D-DD44-A5B8-FC07-3BA6B9F8EDBD}"/>
              </a:ext>
            </a:extLst>
          </p:cNvPr>
          <p:cNvSpPr/>
          <p:nvPr/>
        </p:nvSpPr>
        <p:spPr>
          <a:xfrm>
            <a:off x="3225027" y="4055350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5F0B0D53-DB3E-8F63-E932-B3E702389678}"/>
              </a:ext>
            </a:extLst>
          </p:cNvPr>
          <p:cNvSpPr/>
          <p:nvPr/>
        </p:nvSpPr>
        <p:spPr>
          <a:xfrm>
            <a:off x="3225027" y="4833370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2CF3D2-1504-E0EE-244B-DAD91263C524}"/>
              </a:ext>
            </a:extLst>
          </p:cNvPr>
          <p:cNvSpPr txBox="1"/>
          <p:nvPr/>
        </p:nvSpPr>
        <p:spPr>
          <a:xfrm>
            <a:off x="3301227" y="32773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BAA4B9A-A672-FEBA-E529-E24B6A3E69FE}"/>
              </a:ext>
            </a:extLst>
          </p:cNvPr>
          <p:cNvSpPr txBox="1"/>
          <p:nvPr/>
        </p:nvSpPr>
        <p:spPr>
          <a:xfrm>
            <a:off x="3301227" y="365965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9D8B51-6DF3-60BA-EA78-9C5756C7C6E1}"/>
              </a:ext>
            </a:extLst>
          </p:cNvPr>
          <p:cNvSpPr txBox="1"/>
          <p:nvPr/>
        </p:nvSpPr>
        <p:spPr>
          <a:xfrm>
            <a:off x="3301227" y="403925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E79C8D-4E64-B1C4-4A7F-9BDF5E4FDB25}"/>
              </a:ext>
            </a:extLst>
          </p:cNvPr>
          <p:cNvSpPr txBox="1"/>
          <p:nvPr/>
        </p:nvSpPr>
        <p:spPr>
          <a:xfrm>
            <a:off x="3301227" y="482674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Abfallwirtschaft-Sektor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394683" y="429846"/>
            <a:ext cx="1496802" cy="1190179"/>
          </a:xfrm>
          <a:custGeom>
            <a:avLst/>
            <a:gdLst/>
            <a:ahLst/>
            <a:cxnLst/>
            <a:rect l="l" t="t" r="r" b="b"/>
            <a:pathLst>
              <a:path w="1496802" h="1190179">
                <a:moveTo>
                  <a:pt x="0" y="0"/>
                </a:moveTo>
                <a:lnTo>
                  <a:pt x="1496802" y="0"/>
                </a:lnTo>
                <a:lnTo>
                  <a:pt x="1496802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097407" cy="343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Kommunen können den Betrieb von Kläranlagen auf vielseitige Weise energetisch optimieren: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Energieeffizienz: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Reduktion des Energieverbrauchs durch effizientere Technologien und Prozessoptimierung.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Erneuerbare Energien: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Installation von Solaranlagen zur Stromerzeugung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Biogasproduktion: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Gewinnung von Biogas durch anaerobe Behandlung von Klärschlamm, das zur Strom- und Wärmeerzeugung genutzt wird.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Wärmerückgewinnung: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Verwendung der bei der Abwasserbehandlung entstehenden Abwärme.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Für die Aktivitäten können Kommunen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Fördergelder des Bundes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beantragen.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Direkte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Treibhausgasen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Umstellung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Energiegewinnung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des 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verbrauchs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Abfallbetrieb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Kläranlage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3831165" y="826191"/>
            <a:ext cx="10625669" cy="884858"/>
            <a:chOff x="0" y="-38100"/>
            <a:chExt cx="14167559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4167559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Energieautarker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Betrieb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Kläranlagen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815734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sp>
        <p:nvSpPr>
          <p:cNvPr id="56" name="Flussdiagramm: Verbinder 55">
            <a:extLst>
              <a:ext uri="{FF2B5EF4-FFF2-40B4-BE49-F238E27FC236}">
                <a16:creationId xmlns:a16="http://schemas.microsoft.com/office/drawing/2014/main" id="{90F1B9D4-BA22-F18F-B9CC-3C2C53F4196A}"/>
              </a:ext>
            </a:extLst>
          </p:cNvPr>
          <p:cNvSpPr/>
          <p:nvPr/>
        </p:nvSpPr>
        <p:spPr>
          <a:xfrm>
            <a:off x="649178" y="712655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5">
            <a:extLst>
              <a:ext uri="{FF2B5EF4-FFF2-40B4-BE49-F238E27FC236}">
                <a16:creationId xmlns:a16="http://schemas.microsoft.com/office/drawing/2014/main" id="{FC701852-F7E3-ACF4-986B-C713F11F6FF1}"/>
              </a:ext>
            </a:extLst>
          </p:cNvPr>
          <p:cNvGrpSpPr/>
          <p:nvPr/>
        </p:nvGrpSpPr>
        <p:grpSpPr>
          <a:xfrm>
            <a:off x="-15767" y="2291998"/>
            <a:ext cx="185302" cy="7556180"/>
            <a:chOff x="-34161" y="24949"/>
            <a:chExt cx="247070" cy="10074908"/>
          </a:xfrm>
        </p:grpSpPr>
        <p:sp>
          <p:nvSpPr>
            <p:cNvPr id="58" name="TextBox 56">
              <a:extLst>
                <a:ext uri="{FF2B5EF4-FFF2-40B4-BE49-F238E27FC236}">
                  <a16:creationId xmlns:a16="http://schemas.microsoft.com/office/drawing/2014/main" id="{412A1776-2AD5-D385-3EE4-53A3F4F42CDA}"/>
                </a:ext>
              </a:extLst>
            </p:cNvPr>
            <p:cNvSpPr txBox="1"/>
            <p:nvPr/>
          </p:nvSpPr>
          <p:spPr>
            <a:xfrm rot="16200000">
              <a:off x="-4463241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NKI-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Förderung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Maßnahmen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zur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Förderung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klimafreundlicher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Abwasserbewirtschaftung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9" name="TextBox 57">
              <a:extLst>
                <a:ext uri="{FF2B5EF4-FFF2-40B4-BE49-F238E27FC236}">
                  <a16:creationId xmlns:a16="http://schemas.microsoft.com/office/drawing/2014/main" id="{4670C5E4-9FD1-ECB8-5EE0-EAEA6F04AF3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1" name="TextBox 22">
            <a:extLst>
              <a:ext uri="{FF2B5EF4-FFF2-40B4-BE49-F238E27FC236}">
                <a16:creationId xmlns:a16="http://schemas.microsoft.com/office/drawing/2014/main" id="{346AA880-F62C-7799-3BB7-18D8664D0CC7}"/>
              </a:ext>
            </a:extLst>
          </p:cNvPr>
          <p:cNvSpPr txBox="1"/>
          <p:nvPr/>
        </p:nvSpPr>
        <p:spPr>
          <a:xfrm>
            <a:off x="615671" y="9306563"/>
            <a:ext cx="2280149" cy="541615"/>
          </a:xfrm>
          <a:prstGeom prst="rect">
            <a:avLst/>
          </a:prstGeom>
        </p:spPr>
        <p:txBody>
          <a:bodyPr lIns="47301" tIns="47301" rIns="47301" bIns="47301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sp>
        <p:nvSpPr>
          <p:cNvPr id="55" name="Freeform 18">
            <a:extLst>
              <a:ext uri="{FF2B5EF4-FFF2-40B4-BE49-F238E27FC236}">
                <a16:creationId xmlns:a16="http://schemas.microsoft.com/office/drawing/2014/main" id="{C011AB30-AE47-B300-7586-0A281A34C23D}"/>
              </a:ext>
            </a:extLst>
          </p:cNvPr>
          <p:cNvSpPr/>
          <p:nvPr/>
        </p:nvSpPr>
        <p:spPr>
          <a:xfrm>
            <a:off x="2612568" y="9387865"/>
            <a:ext cx="2463783" cy="440591"/>
          </a:xfrm>
          <a:custGeom>
            <a:avLst/>
            <a:gdLst/>
            <a:ahLst/>
            <a:cxnLst/>
            <a:rect l="l" t="t" r="r" b="b"/>
            <a:pathLst>
              <a:path w="696893" h="124623">
                <a:moveTo>
                  <a:pt x="62312" y="0"/>
                </a:moveTo>
                <a:lnTo>
                  <a:pt x="634582" y="0"/>
                </a:lnTo>
                <a:cubicBezTo>
                  <a:pt x="651108" y="0"/>
                  <a:pt x="666957" y="6565"/>
                  <a:pt x="678643" y="18251"/>
                </a:cubicBezTo>
                <a:cubicBezTo>
                  <a:pt x="690328" y="29936"/>
                  <a:pt x="696893" y="45786"/>
                  <a:pt x="696893" y="62312"/>
                </a:cubicBezTo>
                <a:lnTo>
                  <a:pt x="696893" y="62312"/>
                </a:lnTo>
                <a:cubicBezTo>
                  <a:pt x="696893" y="78838"/>
                  <a:pt x="690328" y="94687"/>
                  <a:pt x="678643" y="106373"/>
                </a:cubicBezTo>
                <a:cubicBezTo>
                  <a:pt x="666957" y="118058"/>
                  <a:pt x="651108" y="124623"/>
                  <a:pt x="634582" y="124623"/>
                </a:cubicBezTo>
                <a:lnTo>
                  <a:pt x="62312" y="124623"/>
                </a:lnTo>
                <a:cubicBezTo>
                  <a:pt x="45786" y="124623"/>
                  <a:pt x="29936" y="118058"/>
                  <a:pt x="18251" y="106373"/>
                </a:cubicBezTo>
                <a:cubicBezTo>
                  <a:pt x="6565" y="94687"/>
                  <a:pt x="0" y="78838"/>
                  <a:pt x="0" y="62312"/>
                </a:cubicBezTo>
                <a:lnTo>
                  <a:pt x="0" y="62312"/>
                </a:lnTo>
                <a:cubicBezTo>
                  <a:pt x="0" y="45786"/>
                  <a:pt x="6565" y="29936"/>
                  <a:pt x="18251" y="18251"/>
                </a:cubicBezTo>
                <a:cubicBezTo>
                  <a:pt x="29936" y="6565"/>
                  <a:pt x="45786" y="0"/>
                  <a:pt x="62312" y="0"/>
                </a:cubicBezTo>
                <a:close/>
              </a:path>
            </a:pathLst>
          </a:custGeom>
          <a:solidFill>
            <a:srgbClr val="A3D86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0" name="TextBox 34">
            <a:extLst>
              <a:ext uri="{FF2B5EF4-FFF2-40B4-BE49-F238E27FC236}">
                <a16:creationId xmlns:a16="http://schemas.microsoft.com/office/drawing/2014/main" id="{A0960855-F221-8B2E-07AB-202F33A0A6FB}"/>
              </a:ext>
            </a:extLst>
          </p:cNvPr>
          <p:cNvSpPr txBox="1"/>
          <p:nvPr/>
        </p:nvSpPr>
        <p:spPr>
          <a:xfrm>
            <a:off x="3026957" y="9486650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1" name="Freeform 30">
            <a:extLst>
              <a:ext uri="{FF2B5EF4-FFF2-40B4-BE49-F238E27FC236}">
                <a16:creationId xmlns:a16="http://schemas.microsoft.com/office/drawing/2014/main" id="{E7964D6E-5423-A983-26A0-72F10A65C2EA}"/>
              </a:ext>
            </a:extLst>
          </p:cNvPr>
          <p:cNvSpPr/>
          <p:nvPr/>
        </p:nvSpPr>
        <p:spPr>
          <a:xfrm>
            <a:off x="2755343" y="9491499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2" name="Grafik 61" descr="Sterne mit einfarbiger Füllung">
            <a:extLst>
              <a:ext uri="{FF2B5EF4-FFF2-40B4-BE49-F238E27FC236}">
                <a16:creationId xmlns:a16="http://schemas.microsoft.com/office/drawing/2014/main" id="{EC3458FD-D479-026B-9A6A-67F573CC96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0565" y="9388549"/>
            <a:ext cx="457200" cy="457200"/>
          </a:xfrm>
          <a:prstGeom prst="rect">
            <a:avLst/>
          </a:prstGeom>
        </p:spPr>
      </p:pic>
      <p:sp>
        <p:nvSpPr>
          <p:cNvPr id="63" name="TextBox 34">
            <a:extLst>
              <a:ext uri="{FF2B5EF4-FFF2-40B4-BE49-F238E27FC236}">
                <a16:creationId xmlns:a16="http://schemas.microsoft.com/office/drawing/2014/main" id="{CF72F9A2-4820-A50C-4D12-A74429B24602}"/>
              </a:ext>
            </a:extLst>
          </p:cNvPr>
          <p:cNvSpPr txBox="1"/>
          <p:nvPr/>
        </p:nvSpPr>
        <p:spPr>
          <a:xfrm>
            <a:off x="8691489" y="9483780"/>
            <a:ext cx="1262400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Klärwerk Trier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grpSp>
        <p:nvGrpSpPr>
          <p:cNvPr id="64" name="Group 26">
            <a:extLst>
              <a:ext uri="{FF2B5EF4-FFF2-40B4-BE49-F238E27FC236}">
                <a16:creationId xmlns:a16="http://schemas.microsoft.com/office/drawing/2014/main" id="{AD12A575-4F0D-00B9-B343-57217895B826}"/>
              </a:ext>
            </a:extLst>
          </p:cNvPr>
          <p:cNvGrpSpPr/>
          <p:nvPr/>
        </p:nvGrpSpPr>
        <p:grpSpPr>
          <a:xfrm>
            <a:off x="515733" y="9390801"/>
            <a:ext cx="1996897" cy="440591"/>
            <a:chOff x="0" y="0"/>
            <a:chExt cx="564832" cy="124623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451D3AED-3970-3AB6-EE0C-61CBE0F4CD6C}"/>
                </a:ext>
              </a:extLst>
            </p:cNvPr>
            <p:cNvSpPr/>
            <p:nvPr/>
          </p:nvSpPr>
          <p:spPr>
            <a:xfrm>
              <a:off x="0" y="0"/>
              <a:ext cx="564832" cy="124623"/>
            </a:xfrm>
            <a:custGeom>
              <a:avLst/>
              <a:gdLst/>
              <a:ahLst/>
              <a:cxnLst/>
              <a:rect l="l" t="t" r="r" b="b"/>
              <a:pathLst>
                <a:path w="564832" h="124623">
                  <a:moveTo>
                    <a:pt x="62312" y="0"/>
                  </a:moveTo>
                  <a:lnTo>
                    <a:pt x="502520" y="0"/>
                  </a:lnTo>
                  <a:cubicBezTo>
                    <a:pt x="536934" y="0"/>
                    <a:pt x="564832" y="27898"/>
                    <a:pt x="564832" y="62312"/>
                  </a:cubicBezTo>
                  <a:lnTo>
                    <a:pt x="564832" y="62312"/>
                  </a:lnTo>
                  <a:cubicBezTo>
                    <a:pt x="564832" y="78838"/>
                    <a:pt x="558267" y="94687"/>
                    <a:pt x="546581" y="106373"/>
                  </a:cubicBezTo>
                  <a:cubicBezTo>
                    <a:pt x="534896" y="118058"/>
                    <a:pt x="519046" y="124623"/>
                    <a:pt x="50252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28">
              <a:extLst>
                <a:ext uri="{FF2B5EF4-FFF2-40B4-BE49-F238E27FC236}">
                  <a16:creationId xmlns:a16="http://schemas.microsoft.com/office/drawing/2014/main" id="{B31DC6E8-72AD-4E55-113C-6B543A4091A9}"/>
                </a:ext>
              </a:extLst>
            </p:cNvPr>
            <p:cNvSpPr txBox="1"/>
            <p:nvPr/>
          </p:nvSpPr>
          <p:spPr>
            <a:xfrm>
              <a:off x="0" y="-28575"/>
              <a:ext cx="56483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7" name="Freeform 30">
            <a:extLst>
              <a:ext uri="{FF2B5EF4-FFF2-40B4-BE49-F238E27FC236}">
                <a16:creationId xmlns:a16="http://schemas.microsoft.com/office/drawing/2014/main" id="{8B35095B-4AE7-78E9-4F19-463BE9B4D835}"/>
              </a:ext>
            </a:extLst>
          </p:cNvPr>
          <p:cNvSpPr/>
          <p:nvPr/>
        </p:nvSpPr>
        <p:spPr>
          <a:xfrm>
            <a:off x="659795" y="9500242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346D5452-B5DA-5ECB-9D00-2CB8589D20A8}"/>
              </a:ext>
            </a:extLst>
          </p:cNvPr>
          <p:cNvSpPr txBox="1"/>
          <p:nvPr/>
        </p:nvSpPr>
        <p:spPr>
          <a:xfrm>
            <a:off x="940742" y="9483780"/>
            <a:ext cx="145174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Wirtschaftlichkeit</a:t>
            </a:r>
          </a:p>
        </p:txBody>
      </p:sp>
      <p:grpSp>
        <p:nvGrpSpPr>
          <p:cNvPr id="69" name="Group 20">
            <a:extLst>
              <a:ext uri="{FF2B5EF4-FFF2-40B4-BE49-F238E27FC236}">
                <a16:creationId xmlns:a16="http://schemas.microsoft.com/office/drawing/2014/main" id="{7D06FD00-520E-5F28-7442-93F71E05534F}"/>
              </a:ext>
            </a:extLst>
          </p:cNvPr>
          <p:cNvGrpSpPr/>
          <p:nvPr/>
        </p:nvGrpSpPr>
        <p:grpSpPr>
          <a:xfrm>
            <a:off x="5176289" y="9387865"/>
            <a:ext cx="2934338" cy="440591"/>
            <a:chOff x="0" y="0"/>
            <a:chExt cx="829992" cy="124623"/>
          </a:xfrm>
        </p:grpSpPr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CA145ABF-E02D-FB91-9A80-C1B7F738CA8A}"/>
                </a:ext>
              </a:extLst>
            </p:cNvPr>
            <p:cNvSpPr/>
            <p:nvPr/>
          </p:nvSpPr>
          <p:spPr>
            <a:xfrm>
              <a:off x="0" y="0"/>
              <a:ext cx="829992" cy="124623"/>
            </a:xfrm>
            <a:custGeom>
              <a:avLst/>
              <a:gdLst/>
              <a:ahLst/>
              <a:cxnLst/>
              <a:rect l="l" t="t" r="r" b="b"/>
              <a:pathLst>
                <a:path w="829992" h="124623">
                  <a:moveTo>
                    <a:pt x="62312" y="0"/>
                  </a:moveTo>
                  <a:lnTo>
                    <a:pt x="767680" y="0"/>
                  </a:lnTo>
                  <a:cubicBezTo>
                    <a:pt x="784206" y="0"/>
                    <a:pt x="800055" y="6565"/>
                    <a:pt x="811741" y="18251"/>
                  </a:cubicBezTo>
                  <a:cubicBezTo>
                    <a:pt x="823427" y="29936"/>
                    <a:pt x="829992" y="45786"/>
                    <a:pt x="829992" y="62312"/>
                  </a:cubicBezTo>
                  <a:lnTo>
                    <a:pt x="829992" y="62312"/>
                  </a:lnTo>
                  <a:cubicBezTo>
                    <a:pt x="829992" y="96725"/>
                    <a:pt x="802094" y="124623"/>
                    <a:pt x="76768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22">
              <a:extLst>
                <a:ext uri="{FF2B5EF4-FFF2-40B4-BE49-F238E27FC236}">
                  <a16:creationId xmlns:a16="http://schemas.microsoft.com/office/drawing/2014/main" id="{86651745-6A0C-7F1F-5664-EEC436463C50}"/>
                </a:ext>
              </a:extLst>
            </p:cNvPr>
            <p:cNvSpPr txBox="1"/>
            <p:nvPr/>
          </p:nvSpPr>
          <p:spPr>
            <a:xfrm>
              <a:off x="0" y="-28575"/>
              <a:ext cx="82999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2" name="Freeform 28">
            <a:extLst>
              <a:ext uri="{FF2B5EF4-FFF2-40B4-BE49-F238E27FC236}">
                <a16:creationId xmlns:a16="http://schemas.microsoft.com/office/drawing/2014/main" id="{F621A58C-B893-B39A-7ECA-BBE3479C6BD0}"/>
              </a:ext>
            </a:extLst>
          </p:cNvPr>
          <p:cNvSpPr/>
          <p:nvPr/>
        </p:nvSpPr>
        <p:spPr>
          <a:xfrm>
            <a:off x="5309639" y="9491499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TextBox 35">
            <a:extLst>
              <a:ext uri="{FF2B5EF4-FFF2-40B4-BE49-F238E27FC236}">
                <a16:creationId xmlns:a16="http://schemas.microsoft.com/office/drawing/2014/main" id="{D459241B-D0F8-ED88-6C01-39A7FB1B5B2A}"/>
              </a:ext>
            </a:extLst>
          </p:cNvPr>
          <p:cNvSpPr txBox="1"/>
          <p:nvPr/>
        </p:nvSpPr>
        <p:spPr>
          <a:xfrm>
            <a:off x="5590587" y="9473063"/>
            <a:ext cx="2365114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Benefits für die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Allgemeinheit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74" name="Grafik 73" descr="Sterne mit einfarbiger Füllung">
            <a:extLst>
              <a:ext uri="{FF2B5EF4-FFF2-40B4-BE49-F238E27FC236}">
                <a16:creationId xmlns:a16="http://schemas.microsoft.com/office/drawing/2014/main" id="{86B489EA-92B3-420E-AAF4-AC17AEDFD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94189" y="9388549"/>
            <a:ext cx="457200" cy="457200"/>
          </a:xfrm>
          <a:prstGeom prst="rect">
            <a:avLst/>
          </a:prstGeom>
        </p:spPr>
      </p:pic>
      <p:sp>
        <p:nvSpPr>
          <p:cNvPr id="75" name="TextBox 34">
            <a:extLst>
              <a:ext uri="{FF2B5EF4-FFF2-40B4-BE49-F238E27FC236}">
                <a16:creationId xmlns:a16="http://schemas.microsoft.com/office/drawing/2014/main" id="{16288922-C44A-D96C-5861-14AAE7FD715C}"/>
              </a:ext>
            </a:extLst>
          </p:cNvPr>
          <p:cNvSpPr txBox="1"/>
          <p:nvPr/>
        </p:nvSpPr>
        <p:spPr>
          <a:xfrm>
            <a:off x="10375112" y="9483780"/>
            <a:ext cx="1809485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Klärwerk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Bargteheide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27825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Abfallwirtschaft-Sektor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515733" y="9407587"/>
            <a:ext cx="2463783" cy="440591"/>
            <a:chOff x="0" y="0"/>
            <a:chExt cx="696893" cy="12462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63955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394683" y="429846"/>
            <a:ext cx="1496802" cy="1190179"/>
          </a:xfrm>
          <a:custGeom>
            <a:avLst/>
            <a:gdLst/>
            <a:ahLst/>
            <a:cxnLst/>
            <a:rect l="l" t="t" r="r" b="b"/>
            <a:pathLst>
              <a:path w="1496802" h="1190179">
                <a:moveTo>
                  <a:pt x="0" y="0"/>
                </a:moveTo>
                <a:lnTo>
                  <a:pt x="1496802" y="0"/>
                </a:lnTo>
                <a:lnTo>
                  <a:pt x="1496802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911172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Deponiegas, bestehend aus Methan (CH4) und Kohlenstoffdioxid (CO2), entsteht hauptsächlich durch den Abbau von organischen Inhaltsstoffen im Abfall bzw. Hausmüll. 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Ausgasung erstreckt sich über viele Jahre. Kommunen können über unterschiedliche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öffentlich geförderte Maßnahmen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wie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Gasreinigung und -aufbereitung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 eine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verbesserte Fassung und Behandlung der Gase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Emissionen deutlich reduzieren. 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Direkte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Treibhausgasen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Umstellung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Prozesse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Abfallbetrieb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kann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eigenständig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polit.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Politik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Aufsichtsrat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Eignerin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Prozesse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umstellen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611600" y="9541473"/>
            <a:ext cx="11927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Mülldeponie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Böblingen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3831165" y="826191"/>
            <a:ext cx="10625669" cy="884858"/>
            <a:chOff x="0" y="-38100"/>
            <a:chExt cx="14167559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4167559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Optimierte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Deponiegaserfassung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815733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sp>
        <p:nvSpPr>
          <p:cNvPr id="56" name="Flussdiagramm: Verbinder 55">
            <a:extLst>
              <a:ext uri="{FF2B5EF4-FFF2-40B4-BE49-F238E27FC236}">
                <a16:creationId xmlns:a16="http://schemas.microsoft.com/office/drawing/2014/main" id="{90F1B9D4-BA22-F18F-B9CC-3C2C53F4196A}"/>
              </a:ext>
            </a:extLst>
          </p:cNvPr>
          <p:cNvSpPr/>
          <p:nvPr/>
        </p:nvSpPr>
        <p:spPr>
          <a:xfrm>
            <a:off x="649178" y="712655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5">
            <a:extLst>
              <a:ext uri="{FF2B5EF4-FFF2-40B4-BE49-F238E27FC236}">
                <a16:creationId xmlns:a16="http://schemas.microsoft.com/office/drawing/2014/main" id="{FC701852-F7E3-ACF4-986B-C713F11F6FF1}"/>
              </a:ext>
            </a:extLst>
          </p:cNvPr>
          <p:cNvGrpSpPr/>
          <p:nvPr/>
        </p:nvGrpSpPr>
        <p:grpSpPr>
          <a:xfrm>
            <a:off x="-15767" y="2291998"/>
            <a:ext cx="185302" cy="7556180"/>
            <a:chOff x="-34161" y="24949"/>
            <a:chExt cx="247070" cy="10074908"/>
          </a:xfrm>
        </p:grpSpPr>
        <p:sp>
          <p:nvSpPr>
            <p:cNvPr id="58" name="TextBox 56">
              <a:extLst>
                <a:ext uri="{FF2B5EF4-FFF2-40B4-BE49-F238E27FC236}">
                  <a16:creationId xmlns:a16="http://schemas.microsoft.com/office/drawing/2014/main" id="{412A1776-2AD5-D385-3EE4-53A3F4F42CDA}"/>
                </a:ext>
              </a:extLst>
            </p:cNvPr>
            <p:cNvSpPr txBox="1"/>
            <p:nvPr/>
          </p:nvSpPr>
          <p:spPr>
            <a:xfrm rot="16200000">
              <a:off x="-4463241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NKI-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Förderung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Optimierte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Erfassung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von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Deponiegasen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Siedlungsabfällen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10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9" name="TextBox 57">
              <a:extLst>
                <a:ext uri="{FF2B5EF4-FFF2-40B4-BE49-F238E27FC236}">
                  <a16:creationId xmlns:a16="http://schemas.microsoft.com/office/drawing/2014/main" id="{4670C5E4-9FD1-ECB8-5EE0-EAEA6F04AF3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pic>
        <p:nvPicPr>
          <p:cNvPr id="11" name="Grafik 10" descr="Sterne mit einfarbiger Füllung">
            <a:extLst>
              <a:ext uri="{FF2B5EF4-FFF2-40B4-BE49-F238E27FC236}">
                <a16:creationId xmlns:a16="http://schemas.microsoft.com/office/drawing/2014/main" id="{7149937B-F0A2-6CA6-6671-9B9DCB7823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1816" y="9411141"/>
            <a:ext cx="457200" cy="457200"/>
          </a:xfrm>
          <a:prstGeom prst="rect">
            <a:avLst/>
          </a:prstGeom>
        </p:spPr>
      </p:pic>
      <p:sp>
        <p:nvSpPr>
          <p:cNvPr id="12" name="TextBox 34">
            <a:extLst>
              <a:ext uri="{FF2B5EF4-FFF2-40B4-BE49-F238E27FC236}">
                <a16:creationId xmlns:a16="http://schemas.microsoft.com/office/drawing/2014/main" id="{AE7B1D25-0FC7-5715-6982-DD7DA8FD97FF}"/>
              </a:ext>
            </a:extLst>
          </p:cNvPr>
          <p:cNvSpPr txBox="1"/>
          <p:nvPr/>
        </p:nvSpPr>
        <p:spPr>
          <a:xfrm>
            <a:off x="3542739" y="9506372"/>
            <a:ext cx="1809485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Deponie Halle-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Lochau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08036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Abfallwirtschaft-Sektor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394683" y="429846"/>
            <a:ext cx="1496802" cy="1190179"/>
          </a:xfrm>
          <a:custGeom>
            <a:avLst/>
            <a:gdLst/>
            <a:ahLst/>
            <a:cxnLst/>
            <a:rect l="l" t="t" r="r" b="b"/>
            <a:pathLst>
              <a:path w="1496802" h="1190179">
                <a:moveTo>
                  <a:pt x="0" y="0"/>
                </a:moveTo>
                <a:lnTo>
                  <a:pt x="1496802" y="0"/>
                </a:lnTo>
                <a:lnTo>
                  <a:pt x="1496802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097407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Je nachdem wie effizient die in der Biomasse gespeicherte Energie im Abfall genutzt wird, trägt die Bioabfallbehandlung mehr oder weniger zum Klimaschutz bei.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&gt; 50% der Bioabfälle werden derzeit einfach kompostiert, wobei die enthaltene Energie nicht genutzt wird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Kommunen sollten den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Anteil der Vergärung durch Biogasgewinnung erhöhen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v.a. für Bioabfälle aus Haushalten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Direkte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Treibhausgasen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Umstellung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Energiegewinnung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des 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verbrauchs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Abfallbetrieb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611600" y="9541473"/>
            <a:ext cx="11927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Bioabfälle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6" name="Flussdiagramm: Verbinder 55">
            <a:extLst>
              <a:ext uri="{FF2B5EF4-FFF2-40B4-BE49-F238E27FC236}">
                <a16:creationId xmlns:a16="http://schemas.microsoft.com/office/drawing/2014/main" id="{90F1B9D4-BA22-F18F-B9CC-3C2C53F4196A}"/>
              </a:ext>
            </a:extLst>
          </p:cNvPr>
          <p:cNvSpPr/>
          <p:nvPr/>
        </p:nvSpPr>
        <p:spPr>
          <a:xfrm>
            <a:off x="649178" y="712655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5">
            <a:extLst>
              <a:ext uri="{FF2B5EF4-FFF2-40B4-BE49-F238E27FC236}">
                <a16:creationId xmlns:a16="http://schemas.microsoft.com/office/drawing/2014/main" id="{FC701852-F7E3-ACF4-986B-C713F11F6FF1}"/>
              </a:ext>
            </a:extLst>
          </p:cNvPr>
          <p:cNvGrpSpPr/>
          <p:nvPr/>
        </p:nvGrpSpPr>
        <p:grpSpPr>
          <a:xfrm>
            <a:off x="-18995" y="2291998"/>
            <a:ext cx="347146" cy="7556180"/>
            <a:chOff x="-38466" y="24949"/>
            <a:chExt cx="462863" cy="10074908"/>
          </a:xfrm>
        </p:grpSpPr>
        <p:sp>
          <p:nvSpPr>
            <p:cNvPr id="58" name="TextBox 56">
              <a:extLst>
                <a:ext uri="{FF2B5EF4-FFF2-40B4-BE49-F238E27FC236}">
                  <a16:creationId xmlns:a16="http://schemas.microsoft.com/office/drawing/2014/main" id="{412A1776-2AD5-D385-3EE4-53A3F4F42CDA}"/>
                </a:ext>
              </a:extLst>
            </p:cNvPr>
            <p:cNvSpPr txBox="1"/>
            <p:nvPr/>
          </p:nvSpPr>
          <p:spPr>
            <a:xfrm rot="16200000">
              <a:off x="-4371444" y="4357927"/>
              <a:ext cx="9128820" cy="462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Umweltbundesamt 2015: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Ermittlung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Emissionssituation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bei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Verwertung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von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Bioabfällen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Umweltbundesamt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Bioabfälle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9" name="TextBox 57">
              <a:extLst>
                <a:ext uri="{FF2B5EF4-FFF2-40B4-BE49-F238E27FC236}">
                  <a16:creationId xmlns:a16="http://schemas.microsoft.com/office/drawing/2014/main" id="{4670C5E4-9FD1-ECB8-5EE0-EAEA6F04AF3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11" name="Group 52">
            <a:extLst>
              <a:ext uri="{FF2B5EF4-FFF2-40B4-BE49-F238E27FC236}">
                <a16:creationId xmlns:a16="http://schemas.microsoft.com/office/drawing/2014/main" id="{1664B502-C7F7-25FA-248B-919BF82BDC9B}"/>
              </a:ext>
            </a:extLst>
          </p:cNvPr>
          <p:cNvGrpSpPr/>
          <p:nvPr/>
        </p:nvGrpSpPr>
        <p:grpSpPr>
          <a:xfrm>
            <a:off x="3831165" y="321072"/>
            <a:ext cx="10625669" cy="1408847"/>
            <a:chOff x="0" y="-38100"/>
            <a:chExt cx="14167559" cy="1878461"/>
          </a:xfrm>
        </p:grpSpPr>
        <p:sp>
          <p:nvSpPr>
            <p:cNvPr id="12" name="TextBox 53">
              <a:extLst>
                <a:ext uri="{FF2B5EF4-FFF2-40B4-BE49-F238E27FC236}">
                  <a16:creationId xmlns:a16="http://schemas.microsoft.com/office/drawing/2014/main" id="{25061B57-6F10-C082-0E73-ABE04336E754}"/>
                </a:ext>
              </a:extLst>
            </p:cNvPr>
            <p:cNvSpPr txBox="1"/>
            <p:nvPr/>
          </p:nvSpPr>
          <p:spPr>
            <a:xfrm>
              <a:off x="0" y="456565"/>
              <a:ext cx="14167559" cy="138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Verbesserte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Nutzung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Grünschnitt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Bioabfall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zur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Erzeugung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erneuerbaren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Energien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bei</a:t>
              </a:r>
              <a:r>
                <a:rPr lang="en-US" sz="26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der </a:t>
              </a:r>
              <a:r>
                <a:rPr lang="en-US" sz="26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Abfallverwertung</a:t>
              </a:r>
              <a:endParaRPr lang="en-US" sz="26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13" name="TextBox 54">
              <a:extLst>
                <a:ext uri="{FF2B5EF4-FFF2-40B4-BE49-F238E27FC236}">
                  <a16:creationId xmlns:a16="http://schemas.microsoft.com/office/drawing/2014/main" id="{3137D029-1BD6-4884-27B2-90F547049609}"/>
                </a:ext>
              </a:extLst>
            </p:cNvPr>
            <p:cNvSpPr txBox="1"/>
            <p:nvPr/>
          </p:nvSpPr>
          <p:spPr>
            <a:xfrm>
              <a:off x="0" y="-38100"/>
              <a:ext cx="1815733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003</a:t>
              </a:r>
            </a:p>
          </p:txBody>
        </p:sp>
      </p:grpSp>
      <p:grpSp>
        <p:nvGrpSpPr>
          <p:cNvPr id="36" name="Group 20">
            <a:extLst>
              <a:ext uri="{FF2B5EF4-FFF2-40B4-BE49-F238E27FC236}">
                <a16:creationId xmlns:a16="http://schemas.microsoft.com/office/drawing/2014/main" id="{3ECB5B20-146D-1171-D85F-B267B10A60E6}"/>
              </a:ext>
            </a:extLst>
          </p:cNvPr>
          <p:cNvGrpSpPr/>
          <p:nvPr/>
        </p:nvGrpSpPr>
        <p:grpSpPr>
          <a:xfrm>
            <a:off x="515733" y="9407587"/>
            <a:ext cx="2463783" cy="440591"/>
            <a:chOff x="0" y="0"/>
            <a:chExt cx="696893" cy="124623"/>
          </a:xfrm>
        </p:grpSpPr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4A0A44D0-DACD-04FF-9503-5BDDB0870B4F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22">
              <a:extLst>
                <a:ext uri="{FF2B5EF4-FFF2-40B4-BE49-F238E27FC236}">
                  <a16:creationId xmlns:a16="http://schemas.microsoft.com/office/drawing/2014/main" id="{901C6012-E590-C6FA-B4BD-A6625A7EDFC6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2" name="Freeform 33">
            <a:extLst>
              <a:ext uri="{FF2B5EF4-FFF2-40B4-BE49-F238E27FC236}">
                <a16:creationId xmlns:a16="http://schemas.microsoft.com/office/drawing/2014/main" id="{693D1A97-050D-9082-1EF3-A24E38270475}"/>
              </a:ext>
            </a:extLst>
          </p:cNvPr>
          <p:cNvSpPr/>
          <p:nvPr/>
        </p:nvSpPr>
        <p:spPr>
          <a:xfrm>
            <a:off x="63955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41">
            <a:extLst>
              <a:ext uri="{FF2B5EF4-FFF2-40B4-BE49-F238E27FC236}">
                <a16:creationId xmlns:a16="http://schemas.microsoft.com/office/drawing/2014/main" id="{37C42339-1A5B-6C80-F7F9-2C030E3B9A1E}"/>
              </a:ext>
            </a:extLst>
          </p:cNvPr>
          <p:cNvSpPr txBox="1"/>
          <p:nvPr/>
        </p:nvSpPr>
        <p:spPr>
          <a:xfrm>
            <a:off x="911172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pic>
        <p:nvPicPr>
          <p:cNvPr id="54" name="Grafik 53" descr="Sterne mit einfarbiger Füllung">
            <a:extLst>
              <a:ext uri="{FF2B5EF4-FFF2-40B4-BE49-F238E27FC236}">
                <a16:creationId xmlns:a16="http://schemas.microsoft.com/office/drawing/2014/main" id="{5E099A13-A4EA-9CF2-0CC8-6203B6C45E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61816" y="9411141"/>
            <a:ext cx="457200" cy="457200"/>
          </a:xfrm>
          <a:prstGeom prst="rect">
            <a:avLst/>
          </a:prstGeom>
        </p:spPr>
      </p:pic>
      <p:sp>
        <p:nvSpPr>
          <p:cNvPr id="55" name="TextBox 34">
            <a:extLst>
              <a:ext uri="{FF2B5EF4-FFF2-40B4-BE49-F238E27FC236}">
                <a16:creationId xmlns:a16="http://schemas.microsoft.com/office/drawing/2014/main" id="{4B50707F-5494-CE84-061D-90CEBED9FB9C}"/>
              </a:ext>
            </a:extLst>
          </p:cNvPr>
          <p:cNvSpPr txBox="1"/>
          <p:nvPr/>
        </p:nvSpPr>
        <p:spPr>
          <a:xfrm>
            <a:off x="3542739" y="9506372"/>
            <a:ext cx="2876632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Biogas- und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Kompostwerk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Bützberg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298668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Abfallwirtschaft-Sektor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394683" y="429846"/>
            <a:ext cx="1496802" cy="1190179"/>
          </a:xfrm>
          <a:custGeom>
            <a:avLst/>
            <a:gdLst/>
            <a:ahLst/>
            <a:cxnLst/>
            <a:rect l="l" t="t" r="r" b="b"/>
            <a:pathLst>
              <a:path w="1496802" h="1190179">
                <a:moveTo>
                  <a:pt x="0" y="0"/>
                </a:moveTo>
                <a:lnTo>
                  <a:pt x="1496802" y="0"/>
                </a:lnTo>
                <a:lnTo>
                  <a:pt x="1496802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3820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 der Pyrolyse werden Grünabfälle wie Gartenabfälle, Holzreste etc. verkohlt. Der Kohlenstoff wird dabei langfristig in der Biomasse gespeichert und fungiert so als Kohlenstoffsenke. Gleichzeitig kann die bei der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Verkohlung entstehende Wärme z.B. für ein Wärmenetz genutzt werden.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Kommunaler und privater Grünschnitt kann für die Herstellung von Pflanzenkohle gesammelt werden. Dafür muss im ersten Schritt eine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Bestandsaufnahme (Monitoring) der kommunal verfügbaren Biomasse-Abfälle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erfolgen.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Kommune kann gemeinsam mit dem Abfallbetrieb den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Aufbau einer Pyrolyseanlage prüfen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ggf. eignet sich auch eine Anlage auf Landkreisebene.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Pflanzenkohle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kann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 Stadtgebiet als Dünger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eingesetzt werden, sie eignet sich außerdem zur Speicherung von Wasser und Nährstoffen.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Direkte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Treibhausgasen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Umstellung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Prozesse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privater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Abfallbetrieb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kann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eigenständig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polit.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Politik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im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Aufsichtsrat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Eignerin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Prozesse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umstellen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611600" y="9541473"/>
            <a:ext cx="11927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Biomasseheizwerk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Mitterfels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3831165" y="826191"/>
            <a:ext cx="10625669" cy="884858"/>
            <a:chOff x="0" y="-38100"/>
            <a:chExt cx="14167559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4167559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Herstellung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Pflanzenkohle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durch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Pyrolyse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815733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sp>
        <p:nvSpPr>
          <p:cNvPr id="56" name="Flussdiagramm: Verbinder 55">
            <a:extLst>
              <a:ext uri="{FF2B5EF4-FFF2-40B4-BE49-F238E27FC236}">
                <a16:creationId xmlns:a16="http://schemas.microsoft.com/office/drawing/2014/main" id="{90F1B9D4-BA22-F18F-B9CC-3C2C53F4196A}"/>
              </a:ext>
            </a:extLst>
          </p:cNvPr>
          <p:cNvSpPr/>
          <p:nvPr/>
        </p:nvSpPr>
        <p:spPr>
          <a:xfrm>
            <a:off x="649178" y="712655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5">
            <a:extLst>
              <a:ext uri="{FF2B5EF4-FFF2-40B4-BE49-F238E27FC236}">
                <a16:creationId xmlns:a16="http://schemas.microsoft.com/office/drawing/2014/main" id="{FC701852-F7E3-ACF4-986B-C713F11F6FF1}"/>
              </a:ext>
            </a:extLst>
          </p:cNvPr>
          <p:cNvGrpSpPr/>
          <p:nvPr/>
        </p:nvGrpSpPr>
        <p:grpSpPr>
          <a:xfrm>
            <a:off x="-15767" y="2291998"/>
            <a:ext cx="185302" cy="7556180"/>
            <a:chOff x="-34161" y="24949"/>
            <a:chExt cx="247070" cy="10074908"/>
          </a:xfrm>
        </p:grpSpPr>
        <p:sp>
          <p:nvSpPr>
            <p:cNvPr id="58" name="TextBox 56">
              <a:extLst>
                <a:ext uri="{FF2B5EF4-FFF2-40B4-BE49-F238E27FC236}">
                  <a16:creationId xmlns:a16="http://schemas.microsoft.com/office/drawing/2014/main" id="{412A1776-2AD5-D385-3EE4-53A3F4F42CDA}"/>
                </a:ext>
              </a:extLst>
            </p:cNvPr>
            <p:cNvSpPr txBox="1"/>
            <p:nvPr/>
          </p:nvSpPr>
          <p:spPr>
            <a:xfrm rot="16200000">
              <a:off x="-4463241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Reka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e.V.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 Pyrolyse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9" name="TextBox 57">
              <a:extLst>
                <a:ext uri="{FF2B5EF4-FFF2-40B4-BE49-F238E27FC236}">
                  <a16:creationId xmlns:a16="http://schemas.microsoft.com/office/drawing/2014/main" id="{4670C5E4-9FD1-ECB8-5EE0-EAEA6F04AF35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718FA9DC-9DC7-888E-0782-2C8CD62755A6}"/>
              </a:ext>
            </a:extLst>
          </p:cNvPr>
          <p:cNvGrpSpPr/>
          <p:nvPr/>
        </p:nvGrpSpPr>
        <p:grpSpPr>
          <a:xfrm>
            <a:off x="515733" y="9407587"/>
            <a:ext cx="2463783" cy="440591"/>
            <a:chOff x="0" y="0"/>
            <a:chExt cx="696893" cy="124623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9F3F3762-66BE-7896-91DA-338C5ABBE90C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02CF767C-9957-C220-6758-FAFABD99396E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Freeform 33">
            <a:extLst>
              <a:ext uri="{FF2B5EF4-FFF2-40B4-BE49-F238E27FC236}">
                <a16:creationId xmlns:a16="http://schemas.microsoft.com/office/drawing/2014/main" id="{99D603D6-31A1-A976-A917-ED1619BE7F12}"/>
              </a:ext>
            </a:extLst>
          </p:cNvPr>
          <p:cNvSpPr/>
          <p:nvPr/>
        </p:nvSpPr>
        <p:spPr>
          <a:xfrm>
            <a:off x="63955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id="{B95F2B9D-F8C9-C90F-31BA-257F9089B023}"/>
              </a:ext>
            </a:extLst>
          </p:cNvPr>
          <p:cNvSpPr txBox="1"/>
          <p:nvPr/>
        </p:nvSpPr>
        <p:spPr>
          <a:xfrm>
            <a:off x="911172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pic>
        <p:nvPicPr>
          <p:cNvPr id="38" name="Grafik 37" descr="Sterne mit einfarbiger Füllung">
            <a:extLst>
              <a:ext uri="{FF2B5EF4-FFF2-40B4-BE49-F238E27FC236}">
                <a16:creationId xmlns:a16="http://schemas.microsoft.com/office/drawing/2014/main" id="{7CFE65E0-A2E9-F9E8-3647-5C0B030EF8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1816" y="9411141"/>
            <a:ext cx="457200" cy="457200"/>
          </a:xfrm>
          <a:prstGeom prst="rect">
            <a:avLst/>
          </a:prstGeom>
        </p:spPr>
      </p:pic>
      <p:sp>
        <p:nvSpPr>
          <p:cNvPr id="55" name="TextBox 34">
            <a:extLst>
              <a:ext uri="{FF2B5EF4-FFF2-40B4-BE49-F238E27FC236}">
                <a16:creationId xmlns:a16="http://schemas.microsoft.com/office/drawing/2014/main" id="{DE7DB2E4-02AD-58AE-E8EA-B3D29832B126}"/>
              </a:ext>
            </a:extLst>
          </p:cNvPr>
          <p:cNvSpPr txBox="1"/>
          <p:nvPr/>
        </p:nvSpPr>
        <p:spPr>
          <a:xfrm>
            <a:off x="3542739" y="9506372"/>
            <a:ext cx="2876632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Karbonisierungsanlage Darmstadt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0" name="Grafik 59" descr="Sterne mit einfarbiger Füllung">
            <a:extLst>
              <a:ext uri="{FF2B5EF4-FFF2-40B4-BE49-F238E27FC236}">
                <a16:creationId xmlns:a16="http://schemas.microsoft.com/office/drawing/2014/main" id="{500F687F-FC9C-F618-0985-F12C7399EC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96853" y="9411141"/>
            <a:ext cx="457200" cy="457200"/>
          </a:xfrm>
          <a:prstGeom prst="rect">
            <a:avLst/>
          </a:prstGeom>
        </p:spPr>
      </p:pic>
      <p:sp>
        <p:nvSpPr>
          <p:cNvPr id="61" name="TextBox 34">
            <a:extLst>
              <a:ext uri="{FF2B5EF4-FFF2-40B4-BE49-F238E27FC236}">
                <a16:creationId xmlns:a16="http://schemas.microsoft.com/office/drawing/2014/main" id="{2E0613E7-8EAE-31A7-CAB5-08C208CA5A7D}"/>
              </a:ext>
            </a:extLst>
          </p:cNvPr>
          <p:cNvSpPr txBox="1"/>
          <p:nvPr/>
        </p:nvSpPr>
        <p:spPr>
          <a:xfrm>
            <a:off x="6877776" y="9541472"/>
            <a:ext cx="2504862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Pyrolyse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Baustein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Basel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2" name="Grafik 61" descr="Sterne mit einfarbiger Füllung">
            <a:extLst>
              <a:ext uri="{FF2B5EF4-FFF2-40B4-BE49-F238E27FC236}">
                <a16:creationId xmlns:a16="http://schemas.microsoft.com/office/drawing/2014/main" id="{97D935DA-0481-CFF0-F9C9-F393EE9D6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79508" y="9428418"/>
            <a:ext cx="457200" cy="457200"/>
          </a:xfrm>
          <a:prstGeom prst="rect">
            <a:avLst/>
          </a:prstGeom>
        </p:spPr>
      </p:pic>
      <p:sp>
        <p:nvSpPr>
          <p:cNvPr id="63" name="TextBox 34">
            <a:extLst>
              <a:ext uri="{FF2B5EF4-FFF2-40B4-BE49-F238E27FC236}">
                <a16:creationId xmlns:a16="http://schemas.microsoft.com/office/drawing/2014/main" id="{B29B26D6-FFB1-79AA-2BCA-249D065A087E}"/>
              </a:ext>
            </a:extLst>
          </p:cNvPr>
          <p:cNvSpPr txBox="1"/>
          <p:nvPr/>
        </p:nvSpPr>
        <p:spPr>
          <a:xfrm>
            <a:off x="9860431" y="9523649"/>
            <a:ext cx="2876632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Pyrolyseanlage in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Hanstedt-Ollsen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113844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Benutzerdefiniert</PresentationFormat>
  <Paragraphs>99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DM Sans 1</vt:lpstr>
      <vt:lpstr>DM Sans 2 Bold</vt:lpstr>
      <vt:lpstr>Wingdings</vt:lpstr>
      <vt:lpstr>Open Sans Bold</vt:lpstr>
      <vt:lpstr>Symbol</vt:lpstr>
      <vt:lpstr>DM Sans 2</vt:lpstr>
      <vt:lpstr>Arial</vt:lpstr>
      <vt:lpstr>Calibri</vt:lpstr>
      <vt:lpstr>Office Theme</vt:lpstr>
      <vt:lpstr>5_Office</vt:lpstr>
      <vt:lpstr>think-cell Folie</vt:lpstr>
      <vt:lpstr>LocalZero Top-Maßnahmen Abfallwirtschaft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cp:lastModifiedBy>Pauline Höchter</cp:lastModifiedBy>
  <cp:revision>3</cp:revision>
  <dcterms:created xsi:type="dcterms:W3CDTF">2006-08-16T00:00:00Z</dcterms:created>
  <dcterms:modified xsi:type="dcterms:W3CDTF">2024-09-26T13:45:26Z</dcterms:modified>
  <dc:identifier>DAGMa3UTT6E</dc:identifier>
</cp:coreProperties>
</file>