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</p:sldMasterIdLst>
  <p:notesMasterIdLst>
    <p:notesMasterId r:id="rId28"/>
  </p:notesMasterIdLst>
  <p:handoutMasterIdLst>
    <p:handoutMasterId r:id="rId29"/>
  </p:handoutMasterIdLst>
  <p:sldIdLst>
    <p:sldId id="283" r:id="rId5"/>
    <p:sldId id="296" r:id="rId6"/>
    <p:sldId id="5939" r:id="rId7"/>
    <p:sldId id="292" r:id="rId8"/>
    <p:sldId id="310" r:id="rId9"/>
    <p:sldId id="5955" r:id="rId10"/>
    <p:sldId id="5956" r:id="rId11"/>
    <p:sldId id="312" r:id="rId12"/>
    <p:sldId id="5957" r:id="rId13"/>
    <p:sldId id="5963" r:id="rId14"/>
    <p:sldId id="5960" r:id="rId15"/>
    <p:sldId id="260" r:id="rId16"/>
    <p:sldId id="297" r:id="rId17"/>
    <p:sldId id="5953" r:id="rId18"/>
    <p:sldId id="5954" r:id="rId19"/>
    <p:sldId id="262" r:id="rId20"/>
    <p:sldId id="301" r:id="rId21"/>
    <p:sldId id="5961" r:id="rId22"/>
    <p:sldId id="5965" r:id="rId23"/>
    <p:sldId id="270" r:id="rId24"/>
    <p:sldId id="317" r:id="rId25"/>
    <p:sldId id="5966" r:id="rId26"/>
    <p:sldId id="5967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C826E7A2-E03D-47B0-819A-0B579E02AD14}">
          <p14:sldIdLst>
            <p14:sldId id="283"/>
            <p14:sldId id="296"/>
          </p14:sldIdLst>
        </p14:section>
        <p14:section name="IT-Angebote - Jere" id="{B413FE4B-A73E-46EF-A268-988C4A55D5AB}">
          <p14:sldIdLst>
            <p14:sldId id="5939"/>
            <p14:sldId id="292"/>
            <p14:sldId id="310"/>
            <p14:sldId id="5955"/>
            <p14:sldId id="5956"/>
            <p14:sldId id="312"/>
            <p14:sldId id="5957"/>
            <p14:sldId id="5963"/>
            <p14:sldId id="5960"/>
          </p14:sldIdLst>
        </p14:section>
        <p14:section name="Teamgründung über KSM - Ulrike" id="{82A982A6-2382-4705-8426-0E46845B7CDA}">
          <p14:sldIdLst>
            <p14:sldId id="260"/>
            <p14:sldId id="297"/>
            <p14:sldId id="5953"/>
            <p14:sldId id="5954"/>
          </p14:sldIdLst>
        </p14:section>
        <p14:section name="Erfolgsstrategien LZ-Teams - Ulrike" id="{5B5DC656-5309-40D7-8ED1-BA7D0187A2C7}">
          <p14:sldIdLst>
            <p14:sldId id="262"/>
            <p14:sldId id="301"/>
            <p14:sldId id="5961"/>
            <p14:sldId id="5965"/>
          </p14:sldIdLst>
        </p14:section>
        <p14:section name="Wiki Umfrage - Andreas" id="{272AFAD0-E35D-443D-A388-870C9627BBA4}">
          <p14:sldIdLst>
            <p14:sldId id="270"/>
            <p14:sldId id="317"/>
            <p14:sldId id="5966"/>
            <p14:sldId id="5967"/>
          </p14:sldIdLst>
        </p14:section>
        <p14:section name="Abschluss" id="{EC6B9818-4787-4B61-969A-26BF02EB799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80A"/>
    <a:srgbClr val="011633"/>
    <a:srgbClr val="A0D769"/>
    <a:srgbClr val="00AFD7"/>
    <a:srgbClr val="FFFFFF"/>
    <a:srgbClr val="FFC60C"/>
    <a:srgbClr val="FFDD4B"/>
    <a:srgbClr val="00AED8"/>
    <a:srgbClr val="A3D869"/>
    <a:srgbClr val="FED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56332A-C935-E742-BFE8-A62B9AD04613}" v="1091" dt="2025-07-01T16:37:57.967"/>
    <p1510:client id="{42B367F8-754D-4423-85ED-319B18BE4B4E}" v="585" dt="2025-07-01T10:05:13.903"/>
    <p1510:client id="{B8A62CDD-80E3-458B-8AF2-81C75AE1FEE9}" v="87" dt="2025-07-01T16:57:50.156"/>
    <p1510:client id="{E307DC90-26E7-0C91-F884-9980F0166E04}" v="31" dt="2025-06-30T20:54:23.822"/>
    <p1510:client id="{E6E11A4C-E885-4FC2-A10B-473954F1FA97}" v="1458" dt="2025-07-01T14:48:30.062"/>
    <p1510:client id="{F412452F-6278-57E6-EB07-F85938F990F8}" v="168" dt="2025-07-01T14:18:08.9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98"/>
    <p:restoredTop sz="83592"/>
  </p:normalViewPr>
  <p:slideViewPr>
    <p:cSldViewPr snapToGrid="0">
      <p:cViewPr varScale="1">
        <p:scale>
          <a:sx n="112" d="100"/>
          <a:sy n="112" d="100"/>
        </p:scale>
        <p:origin x="44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1D266-11B6-4536-B2AC-083F5579FE2C}" type="datetimeFigureOut">
              <a:rPr lang="de-DE" smtClean="0"/>
              <a:pPr/>
              <a:t>21.09.25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C7713-285A-48EB-BF73-581C1566B9E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C1506-00A5-4AD7-B656-43487FAE01C0}" type="datetimeFigureOut">
              <a:rPr lang="de-DE" smtClean="0"/>
              <a:pPr/>
              <a:t>21.09.25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0E974-C36F-4B88-82C8-8B35631AD54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0E974-C36F-4B88-82C8-8B35631AD54F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3051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0E974-C36F-4B88-82C8-8B35631AD54F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2875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e-DE" b="1" dirty="0">
                <a:solidFill>
                  <a:srgbClr val="001432"/>
                </a:solidFill>
              </a:rPr>
              <a:t>Ziele</a:t>
            </a:r>
            <a:endParaRPr lang="en-US" dirty="0"/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de-DE" dirty="0">
                <a:solidFill>
                  <a:srgbClr val="001432"/>
                </a:solidFill>
              </a:rPr>
              <a:t>Effizientere Entwicklung</a:t>
            </a:r>
            <a:endParaRPr lang="de-DE" dirty="0"/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de-DE" dirty="0">
                <a:solidFill>
                  <a:srgbClr val="001432"/>
                </a:solidFill>
              </a:rPr>
              <a:t>Bessere Nutzererfahrung</a:t>
            </a:r>
            <a:endParaRPr lang="de-DE" dirty="0"/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de-DE" dirty="0">
                <a:solidFill>
                  <a:srgbClr val="001432"/>
                </a:solidFill>
              </a:rPr>
              <a:t>Verbesserte Sichtbarkeit</a:t>
            </a:r>
            <a:endParaRPr lang="en-US" dirty="0"/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de-DE" dirty="0">
                <a:solidFill>
                  <a:srgbClr val="001432"/>
                </a:solidFill>
              </a:rPr>
              <a:t>Stärkere Vernetzung</a:t>
            </a:r>
            <a:endParaRPr lang="de-DE" dirty="0"/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de-DE" dirty="0">
                <a:solidFill>
                  <a:srgbClr val="001432"/>
                </a:solidFill>
              </a:rPr>
              <a:t>Höhere Wirksamkeit</a:t>
            </a:r>
            <a:endParaRPr lang="de-DE" dirty="0"/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de-DE" dirty="0"/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0E974-C36F-4B88-82C8-8B35631AD54F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2495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0E974-C36F-4B88-82C8-8B35631AD54F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464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0E974-C36F-4B88-82C8-8B35631AD54F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7509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0E974-C36F-4B88-82C8-8B35631AD54F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5077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LocalZero</a:t>
            </a:r>
            <a:r>
              <a:rPr lang="de-DE" dirty="0"/>
              <a:t> Logo in der Ecke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0E974-C36F-4B88-82C8-8B35631AD54F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177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Sabine Back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Andreas </a:t>
            </a:r>
            <a:r>
              <a:rPr lang="de-DE" dirty="0" err="1"/>
              <a:t>Poppele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0E974-C36F-4B88-82C8-8B35631AD54F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7867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>
                <a:ea typeface="Calibri"/>
                <a:cs typeface="Calibri"/>
              </a:rPr>
              <a:t>Holger Rohlfs</a:t>
            </a:r>
          </a:p>
          <a:p>
            <a:pPr marL="171450" indent="-171450">
              <a:buFontTx/>
              <a:buChar char="-"/>
            </a:pPr>
            <a:r>
              <a:rPr lang="en-US" dirty="0">
                <a:ea typeface="Calibri"/>
                <a:cs typeface="Calibri"/>
              </a:rPr>
              <a:t>Simon Fichtner</a:t>
            </a:r>
          </a:p>
          <a:p>
            <a:pPr marL="171450" indent="-171450">
              <a:buFontTx/>
              <a:buChar char="-"/>
            </a:pPr>
            <a:r>
              <a:rPr lang="en-US" dirty="0">
                <a:ea typeface="Calibri"/>
                <a:cs typeface="Calibri"/>
              </a:rPr>
              <a:t>Patrick Schmitz</a:t>
            </a:r>
          </a:p>
          <a:p>
            <a:pPr marL="171450" indent="-171450">
              <a:buFontTx/>
              <a:buChar char="-"/>
            </a:pPr>
            <a:r>
              <a:rPr lang="en-US" dirty="0">
                <a:ea typeface="Calibri"/>
                <a:cs typeface="Calibri"/>
              </a:rPr>
              <a:t>Jennifer Wessel</a:t>
            </a:r>
          </a:p>
          <a:p>
            <a:pPr marL="171450" indent="-171450">
              <a:buFontTx/>
              <a:buChar char="-"/>
            </a:pPr>
            <a:r>
              <a:rPr lang="en-US" dirty="0">
                <a:ea typeface="Calibri"/>
                <a:cs typeface="Calibri"/>
              </a:rPr>
              <a:t>Jannes Lampe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0E974-C36F-4B88-82C8-8B35631AD54F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3901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25B5E-A4E6-56D4-1BF8-4A47B293E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2A5CAD2-516F-D456-BE1F-AF78715C17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A4BF859-A3FB-CA43-4905-F00B90BD6E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>
                <a:ea typeface="Calibri"/>
                <a:cs typeface="Calibri"/>
              </a:rPr>
              <a:t>Holger Rohlfs</a:t>
            </a:r>
          </a:p>
          <a:p>
            <a:pPr marL="171450" indent="-171450">
              <a:buFontTx/>
              <a:buChar char="-"/>
            </a:pPr>
            <a:r>
              <a:rPr lang="en-US" dirty="0">
                <a:ea typeface="Calibri"/>
                <a:cs typeface="Calibri"/>
              </a:rPr>
              <a:t>Leoni Rohlfs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A0C571-62BF-77FB-C0EB-E6760A8EF6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0E974-C36F-4B88-82C8-8B35631AD54F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2014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8E5A7-F3C2-A643-85E2-49FBFA319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507227A-A3C2-5161-8AAF-3037F223A9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DBB7BAC-508C-0F2F-84F7-E25C89D016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>
                <a:ea typeface="Calibri"/>
                <a:cs typeface="Calibri"/>
              </a:rPr>
              <a:t>- HAs (Ulrike &amp; Johannes) + Input von EAs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16D9197-F5A9-3C22-886F-9E958E6999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0E974-C36F-4B88-82C8-8B35631AD54F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7418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34DCF-36C1-36C0-EDBD-A3CFD2B06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2F9FF1D-D352-5804-CB10-5E6353592E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E9F57A1-CF51-0E8E-1605-9BE268D1DD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b="0" dirty="0">
                <a:solidFill>
                  <a:srgbClr val="001432"/>
                </a:solidFill>
                <a:ea typeface="Calibri"/>
                <a:cs typeface="Calibri"/>
              </a:rPr>
              <a:t>Otto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de-DE" b="0" dirty="0">
                <a:solidFill>
                  <a:srgbClr val="001432"/>
                </a:solidFill>
                <a:ea typeface="Calibri"/>
                <a:cs typeface="Calibri"/>
              </a:rPr>
              <a:t>Felix Lampe (LZ München)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de-DE" b="0" dirty="0">
                <a:solidFill>
                  <a:srgbClr val="001432"/>
                </a:solidFill>
                <a:ea typeface="Calibri"/>
                <a:cs typeface="Calibri"/>
              </a:rPr>
              <a:t>Sarah </a:t>
            </a:r>
            <a:r>
              <a:rPr lang="de-DE" b="0" dirty="0" err="1">
                <a:solidFill>
                  <a:srgbClr val="001432"/>
                </a:solidFill>
                <a:ea typeface="Calibri"/>
                <a:cs typeface="Calibri"/>
              </a:rPr>
              <a:t>Alaghbari</a:t>
            </a:r>
            <a:r>
              <a:rPr lang="de-DE" b="0" dirty="0">
                <a:solidFill>
                  <a:srgbClr val="001432"/>
                </a:solidFill>
                <a:ea typeface="Calibri"/>
                <a:cs typeface="Calibri"/>
              </a:rPr>
              <a:t> (LZ Dresden)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de-DE" b="0" dirty="0">
                <a:solidFill>
                  <a:srgbClr val="001432"/>
                </a:solidFill>
                <a:ea typeface="Calibri"/>
                <a:cs typeface="Calibri"/>
              </a:rPr>
              <a:t>Ich selbst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75D275-5AD2-143A-F913-8BD2839C39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0E974-C36F-4B88-82C8-8B35631AD54F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226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Carlos Pusch</a:t>
            </a:r>
          </a:p>
          <a:p>
            <a:pPr marL="171450" indent="-171450">
              <a:buFontTx/>
              <a:buChar char="-"/>
            </a:pPr>
            <a:r>
              <a:rPr lang="de-DE" dirty="0"/>
              <a:t>Leon Beck</a:t>
            </a:r>
          </a:p>
          <a:p>
            <a:pPr marL="171450" indent="-171450">
              <a:buFontTx/>
              <a:buChar char="-"/>
            </a:pPr>
            <a:r>
              <a:rPr lang="de-DE" dirty="0"/>
              <a:t>Nadine HA</a:t>
            </a:r>
          </a:p>
          <a:p>
            <a:pPr marL="171450" indent="-171450">
              <a:buFontTx/>
              <a:buChar char="-"/>
            </a:pPr>
            <a:r>
              <a:rPr lang="de-DE" dirty="0"/>
              <a:t>Ich selbst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0E974-C36F-4B88-82C8-8B35631AD54F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03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Johannes HA </a:t>
            </a:r>
          </a:p>
          <a:p>
            <a:pPr marL="171450" indent="-171450">
              <a:buFontTx/>
              <a:buChar char="-"/>
            </a:pPr>
            <a:r>
              <a:rPr lang="de-DE" dirty="0"/>
              <a:t>Judith </a:t>
            </a:r>
            <a:r>
              <a:rPr lang="de-DE" dirty="0" err="1"/>
              <a:t>Chromik</a:t>
            </a:r>
            <a:r>
              <a:rPr lang="de-DE" dirty="0"/>
              <a:t> (LZ Mainz)</a:t>
            </a:r>
          </a:p>
          <a:p>
            <a:pPr marL="171450" indent="-171450">
              <a:buFontTx/>
              <a:buChar char="-"/>
            </a:pPr>
            <a:r>
              <a:rPr lang="de-DE" dirty="0"/>
              <a:t>Ich selbst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0E974-C36F-4B88-82C8-8B35631AD54F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3200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Präsentation_mit_Logo-Foto_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3">
            <a:extLst>
              <a:ext uri="{FF2B5EF4-FFF2-40B4-BE49-F238E27FC236}">
                <a16:creationId xmlns:a16="http://schemas.microsoft.com/office/drawing/2014/main" id="{ADF901D0-B8F8-931B-EF42-A2695BB35C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16080" y="4509120"/>
            <a:ext cx="3456384" cy="3600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1800" b="1" i="0" spc="50" baseline="0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Foliensatz Titel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9B4DF4-AFA9-DE0E-4B07-83F991638B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9053" y="4869160"/>
            <a:ext cx="3456384" cy="3600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1600" b="0" i="0" spc="50" baseline="0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DC715EB7-4507-7A9C-BA76-446612B17E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9053" y="5258891"/>
            <a:ext cx="3456384" cy="3600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1600" b="1" i="0" spc="50" baseline="0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Name der Vortragenden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F7BAC3A1-CFE8-C791-4EA7-D068129F07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38156" y="5589240"/>
            <a:ext cx="3456384" cy="3600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1600" b="0" i="0" spc="50" baseline="0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Position / Funktion</a:t>
            </a:r>
          </a:p>
        </p:txBody>
      </p:sp>
    </p:spTree>
    <p:extLst>
      <p:ext uri="{BB962C8B-B14F-4D97-AF65-F5344CB8AC3E}">
        <p14:creationId xmlns:p14="http://schemas.microsoft.com/office/powerpoint/2010/main" val="239571813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Zwischenfolie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1293384-A569-9E4E-9B48-7F81BCC4D2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7089708-2BF5-3E42-9F20-F8C6249392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4261" y="2023201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2"/>
                </a:solidFill>
                <a:latin typeface="DM Sans" pitchFamily="2" charset="77"/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40B7892-2F48-1FD9-AD5B-1F0F5098E889}"/>
              </a:ext>
            </a:extLst>
          </p:cNvPr>
          <p:cNvSpPr/>
          <p:nvPr userDrawn="1"/>
        </p:nvSpPr>
        <p:spPr>
          <a:xfrm>
            <a:off x="8329613" y="328613"/>
            <a:ext cx="3514725" cy="8572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DM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1841389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ischenfolie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30659CD-7A28-F14F-BAB7-0F132D13F9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917456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7772400" imgH="10058400" progId="TCLayout.ActiveDocument.1">
                  <p:embed/>
                </p:oleObj>
              </mc:Choice>
              <mc:Fallback>
                <p:oleObj name="think-cell Folie" r:id="rId3" imgW="7772400" imgH="1005840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30659CD-7A28-F14F-BAB7-0F132D13F9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1190813C-06BF-6846-9CB7-4CD4AD461D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64977" y="804300"/>
            <a:ext cx="10040470" cy="564776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4CBDDB2-B78A-FF4C-3E2A-AEF6AE37A61F}"/>
              </a:ext>
            </a:extLst>
          </p:cNvPr>
          <p:cNvSpPr/>
          <p:nvPr userDrawn="1"/>
        </p:nvSpPr>
        <p:spPr>
          <a:xfrm>
            <a:off x="-1" y="-35898"/>
            <a:ext cx="7987553" cy="6893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5BB7336-83F4-7FC2-779A-5B1B1B1794E4}"/>
              </a:ext>
            </a:extLst>
          </p:cNvPr>
          <p:cNvSpPr/>
          <p:nvPr userDrawn="1"/>
        </p:nvSpPr>
        <p:spPr>
          <a:xfrm>
            <a:off x="4204447" y="-35898"/>
            <a:ext cx="7987553" cy="1152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E10D22B-68B3-78A7-1DA1-0F1AB0EF97A2}"/>
              </a:ext>
            </a:extLst>
          </p:cNvPr>
          <p:cNvSpPr/>
          <p:nvPr userDrawn="1"/>
        </p:nvSpPr>
        <p:spPr>
          <a:xfrm>
            <a:off x="4217893" y="6073870"/>
            <a:ext cx="7987553" cy="820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EF2CE2-0808-5F51-0AB5-150E5A64B2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4261" y="2023201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001432"/>
                </a:solidFill>
                <a:latin typeface="DM Sans" pitchFamily="2" charset="77"/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54149257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Zwischenfolie hel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2E87808-D944-C24C-B300-BC465CFA3D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70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7089708-2BF5-3E42-9F20-F8C6249392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4261" y="2023201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002D51"/>
                </a:solidFill>
                <a:latin typeface="DM Sans" pitchFamily="2" charset="77"/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5BA775A-26A2-E64B-173B-0325ADF76A64}"/>
              </a:ext>
            </a:extLst>
          </p:cNvPr>
          <p:cNvSpPr/>
          <p:nvPr userDrawn="1"/>
        </p:nvSpPr>
        <p:spPr>
          <a:xfrm>
            <a:off x="8329613" y="328613"/>
            <a:ext cx="3514725" cy="8572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DM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0908445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ischenfolie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3C1CC10-E0AD-E436-7E73-0C8A2FA8E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06CF6128-D9A8-9462-BEEA-BCDA9B80B540}"/>
              </a:ext>
            </a:extLst>
          </p:cNvPr>
          <p:cNvSpPr/>
          <p:nvPr userDrawn="1"/>
        </p:nvSpPr>
        <p:spPr>
          <a:xfrm>
            <a:off x="6531429" y="275364"/>
            <a:ext cx="5486400" cy="1045029"/>
          </a:xfrm>
          <a:prstGeom prst="rect">
            <a:avLst/>
          </a:prstGeom>
          <a:solidFill>
            <a:srgbClr val="002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48F248-7BC6-C2D0-E988-0DD7DA9250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4261" y="2023201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2"/>
                </a:solidFill>
                <a:latin typeface="DM Sans" pitchFamily="2" charset="77"/>
              </a:defRPr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143300693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Präsentation_mit_Titel_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3">
            <a:extLst>
              <a:ext uri="{FF2B5EF4-FFF2-40B4-BE49-F238E27FC236}">
                <a16:creationId xmlns:a16="http://schemas.microsoft.com/office/drawing/2014/main" id="{B9A0DB6E-D31C-6F7A-393F-2D2A97C107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16080" y="4509120"/>
            <a:ext cx="3456384" cy="3600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1800" b="1" i="0" spc="50" baseline="0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Foliensatz Titel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46B658D-D080-0105-EC62-39140F6DFC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9053" y="4869160"/>
            <a:ext cx="3456384" cy="3600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1600" b="0" i="0" spc="50" baseline="0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0BADCEAF-6693-B072-540B-D2D48622E4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9053" y="5258891"/>
            <a:ext cx="3456384" cy="3600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1600" b="1" i="0" spc="50" baseline="0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Name der Vortragenden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521E7AC-D6A3-237A-A1E3-61543D5F2B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38156" y="5589240"/>
            <a:ext cx="3456384" cy="3600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1600" b="0" i="0" spc="50" baseline="0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Position / Funktion</a:t>
            </a:r>
          </a:p>
        </p:txBody>
      </p:sp>
    </p:spTree>
    <p:extLst>
      <p:ext uri="{BB962C8B-B14F-4D97-AF65-F5344CB8AC3E}">
        <p14:creationId xmlns:p14="http://schemas.microsoft.com/office/powerpoint/2010/main" val="164260247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folie_EyeCatch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28674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sverzeichnis_3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>
            <a:extLst>
              <a:ext uri="{FF2B5EF4-FFF2-40B4-BE49-F238E27FC236}">
                <a16:creationId xmlns:a16="http://schemas.microsoft.com/office/drawing/2014/main" id="{8DF094C9-2228-1C4E-93DE-5E9C100D76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2692" y="1952836"/>
            <a:ext cx="3456384" cy="3600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200" b="1" i="0" spc="50" baseline="0">
                <a:solidFill>
                  <a:schemeClr val="tx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Kapitelüberschrift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112D66D1-D752-6724-3F4D-DB48C6E35C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85665" y="2312876"/>
            <a:ext cx="3456384" cy="3600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200" b="0" i="0" spc="50" baseline="0">
                <a:solidFill>
                  <a:schemeClr val="tx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A4533C4D-B68B-4542-C43E-F864DFB695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8493" y="3217565"/>
            <a:ext cx="3456384" cy="3600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200" b="1" i="0" spc="50" baseline="0">
                <a:solidFill>
                  <a:schemeClr val="tx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Kapitelüberschrift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890E0EC9-F463-5AE6-F194-4863A5A0AE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1466" y="3577605"/>
            <a:ext cx="3456384" cy="3600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200" b="0" i="0" spc="50" baseline="0">
                <a:solidFill>
                  <a:schemeClr val="tx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82089EDC-E9AB-B1F3-6D64-39BF85B7BA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72692" y="4437112"/>
            <a:ext cx="3456384" cy="3600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200" b="1" i="0" spc="50" baseline="0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Kapitelüberschrift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CFB704-3A6F-C986-BC7B-30DF5CCC28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5665" y="4797152"/>
            <a:ext cx="3456384" cy="3600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200" b="0" i="0" spc="50" baseline="0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39DB188B-0931-DE15-D684-9C132D6BAE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17108" y="1952836"/>
            <a:ext cx="3456384" cy="72008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200" b="0" i="0" spc="50" baseline="0">
                <a:solidFill>
                  <a:schemeClr val="tx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Inhaltsbeschreibung A</a:t>
            </a:r>
          </a:p>
          <a:p>
            <a:pPr lvl="0"/>
            <a:r>
              <a:rPr lang="de-DE"/>
              <a:t>Inhaltsbeschreibung B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BFE471D6-9994-2204-1FEE-EA8DF765B6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14354" y="3212976"/>
            <a:ext cx="3456384" cy="72008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200" b="0" i="0" spc="50" baseline="0">
                <a:solidFill>
                  <a:schemeClr val="tx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Inhaltsbeschreibung A</a:t>
            </a:r>
          </a:p>
          <a:p>
            <a:pPr lvl="0"/>
            <a:r>
              <a:rPr lang="de-DE"/>
              <a:t>Inhaltsbeschreibung B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1D8ADA20-12F2-54C0-3E8D-32F8C19793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5686" y="4437112"/>
            <a:ext cx="3456384" cy="72008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200" b="0" i="0" spc="50" baseline="0">
                <a:solidFill>
                  <a:schemeClr val="tx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Inhaltsbeschreibung A</a:t>
            </a:r>
          </a:p>
          <a:p>
            <a:pPr lvl="0"/>
            <a:r>
              <a:rPr lang="de-DE"/>
              <a:t>Inhaltsbeschreibung B</a:t>
            </a:r>
          </a:p>
        </p:txBody>
      </p:sp>
    </p:spTree>
    <p:extLst>
      <p:ext uri="{BB962C8B-B14F-4D97-AF65-F5344CB8AC3E}">
        <p14:creationId xmlns:p14="http://schemas.microsoft.com/office/powerpoint/2010/main" val="244051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sverzeichnis_4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ADA51DB-63DA-4B40-B282-38415BADE9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5520" y="1916832"/>
            <a:ext cx="3456384" cy="3600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200" b="1" i="0" spc="50" baseline="0">
                <a:solidFill>
                  <a:schemeClr val="tx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Kapitelüberschrift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51DB292F-43E9-49DE-B328-F73AEC6A56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88493" y="2276872"/>
            <a:ext cx="3456384" cy="3600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200" b="0" i="0" spc="50" baseline="0">
                <a:solidFill>
                  <a:schemeClr val="tx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7E64A3E2-6035-8F27-EAC8-11C49A8869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8493" y="3073549"/>
            <a:ext cx="3456384" cy="3600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200" b="1" i="0" spc="50" baseline="0">
                <a:solidFill>
                  <a:schemeClr val="tx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Kapitelüberschrift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8FD4DBB8-77E1-7F97-4E78-CCCC5D1513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1466" y="3433589"/>
            <a:ext cx="3456384" cy="3600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200" b="0" i="0" spc="50" baseline="0">
                <a:solidFill>
                  <a:schemeClr val="tx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FA39584C-05B7-84F9-504A-3B411DC6B9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75520" y="4181103"/>
            <a:ext cx="3456384" cy="3600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200" b="1" i="0" spc="50" baseline="0">
                <a:solidFill>
                  <a:schemeClr val="tx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Kapitelüberschrift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9E253F88-ADBF-BE38-1B19-EA59DE25A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88493" y="4541143"/>
            <a:ext cx="3456384" cy="3600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200" b="0" i="0" spc="50" baseline="0">
                <a:solidFill>
                  <a:schemeClr val="tx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AFBC5AA3-FF31-8C16-C6FA-6148382FAE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62770" y="5288657"/>
            <a:ext cx="3456384" cy="3600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200" b="1" i="0" spc="50" baseline="0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Kapitelüberschrift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3DB787E6-990E-A66E-2D67-CA8069B4B3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75743" y="5648697"/>
            <a:ext cx="3456384" cy="3600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200" b="0" i="0" spc="50" baseline="0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15262BC-FFAE-F995-85B3-62C76457CA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19936" y="1916832"/>
            <a:ext cx="3456384" cy="72008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200" b="0" i="0" spc="50" baseline="0">
                <a:solidFill>
                  <a:schemeClr val="tx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Inhaltsbeschreibung A</a:t>
            </a:r>
          </a:p>
          <a:p>
            <a:pPr lvl="0"/>
            <a:r>
              <a:rPr lang="de-DE"/>
              <a:t>Inhaltsbeschreibung B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D1FD4D49-F60F-355A-1999-1BE64365BD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14354" y="3068960"/>
            <a:ext cx="3456384" cy="72008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200" b="0" i="0" spc="50" baseline="0">
                <a:solidFill>
                  <a:schemeClr val="tx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Inhaltsbeschreibung A</a:t>
            </a:r>
          </a:p>
          <a:p>
            <a:pPr lvl="0"/>
            <a:r>
              <a:rPr lang="de-DE"/>
              <a:t>Inhaltsbeschreibung B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136EF44B-1C67-951E-8B39-4282A2256A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88855" y="4181103"/>
            <a:ext cx="3456384" cy="72008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200" b="0" i="0" spc="50" baseline="0">
                <a:solidFill>
                  <a:schemeClr val="tx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Inhaltsbeschreibung A</a:t>
            </a:r>
          </a:p>
          <a:p>
            <a:pPr lvl="0"/>
            <a:r>
              <a:rPr lang="de-DE"/>
              <a:t>Inhaltsbeschreibung B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E5E0E08E-36BB-FBCA-0D01-CF031FD412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25764" y="5288657"/>
            <a:ext cx="3456384" cy="72008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200" b="0" i="0" spc="50" baseline="0">
                <a:solidFill>
                  <a:schemeClr val="tx1"/>
                </a:solidFill>
                <a:latin typeface="DM Sans" pitchFamily="2" charset="0"/>
              </a:defRPr>
            </a:lvl1pPr>
          </a:lstStyle>
          <a:p>
            <a:pPr lvl="0"/>
            <a:r>
              <a:rPr lang="de-DE"/>
              <a:t>Inhaltsbeschreibung A</a:t>
            </a:r>
          </a:p>
          <a:p>
            <a:pPr lvl="0"/>
            <a:r>
              <a:rPr lang="de-DE"/>
              <a:t>Inhaltsbeschreibung B</a:t>
            </a:r>
          </a:p>
        </p:txBody>
      </p:sp>
    </p:spTree>
    <p:extLst>
      <p:ext uri="{BB962C8B-B14F-4D97-AF65-F5344CB8AC3E}">
        <p14:creationId xmlns:p14="http://schemas.microsoft.com/office/powerpoint/2010/main" val="697852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Block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6B0FA-3541-286E-0D75-98E8C9E38E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328" y="74843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 baseline="0">
                <a:latin typeface="DM Sans" pitchFamily="2" charset="0"/>
              </a:defRPr>
            </a:lvl1pPr>
          </a:lstStyle>
          <a:p>
            <a:r>
              <a:rPr lang="de-DE"/>
              <a:t>Überschrift 1</a:t>
            </a:r>
            <a:endParaRPr 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E6A2AE-CFB6-DDA8-EFB7-82BA2EE3C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84232" y="754782"/>
            <a:ext cx="426368" cy="365125"/>
          </a:xfrm>
          <a:prstGeom prst="rect">
            <a:avLst/>
          </a:prstGeom>
        </p:spPr>
        <p:txBody>
          <a:bodyPr/>
          <a:lstStyle>
            <a:lvl1pPr>
              <a:defRPr sz="2200" b="1" i="0" baseline="0">
                <a:latin typeface="DM Sans" pitchFamily="2" charset="0"/>
              </a:defRPr>
            </a:lvl1pPr>
          </a:lstStyle>
          <a:p>
            <a:r>
              <a:rPr lang="de-DE"/>
              <a:t>1</a:t>
            </a:r>
          </a:p>
        </p:txBody>
      </p:sp>
      <p:sp>
        <p:nvSpPr>
          <p:cNvPr id="5" name="Textplatzhalter 11">
            <a:extLst>
              <a:ext uri="{FF2B5EF4-FFF2-40B4-BE49-F238E27FC236}">
                <a16:creationId xmlns:a16="http://schemas.microsoft.com/office/drawing/2014/main" id="{9091C356-D854-D880-CDCF-4D38A840B8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844824"/>
            <a:ext cx="10515600" cy="4876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latin typeface="DM Sans" pitchFamily="2" charset="0"/>
              </a:defRPr>
            </a:lvl1pPr>
            <a:lvl2pPr>
              <a:defRPr sz="2200" baseline="0">
                <a:latin typeface="DM Sans" pitchFamily="2" charset="0"/>
              </a:defRPr>
            </a:lvl2pPr>
            <a:lvl3pPr>
              <a:defRPr>
                <a:latin typeface="DM Sans" pitchFamily="2" charset="0"/>
              </a:defRPr>
            </a:lvl3pPr>
            <a:lvl4pPr>
              <a:defRPr>
                <a:latin typeface="DM Sans" pitchFamily="2" charset="0"/>
              </a:defRPr>
            </a:lvl4pPr>
            <a:lvl5pPr marL="452438" indent="0">
              <a:buNone/>
              <a:defRPr>
                <a:latin typeface="DM Sans" pitchFamily="2" charset="0"/>
              </a:defRPr>
            </a:lvl5pPr>
          </a:lstStyle>
          <a:p>
            <a:pPr lvl="0"/>
            <a:r>
              <a:rPr lang="de-DE"/>
              <a:t>Themenpunkt 1</a:t>
            </a:r>
          </a:p>
          <a:p>
            <a:pPr lvl="1"/>
            <a:r>
              <a:rPr lang="de-DE"/>
              <a:t>Bullet </a:t>
            </a:r>
            <a:r>
              <a:rPr lang="de-DE" err="1"/>
              <a:t>point</a:t>
            </a:r>
            <a:r>
              <a:rPr lang="de-DE"/>
              <a:t> 1</a:t>
            </a:r>
          </a:p>
          <a:p>
            <a:pPr lvl="2"/>
            <a:r>
              <a:rPr lang="de-DE"/>
              <a:t>Bullet </a:t>
            </a:r>
            <a:r>
              <a:rPr lang="de-DE" err="1"/>
              <a:t>point</a:t>
            </a:r>
            <a:r>
              <a:rPr lang="de-DE"/>
              <a:t> 2</a:t>
            </a:r>
          </a:p>
          <a:p>
            <a:pPr lvl="3"/>
            <a:r>
              <a:rPr lang="de-DE"/>
              <a:t>Ebene 4</a:t>
            </a:r>
          </a:p>
          <a:p>
            <a:pPr lvl="3"/>
            <a:r>
              <a:rPr lang="de-DE"/>
              <a:t>Ebene 5</a:t>
            </a: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BD5DF85-2E04-4D21-2EAD-303AC70E81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68760"/>
            <a:ext cx="7772400" cy="421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 baseline="0">
                <a:solidFill>
                  <a:srgbClr val="A3D869"/>
                </a:solidFill>
                <a:latin typeface="DM Sans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de-DE"/>
              <a:t>Überschriftebene 2</a:t>
            </a:r>
          </a:p>
        </p:txBody>
      </p:sp>
    </p:spTree>
    <p:extLst>
      <p:ext uri="{BB962C8B-B14F-4D97-AF65-F5344CB8AC3E}">
        <p14:creationId xmlns:p14="http://schemas.microsoft.com/office/powerpoint/2010/main" val="2441915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folie_Block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FC8C37CB-8592-209A-4CEB-C53B235DA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328" y="74843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 baseline="0">
                <a:latin typeface="DM Sans" pitchFamily="2" charset="0"/>
              </a:defRPr>
            </a:lvl1pPr>
          </a:lstStyle>
          <a:p>
            <a:r>
              <a:rPr lang="de-DE"/>
              <a:t>Überschrift 1</a:t>
            </a:r>
            <a:endParaRPr lang="en-US"/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533CDD22-2C9D-DCD4-F632-B70DC89A53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844824"/>
            <a:ext cx="10515600" cy="4876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latin typeface="DM Sans" pitchFamily="2" charset="0"/>
              </a:defRPr>
            </a:lvl1pPr>
            <a:lvl2pPr>
              <a:defRPr sz="2200" baseline="0">
                <a:latin typeface="DM Sans" pitchFamily="2" charset="0"/>
              </a:defRPr>
            </a:lvl2pPr>
            <a:lvl3pPr>
              <a:defRPr>
                <a:latin typeface="DM Sans" pitchFamily="2" charset="0"/>
              </a:defRPr>
            </a:lvl3pPr>
            <a:lvl4pPr>
              <a:defRPr>
                <a:latin typeface="DM Sans" pitchFamily="2" charset="0"/>
              </a:defRPr>
            </a:lvl4pPr>
            <a:lvl5pPr marL="452438" indent="0">
              <a:buNone/>
              <a:defRPr>
                <a:latin typeface="DM Sans" pitchFamily="2" charset="0"/>
              </a:defRPr>
            </a:lvl5pPr>
          </a:lstStyle>
          <a:p>
            <a:pPr lvl="0"/>
            <a:r>
              <a:rPr lang="de-DE"/>
              <a:t>Themenpunkt 1</a:t>
            </a:r>
          </a:p>
          <a:p>
            <a:pPr lvl="1"/>
            <a:r>
              <a:rPr lang="de-DE"/>
              <a:t>Bullet </a:t>
            </a:r>
            <a:r>
              <a:rPr lang="de-DE" err="1"/>
              <a:t>point</a:t>
            </a:r>
            <a:r>
              <a:rPr lang="de-DE"/>
              <a:t> 1</a:t>
            </a:r>
          </a:p>
          <a:p>
            <a:pPr lvl="2"/>
            <a:r>
              <a:rPr lang="de-DE"/>
              <a:t>Bullet </a:t>
            </a:r>
            <a:r>
              <a:rPr lang="de-DE" err="1"/>
              <a:t>point</a:t>
            </a:r>
            <a:r>
              <a:rPr lang="de-DE"/>
              <a:t> 2</a:t>
            </a:r>
          </a:p>
          <a:p>
            <a:pPr lvl="3"/>
            <a:r>
              <a:rPr lang="de-DE"/>
              <a:t>Ebene 4</a:t>
            </a:r>
          </a:p>
          <a:p>
            <a:pPr lvl="3"/>
            <a:r>
              <a:rPr lang="de-DE"/>
              <a:t>Ebene 5</a:t>
            </a:r>
            <a:endParaRPr lang="en-US"/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EC0C821F-D514-3355-4193-861F88A0FA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68760"/>
            <a:ext cx="7772400" cy="421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 baseline="0">
                <a:solidFill>
                  <a:srgbClr val="FFC60C"/>
                </a:solidFill>
                <a:latin typeface="DM Sans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de-DE"/>
              <a:t>Überschriftebene 2</a:t>
            </a:r>
          </a:p>
        </p:txBody>
      </p:sp>
      <p:sp>
        <p:nvSpPr>
          <p:cNvPr id="18" name="Foliennummernplatzhalter 2">
            <a:extLst>
              <a:ext uri="{FF2B5EF4-FFF2-40B4-BE49-F238E27FC236}">
                <a16:creationId xmlns:a16="http://schemas.microsoft.com/office/drawing/2014/main" id="{A49A2A0E-158F-455A-E8CA-B901BA656F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84232" y="754782"/>
            <a:ext cx="426368" cy="365125"/>
          </a:xfrm>
          <a:prstGeom prst="rect">
            <a:avLst/>
          </a:prstGeom>
        </p:spPr>
        <p:txBody>
          <a:bodyPr/>
          <a:lstStyle>
            <a:lvl1pPr>
              <a:defRPr sz="2200" b="1" i="0" baseline="0">
                <a:latin typeface="DM Sans" pitchFamily="2" charset="0"/>
              </a:defRPr>
            </a:lvl1pPr>
          </a:lstStyle>
          <a:p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1267302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folie_Block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53435307-1548-B884-D8E6-037C1F529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328" y="74843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 baseline="0">
                <a:latin typeface="DM Sans" pitchFamily="2" charset="0"/>
              </a:defRPr>
            </a:lvl1pPr>
          </a:lstStyle>
          <a:p>
            <a:r>
              <a:rPr lang="de-DE"/>
              <a:t>Überschrift 1</a:t>
            </a:r>
            <a:endParaRPr lang="en-US"/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B7479E73-6731-935F-D16B-A25C976A50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844824"/>
            <a:ext cx="10515600" cy="4876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latin typeface="DM Sans" pitchFamily="2" charset="0"/>
              </a:defRPr>
            </a:lvl1pPr>
            <a:lvl2pPr>
              <a:defRPr sz="2200" baseline="0">
                <a:latin typeface="DM Sans" pitchFamily="2" charset="0"/>
              </a:defRPr>
            </a:lvl2pPr>
            <a:lvl3pPr>
              <a:defRPr>
                <a:latin typeface="DM Sans" pitchFamily="2" charset="0"/>
              </a:defRPr>
            </a:lvl3pPr>
            <a:lvl4pPr>
              <a:defRPr>
                <a:latin typeface="DM Sans" pitchFamily="2" charset="0"/>
              </a:defRPr>
            </a:lvl4pPr>
            <a:lvl5pPr marL="452438" indent="0">
              <a:buNone/>
              <a:defRPr>
                <a:latin typeface="DM Sans" pitchFamily="2" charset="0"/>
              </a:defRPr>
            </a:lvl5pPr>
          </a:lstStyle>
          <a:p>
            <a:pPr lvl="0"/>
            <a:r>
              <a:rPr lang="de-DE"/>
              <a:t>Themenpunkt 1</a:t>
            </a:r>
          </a:p>
          <a:p>
            <a:pPr lvl="1"/>
            <a:r>
              <a:rPr lang="de-DE"/>
              <a:t>Bullet </a:t>
            </a:r>
            <a:r>
              <a:rPr lang="de-DE" err="1"/>
              <a:t>point</a:t>
            </a:r>
            <a:r>
              <a:rPr lang="de-DE"/>
              <a:t> 1</a:t>
            </a:r>
          </a:p>
          <a:p>
            <a:pPr lvl="2"/>
            <a:r>
              <a:rPr lang="de-DE"/>
              <a:t>Bullet </a:t>
            </a:r>
            <a:r>
              <a:rPr lang="de-DE" err="1"/>
              <a:t>point</a:t>
            </a:r>
            <a:r>
              <a:rPr lang="de-DE"/>
              <a:t> 2</a:t>
            </a:r>
          </a:p>
          <a:p>
            <a:pPr lvl="3"/>
            <a:r>
              <a:rPr lang="de-DE"/>
              <a:t>Ebene 4</a:t>
            </a:r>
          </a:p>
          <a:p>
            <a:pPr lvl="3"/>
            <a:r>
              <a:rPr lang="de-DE"/>
              <a:t>Ebene 5</a:t>
            </a:r>
            <a:endParaRPr lang="en-US"/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2DFF6EFC-53E9-B1F9-F56F-4091138854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68760"/>
            <a:ext cx="7772400" cy="421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 baseline="0">
                <a:solidFill>
                  <a:srgbClr val="00AED8"/>
                </a:solidFill>
                <a:latin typeface="DM Sans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de-DE"/>
              <a:t>Überschriftebene 2</a:t>
            </a:r>
          </a:p>
        </p:txBody>
      </p:sp>
      <p:sp>
        <p:nvSpPr>
          <p:cNvPr id="18" name="Foliennummernplatzhalter 2">
            <a:extLst>
              <a:ext uri="{FF2B5EF4-FFF2-40B4-BE49-F238E27FC236}">
                <a16:creationId xmlns:a16="http://schemas.microsoft.com/office/drawing/2014/main" id="{A0EEC03C-4C68-7389-FD3E-250FB74DB2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84232" y="754782"/>
            <a:ext cx="426368" cy="365125"/>
          </a:xfrm>
          <a:prstGeom prst="rect">
            <a:avLst/>
          </a:prstGeom>
        </p:spPr>
        <p:txBody>
          <a:bodyPr/>
          <a:lstStyle>
            <a:lvl1pPr>
              <a:defRPr sz="2200" b="1" i="0" baseline="0">
                <a:latin typeface="DM Sans" pitchFamily="2" charset="0"/>
              </a:defRPr>
            </a:lvl1pPr>
          </a:lstStyle>
          <a:p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3321893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folie_Block_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4D93CCBC-FB39-80B1-7EA4-E26F75372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328" y="74843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 baseline="0">
                <a:latin typeface="DM Sans" pitchFamily="2" charset="0"/>
              </a:defRPr>
            </a:lvl1pPr>
          </a:lstStyle>
          <a:p>
            <a:r>
              <a:rPr lang="de-DE"/>
              <a:t>Überschrift 1</a:t>
            </a:r>
            <a:endParaRPr lang="en-US"/>
          </a:p>
        </p:txBody>
      </p:sp>
      <p:sp>
        <p:nvSpPr>
          <p:cNvPr id="17" name="Textplatzhalter 11">
            <a:extLst>
              <a:ext uri="{FF2B5EF4-FFF2-40B4-BE49-F238E27FC236}">
                <a16:creationId xmlns:a16="http://schemas.microsoft.com/office/drawing/2014/main" id="{651493E1-AB1D-1E23-2CAF-A5250B3176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844824"/>
            <a:ext cx="10515600" cy="4876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latin typeface="DM Sans" pitchFamily="2" charset="0"/>
              </a:defRPr>
            </a:lvl1pPr>
            <a:lvl2pPr>
              <a:defRPr sz="2200" baseline="0">
                <a:latin typeface="DM Sans" pitchFamily="2" charset="0"/>
              </a:defRPr>
            </a:lvl2pPr>
            <a:lvl3pPr>
              <a:defRPr>
                <a:latin typeface="DM Sans" pitchFamily="2" charset="0"/>
              </a:defRPr>
            </a:lvl3pPr>
            <a:lvl4pPr>
              <a:defRPr>
                <a:latin typeface="DM Sans" pitchFamily="2" charset="0"/>
              </a:defRPr>
            </a:lvl4pPr>
            <a:lvl5pPr marL="452438" indent="0">
              <a:buNone/>
              <a:defRPr>
                <a:latin typeface="DM Sans" pitchFamily="2" charset="0"/>
              </a:defRPr>
            </a:lvl5pPr>
          </a:lstStyle>
          <a:p>
            <a:pPr lvl="0"/>
            <a:r>
              <a:rPr lang="de-DE"/>
              <a:t>Themenpunkt 1</a:t>
            </a:r>
          </a:p>
          <a:p>
            <a:pPr lvl="1"/>
            <a:r>
              <a:rPr lang="de-DE"/>
              <a:t>Bullet </a:t>
            </a:r>
            <a:r>
              <a:rPr lang="de-DE" err="1"/>
              <a:t>point</a:t>
            </a:r>
            <a:r>
              <a:rPr lang="de-DE"/>
              <a:t> 1</a:t>
            </a:r>
          </a:p>
          <a:p>
            <a:pPr lvl="2"/>
            <a:r>
              <a:rPr lang="de-DE"/>
              <a:t>Bullet </a:t>
            </a:r>
            <a:r>
              <a:rPr lang="de-DE" err="1"/>
              <a:t>point</a:t>
            </a:r>
            <a:r>
              <a:rPr lang="de-DE"/>
              <a:t> 2</a:t>
            </a:r>
          </a:p>
          <a:p>
            <a:pPr lvl="3"/>
            <a:r>
              <a:rPr lang="de-DE"/>
              <a:t>Ebene 4</a:t>
            </a:r>
          </a:p>
          <a:p>
            <a:pPr lvl="3"/>
            <a:r>
              <a:rPr lang="de-DE"/>
              <a:t>Ebene 5</a:t>
            </a:r>
            <a:endParaRPr lang="en-US"/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AB18C652-CD60-878E-9B80-91A92B84B4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68760"/>
            <a:ext cx="7772400" cy="421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 baseline="0">
                <a:solidFill>
                  <a:srgbClr val="011633"/>
                </a:solidFill>
                <a:latin typeface="DM Sans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de-DE"/>
              <a:t>Überschriftebene 2</a:t>
            </a:r>
          </a:p>
        </p:txBody>
      </p:sp>
      <p:sp>
        <p:nvSpPr>
          <p:cNvPr id="19" name="Foliennummernplatzhalter 2">
            <a:extLst>
              <a:ext uri="{FF2B5EF4-FFF2-40B4-BE49-F238E27FC236}">
                <a16:creationId xmlns:a16="http://schemas.microsoft.com/office/drawing/2014/main" id="{D893C4A6-2E28-9791-C8C0-8A0EB8818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84232" y="754782"/>
            <a:ext cx="426368" cy="365125"/>
          </a:xfrm>
          <a:prstGeom prst="rect">
            <a:avLst/>
          </a:prstGeom>
        </p:spPr>
        <p:txBody>
          <a:bodyPr/>
          <a:lstStyle>
            <a:lvl1pPr>
              <a:defRPr sz="2200" b="1" i="0" baseline="0">
                <a:latin typeface="DM Sans" pitchFamily="2" charset="0"/>
              </a:defRPr>
            </a:lvl1pPr>
          </a:lstStyle>
          <a:p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6424912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12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23" r:id="rId2"/>
    <p:sldLayoutId id="2147483724" r:id="rId3"/>
    <p:sldLayoutId id="2147483717" r:id="rId4"/>
    <p:sldLayoutId id="2147483746" r:id="rId5"/>
    <p:sldLayoutId id="2147483704" r:id="rId6"/>
    <p:sldLayoutId id="2147483740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3" Type="http://schemas.openxmlformats.org/officeDocument/2006/relationships/image" Target="../media/image38.png"/><Relationship Id="rId7" Type="http://schemas.openxmlformats.org/officeDocument/2006/relationships/image" Target="../media/image33.png"/><Relationship Id="rId12" Type="http://schemas.openxmlformats.org/officeDocument/2006/relationships/image" Target="../media/image1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0.jpeg"/><Relationship Id="rId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0.jpeg"/><Relationship Id="rId3" Type="http://schemas.openxmlformats.org/officeDocument/2006/relationships/image" Target="../media/image36.png"/><Relationship Id="rId7" Type="http://schemas.openxmlformats.org/officeDocument/2006/relationships/image" Target="../media/image31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1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38.png"/><Relationship Id="rId15" Type="http://schemas.openxmlformats.org/officeDocument/2006/relationships/image" Target="../media/image42.png"/><Relationship Id="rId10" Type="http://schemas.openxmlformats.org/officeDocument/2006/relationships/image" Target="../media/image34.png"/><Relationship Id="rId4" Type="http://schemas.openxmlformats.org/officeDocument/2006/relationships/image" Target="../media/image37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D226B155-89F0-3657-64BB-EEC8D5EAED1D}"/>
              </a:ext>
            </a:extLst>
          </p:cNvPr>
          <p:cNvSpPr/>
          <p:nvPr/>
        </p:nvSpPr>
        <p:spPr>
          <a:xfrm>
            <a:off x="5593976" y="4329100"/>
            <a:ext cx="6598024" cy="794229"/>
          </a:xfrm>
          <a:prstGeom prst="rect">
            <a:avLst/>
          </a:prstGeom>
          <a:solidFill>
            <a:srgbClr val="FFC80A"/>
          </a:solidFill>
          <a:ln>
            <a:noFill/>
          </a:ln>
          <a:effectLst>
            <a:outerShdw blurRad="264790" dist="159592" dir="5400000" algn="t" rotWithShape="0">
              <a:prstClr val="black">
                <a:alpha val="2757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5124B40-A89B-EE94-C94A-DF6FDDEA12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4448" y="4423229"/>
            <a:ext cx="5566540" cy="360040"/>
          </a:xfrm>
        </p:spPr>
        <p:txBody>
          <a:bodyPr/>
          <a:lstStyle/>
          <a:p>
            <a:r>
              <a:rPr lang="de-DE" dirty="0"/>
              <a:t>Tech &amp; Tools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E394DF7-0170-71D8-C753-70C7433ED0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87420" y="4716033"/>
            <a:ext cx="5978755" cy="360041"/>
          </a:xfrm>
        </p:spPr>
        <p:txBody>
          <a:bodyPr/>
          <a:lstStyle/>
          <a:p>
            <a:r>
              <a:rPr lang="de-DE" dirty="0"/>
              <a:t>Digitale Unterstützung für die Arbeit der Lokalteams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0232CA9-C299-D1AD-19EE-9BBD0A40B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359" y="1887627"/>
            <a:ext cx="5253282" cy="2441473"/>
          </a:xfrm>
          <a:prstGeom prst="rect">
            <a:avLst/>
          </a:prstGeom>
          <a:effectLst>
            <a:outerShdw blurRad="145030" dist="107553" dir="5529645" sx="98810" sy="98810" algn="t" rotWithShape="0">
              <a:prstClr val="black">
                <a:alpha val="53527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094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7FFA2-E961-52E7-B8E7-0073611BE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D84111-4DE0-5573-AA22-EEA2CF284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28" y="702367"/>
            <a:ext cx="7724001" cy="601903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de-DE" sz="4000" dirty="0" err="1">
                <a:latin typeface="DM Sans"/>
              </a:rPr>
              <a:t>WärmeGuide</a:t>
            </a:r>
            <a:endParaRPr lang="de-DE" sz="40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E5EAB25-B336-267E-B7A7-46712E3CB3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2796" y="1268760"/>
            <a:ext cx="8134484" cy="438140"/>
          </a:xfrm>
        </p:spPr>
        <p:txBody>
          <a:bodyPr lIns="91440" tIns="45720" rIns="91440" bIns="45720" anchor="t"/>
          <a:lstStyle/>
          <a:p>
            <a:r>
              <a:rPr lang="de-DE" sz="2400" dirty="0">
                <a:latin typeface="DM Sans"/>
              </a:rPr>
              <a:t>Einstieg in die Wärmewende</a:t>
            </a:r>
            <a:endParaRPr lang="de-DE" sz="2400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965DBAAB-60A5-2BC5-88D0-AC5D18CB4493}"/>
              </a:ext>
            </a:extLst>
          </p:cNvPr>
          <p:cNvGrpSpPr/>
          <p:nvPr/>
        </p:nvGrpSpPr>
        <p:grpSpPr>
          <a:xfrm>
            <a:off x="2238813" y="1715085"/>
            <a:ext cx="7714373" cy="5142915"/>
            <a:chOff x="1833282" y="1487830"/>
            <a:chExt cx="7714373" cy="5142915"/>
          </a:xfrm>
        </p:grpSpPr>
        <p:pic>
          <p:nvPicPr>
            <p:cNvPr id="9" name="Grafik 8" descr="Ein Bild, das Elektronik, Anzeigegerät, Ausgabegerät, Flachbildschirm enthält.&#10;&#10;KI-generierte Inhalte können fehlerhaft sein.">
              <a:extLst>
                <a:ext uri="{FF2B5EF4-FFF2-40B4-BE49-F238E27FC236}">
                  <a16:creationId xmlns:a16="http://schemas.microsoft.com/office/drawing/2014/main" id="{4AF76A58-1376-C580-4965-4717BDFEA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3282" y="1487830"/>
              <a:ext cx="7714373" cy="5142915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C2B2A092-3409-FFF0-B965-645A482B7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r="1214"/>
            <a:stretch/>
          </p:blipFill>
          <p:spPr>
            <a:xfrm>
              <a:off x="2790450" y="1728964"/>
              <a:ext cx="6084609" cy="339436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09397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3BC5E-1DDC-5880-C083-125C58F9C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9EFE0D-87CD-55EB-C4FF-D83E9449F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29" y="702367"/>
            <a:ext cx="7777790" cy="601903"/>
          </a:xfrm>
        </p:spPr>
        <p:txBody>
          <a:bodyPr lIns="91440" tIns="45720" rIns="91440" bIns="45720" anchor="t">
            <a:noAutofit/>
          </a:bodyPr>
          <a:lstStyle/>
          <a:p>
            <a:r>
              <a:rPr lang="de-DE" sz="3000" dirty="0">
                <a:latin typeface="DM Sans"/>
              </a:rPr>
              <a:t>Viele motivierte und fähige Menschen</a:t>
            </a:r>
            <a:endParaRPr lang="de-DE" sz="30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2FC923-3915-B15C-CB07-90033D7AE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2796" y="1268760"/>
            <a:ext cx="8134484" cy="438140"/>
          </a:xfrm>
        </p:spPr>
        <p:txBody>
          <a:bodyPr lIns="91440" tIns="45720" rIns="91440" bIns="45720" anchor="t"/>
          <a:lstStyle/>
          <a:p>
            <a:r>
              <a:rPr lang="de-DE" sz="2400" dirty="0">
                <a:latin typeface="DM Sans"/>
              </a:rPr>
              <a:t>Ihr füllt diese Angebote mit Leben</a:t>
            </a:r>
            <a:endParaRPr lang="de-DE" sz="24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C6B8633-1B75-C3A7-DFDD-50C866341330}"/>
              </a:ext>
            </a:extLst>
          </p:cNvPr>
          <p:cNvSpPr txBox="1"/>
          <p:nvPr/>
        </p:nvSpPr>
        <p:spPr>
          <a:xfrm>
            <a:off x="838200" y="2273293"/>
            <a:ext cx="89512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EAs, die die Tools inhaltlich mit nützlichen und wichtigen Informationen füllen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 err="1"/>
              <a:t>Nutzer:innen</a:t>
            </a:r>
            <a:r>
              <a:rPr lang="de-DE" sz="2800" dirty="0"/>
              <a:t>, die die Tools nutzen und Feedback geben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/>
              <a:t>Bestehende und potenzielle Kooperationspartner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800" dirty="0" err="1"/>
              <a:t>Stadt.Land.Klima</a:t>
            </a:r>
            <a:r>
              <a:rPr lang="de-DE" sz="2800" dirty="0"/>
              <a:t>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800" dirty="0"/>
              <a:t>Wandel Werkstadt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800" dirty="0" err="1"/>
              <a:t>CorrelAid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278800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8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5124281-8E0A-A0F7-DF92-2DB9110A1B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82296"/>
            <a:ext cx="12192000" cy="1453896"/>
          </a:xfrm>
          <a:prstGeom prst="rect">
            <a:avLst/>
          </a:prstGeom>
          <a:solidFill>
            <a:srgbClr val="FFC8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08799B0-E32D-5CA2-DE0F-2C2583581E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925312"/>
            <a:ext cx="12298680" cy="1021080"/>
          </a:xfrm>
          <a:prstGeom prst="rect">
            <a:avLst/>
          </a:prstGeom>
          <a:solidFill>
            <a:srgbClr val="FFC8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6F0AB8C-8351-3FDA-6998-9437F7D299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277112"/>
            <a:ext cx="8284464" cy="4757928"/>
          </a:xfrm>
          <a:prstGeom prst="rect">
            <a:avLst/>
          </a:prstGeom>
          <a:solidFill>
            <a:srgbClr val="FFC8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21D2779-5A0F-F638-6F33-95A003D4C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61" y="2023201"/>
            <a:ext cx="9144000" cy="2387600"/>
          </a:xfrm>
        </p:spPr>
        <p:txBody>
          <a:bodyPr/>
          <a:lstStyle/>
          <a:p>
            <a:r>
              <a:rPr lang="de-DE" dirty="0">
                <a:solidFill>
                  <a:srgbClr val="FFFFFF"/>
                </a:solidFill>
              </a:rPr>
              <a:t>Vision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073AB5C-CD9E-4F57-5884-5892FF3E4FAD}"/>
              </a:ext>
            </a:extLst>
          </p:cNvPr>
          <p:cNvSpPr txBox="1">
            <a:spLocks/>
          </p:cNvSpPr>
          <p:nvPr/>
        </p:nvSpPr>
        <p:spPr>
          <a:xfrm>
            <a:off x="784261" y="4410801"/>
            <a:ext cx="9144000" cy="453213"/>
          </a:xfrm>
        </p:spPr>
        <p:txBody>
          <a:bodyPr lIns="91440" tIns="45720" rIns="91440" bIns="4572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2"/>
                </a:solidFill>
                <a:latin typeface="DM Sans" pitchFamily="2" charset="77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FFFFFF"/>
                </a:solidFill>
                <a:latin typeface="DM Sans"/>
              </a:rPr>
              <a:t>Zentrale Klimaschutz-Plattform für Lokalteams</a:t>
            </a:r>
          </a:p>
        </p:txBody>
      </p:sp>
    </p:spTree>
    <p:extLst>
      <p:ext uri="{BB962C8B-B14F-4D97-AF65-F5344CB8AC3E}">
        <p14:creationId xmlns:p14="http://schemas.microsoft.com/office/powerpoint/2010/main" val="3590999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FA779746-3310-9A49-1CB9-D364684CC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28" y="702367"/>
            <a:ext cx="7724001" cy="601903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de-DE" sz="4000" dirty="0">
                <a:latin typeface="DM Sans"/>
              </a:rPr>
              <a:t>Klimaaktions-Plattform</a:t>
            </a:r>
            <a:endParaRPr lang="de-DE" sz="4000" dirty="0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C3B4622F-DA5B-A15C-315E-26147DC6C353}"/>
              </a:ext>
            </a:extLst>
          </p:cNvPr>
          <p:cNvSpPr txBox="1">
            <a:spLocks/>
          </p:cNvSpPr>
          <p:nvPr/>
        </p:nvSpPr>
        <p:spPr>
          <a:xfrm>
            <a:off x="832796" y="1268760"/>
            <a:ext cx="8134484" cy="43814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 baseline="0">
                <a:solidFill>
                  <a:srgbClr val="FFC60C"/>
                </a:solidFill>
                <a:latin typeface="DM San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>
                <a:latin typeface="DM Sans"/>
              </a:rPr>
              <a:t>für Lokalteams</a:t>
            </a:r>
            <a:endParaRPr lang="de-DE" sz="2400" dirty="0"/>
          </a:p>
        </p:txBody>
      </p:sp>
      <p:sp>
        <p:nvSpPr>
          <p:cNvPr id="16" name="Pfeil: nach rechts 5">
            <a:extLst>
              <a:ext uri="{FF2B5EF4-FFF2-40B4-BE49-F238E27FC236}">
                <a16:creationId xmlns:a16="http://schemas.microsoft.com/office/drawing/2014/main" id="{CA6AACB8-10CE-585A-F4BC-DB4E0A7EC77A}"/>
              </a:ext>
            </a:extLst>
          </p:cNvPr>
          <p:cNvSpPr/>
          <p:nvPr/>
        </p:nvSpPr>
        <p:spPr>
          <a:xfrm>
            <a:off x="5458695" y="3314978"/>
            <a:ext cx="1369676" cy="741980"/>
          </a:xfrm>
          <a:prstGeom prst="rightArrow">
            <a:avLst/>
          </a:prstGeom>
          <a:solidFill>
            <a:srgbClr val="FFC60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5E717FA-B375-C2F0-686F-D809ECE6ECBA}"/>
              </a:ext>
            </a:extLst>
          </p:cNvPr>
          <p:cNvGrpSpPr/>
          <p:nvPr/>
        </p:nvGrpSpPr>
        <p:grpSpPr>
          <a:xfrm>
            <a:off x="352726" y="1934722"/>
            <a:ext cx="4796085" cy="4626024"/>
            <a:chOff x="352726" y="1934722"/>
            <a:chExt cx="4796085" cy="4626024"/>
          </a:xfrm>
        </p:grpSpPr>
        <p:pic>
          <p:nvPicPr>
            <p:cNvPr id="18" name="Grafik 17" descr="Ein Bild, das Text, Screenshot, Schrift, Zahl enthält.&#10;&#10;KI-generierte Inhalte können fehlerhaft sein.">
              <a:extLst>
                <a:ext uri="{FF2B5EF4-FFF2-40B4-BE49-F238E27FC236}">
                  <a16:creationId xmlns:a16="http://schemas.microsoft.com/office/drawing/2014/main" id="{E8099015-3AF8-20FC-3F6F-0EE955419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-204" b="12695"/>
            <a:stretch>
              <a:fillRect/>
            </a:stretch>
          </p:blipFill>
          <p:spPr>
            <a:xfrm>
              <a:off x="2783278" y="5204689"/>
              <a:ext cx="2365533" cy="1356057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Grafik 18" descr="Ein Bild, das Text, Screenshot, Software, Webseite enthält.&#10;&#10;KI-generierte Inhalte können fehlerhaft sein.">
              <a:extLst>
                <a:ext uri="{FF2B5EF4-FFF2-40B4-BE49-F238E27FC236}">
                  <a16:creationId xmlns:a16="http://schemas.microsoft.com/office/drawing/2014/main" id="{E37FBCC1-0442-4E38-BD91-7B5EA1C55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81740" y="3569707"/>
              <a:ext cx="2363798" cy="1553235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Grafik 19" descr="Ein Bild, das Text, Screenshot, Schrift, Webseite enthält.&#10;&#10;KI-generierte Inhalte können fehlerhaft sein.">
              <a:extLst>
                <a:ext uri="{FF2B5EF4-FFF2-40B4-BE49-F238E27FC236}">
                  <a16:creationId xmlns:a16="http://schemas.microsoft.com/office/drawing/2014/main" id="{4CBCA4E7-4E36-8420-824B-4D69F8E78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900" y="3569705"/>
              <a:ext cx="2360377" cy="1553235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Grafik 20" descr="Ein Bild, das Text, Screenshot, Schrift, Zahl enthält.&#10;&#10;KI-generierte Inhalte können fehlerhaft sein.">
              <a:extLst>
                <a:ext uri="{FF2B5EF4-FFF2-40B4-BE49-F238E27FC236}">
                  <a16:creationId xmlns:a16="http://schemas.microsoft.com/office/drawing/2014/main" id="{19033BEF-77DF-CBAD-C9B8-EA8DF268C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3451" y="1934723"/>
              <a:ext cx="2360377" cy="1553235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Grafik 21" descr="Ein Bild, das Text, Screenshot, Schrift, Zahl enthält.&#10;&#10;KI-generierte Inhalte können fehlerhaft sein.">
              <a:extLst>
                <a:ext uri="{FF2B5EF4-FFF2-40B4-BE49-F238E27FC236}">
                  <a16:creationId xmlns:a16="http://schemas.microsoft.com/office/drawing/2014/main" id="{C4BBFB6F-A240-7E0D-1FA4-F0D0FDB9A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2726" y="1934722"/>
              <a:ext cx="2360725" cy="1553235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Grafik 22" descr="Ein Bild, das Text, Screenshot, Schrift, gelb enthält.&#10;&#10;KI-generierte Inhalte können fehlerhaft sein.">
              <a:extLst>
                <a:ext uri="{FF2B5EF4-FFF2-40B4-BE49-F238E27FC236}">
                  <a16:creationId xmlns:a16="http://schemas.microsoft.com/office/drawing/2014/main" id="{3D01B308-FC59-E965-22C8-696772A9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13313" r="-204" b="-542"/>
            <a:stretch>
              <a:fillRect/>
            </a:stretch>
          </p:blipFill>
          <p:spPr>
            <a:xfrm>
              <a:off x="352982" y="5204690"/>
              <a:ext cx="2365023" cy="1354870"/>
            </a:xfrm>
            <a:prstGeom prst="rect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7A0EC143-6760-1D0B-230F-25FD2080CE77}"/>
              </a:ext>
            </a:extLst>
          </p:cNvPr>
          <p:cNvGrpSpPr/>
          <p:nvPr/>
        </p:nvGrpSpPr>
        <p:grpSpPr>
          <a:xfrm>
            <a:off x="6551049" y="2072125"/>
            <a:ext cx="5715000" cy="3810000"/>
            <a:chOff x="6799904" y="2269787"/>
            <a:chExt cx="5715000" cy="3810000"/>
          </a:xfrm>
        </p:grpSpPr>
        <p:pic>
          <p:nvPicPr>
            <p:cNvPr id="25" name="Grafik 24" descr="Ein Bild, das Elektronik, Anzeigegerät, Ausgabegerät, Flachbildschirm enthält.&#10;&#10;KI-generierte Inhalte können fehlerhaft sein.">
              <a:extLst>
                <a:ext uri="{FF2B5EF4-FFF2-40B4-BE49-F238E27FC236}">
                  <a16:creationId xmlns:a16="http://schemas.microsoft.com/office/drawing/2014/main" id="{1DBE96F0-E5A0-C7DF-4162-1F2DC714F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99904" y="2269787"/>
              <a:ext cx="5715000" cy="3810000"/>
            </a:xfrm>
            <a:prstGeom prst="rect">
              <a:avLst/>
            </a:prstGeom>
          </p:spPr>
        </p:pic>
        <p:pic>
          <p:nvPicPr>
            <p:cNvPr id="26" name="Grafik 25" descr="Ein Bild, das Text, Screenshot, Diagramm, Zahl enthält.&#10;&#10;KI-generierte Inhalte können fehlerhaft sein.">
              <a:extLst>
                <a:ext uri="{FF2B5EF4-FFF2-40B4-BE49-F238E27FC236}">
                  <a16:creationId xmlns:a16="http://schemas.microsoft.com/office/drawing/2014/main" id="{96215C90-F1CA-74D4-1B98-16DBBFCA7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25782" y="2459456"/>
              <a:ext cx="4490325" cy="2542933"/>
            </a:xfrm>
            <a:prstGeom prst="rect">
              <a:avLst/>
            </a:prstGeom>
            <a:ln w="6350">
              <a:solidFill>
                <a:schemeClr val="bg2"/>
              </a:solidFill>
            </a:ln>
            <a:effectLst>
              <a:outerShdw blurRad="101600" dist="139700" dir="7380000">
                <a:srgbClr val="000000">
                  <a:alpha val="1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40514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D7C9D-B7A6-61C5-CC1C-055EA2DD5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reenshot, Zahl, parallel enthält.&#10;&#10;KI-generierte Inhalte können fehlerhaft sein.">
            <a:extLst>
              <a:ext uri="{FF2B5EF4-FFF2-40B4-BE49-F238E27FC236}">
                <a16:creationId xmlns:a16="http://schemas.microsoft.com/office/drawing/2014/main" id="{C48D8A99-2A41-C742-19D4-89CBFBC55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799" y="2586029"/>
            <a:ext cx="1380727" cy="2809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Pfeil: nach rechts 5">
            <a:extLst>
              <a:ext uri="{FF2B5EF4-FFF2-40B4-BE49-F238E27FC236}">
                <a16:creationId xmlns:a16="http://schemas.microsoft.com/office/drawing/2014/main" id="{83203BE3-EE54-9653-23B6-A83E0AF4499C}"/>
              </a:ext>
            </a:extLst>
          </p:cNvPr>
          <p:cNvSpPr/>
          <p:nvPr/>
        </p:nvSpPr>
        <p:spPr>
          <a:xfrm>
            <a:off x="2908126" y="3677036"/>
            <a:ext cx="494186" cy="315044"/>
          </a:xfrm>
          <a:prstGeom prst="rightArrow">
            <a:avLst/>
          </a:prstGeom>
          <a:solidFill>
            <a:srgbClr val="FFC60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 descr="Ein Bild, das Text, Screenshot, Software, Diagramm enthält.&#10;&#10;KI-generierte Inhalte können fehlerhaft sein.">
            <a:extLst>
              <a:ext uri="{FF2B5EF4-FFF2-40B4-BE49-F238E27FC236}">
                <a16:creationId xmlns:a16="http://schemas.microsoft.com/office/drawing/2014/main" id="{EF7DAE31-9D2C-08F2-F397-EB292AA95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511" y="1970278"/>
            <a:ext cx="2348839" cy="1345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2AE09BF-A295-6AB2-6B58-AD37458B960C}"/>
              </a:ext>
            </a:extLst>
          </p:cNvPr>
          <p:cNvGrpSpPr/>
          <p:nvPr/>
        </p:nvGrpSpPr>
        <p:grpSpPr>
          <a:xfrm>
            <a:off x="170445" y="2728470"/>
            <a:ext cx="2576402" cy="2485047"/>
            <a:chOff x="352726" y="1934722"/>
            <a:chExt cx="4796085" cy="46260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Grafik 10" descr="Ein Bild, das Text, Screenshot, Schrift, Zahl enthält.&#10;&#10;KI-generierte Inhalte können fehlerhaft sein.">
              <a:extLst>
                <a:ext uri="{FF2B5EF4-FFF2-40B4-BE49-F238E27FC236}">
                  <a16:creationId xmlns:a16="http://schemas.microsoft.com/office/drawing/2014/main" id="{A575B2D7-FE23-588C-8687-07247B0F7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-204" b="12695"/>
            <a:stretch>
              <a:fillRect/>
            </a:stretch>
          </p:blipFill>
          <p:spPr>
            <a:xfrm>
              <a:off x="2783278" y="5204689"/>
              <a:ext cx="2365533" cy="1356057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0281"/>
                </a:prstClr>
              </a:outerShdw>
            </a:effectLst>
          </p:spPr>
        </p:pic>
        <p:pic>
          <p:nvPicPr>
            <p:cNvPr id="12" name="Grafik 11" descr="Ein Bild, das Text, Screenshot, Software, Webseite enthält.&#10;&#10;KI-generierte Inhalte können fehlerhaft sein.">
              <a:extLst>
                <a:ext uri="{FF2B5EF4-FFF2-40B4-BE49-F238E27FC236}">
                  <a16:creationId xmlns:a16="http://schemas.microsoft.com/office/drawing/2014/main" id="{6B8905CC-A3F6-E2EC-E1A0-941585DA0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1740" y="3569707"/>
              <a:ext cx="2363798" cy="1553235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0281"/>
                </a:prstClr>
              </a:outerShdw>
            </a:effectLst>
          </p:spPr>
        </p:pic>
        <p:pic>
          <p:nvPicPr>
            <p:cNvPr id="13" name="Grafik 12" descr="Ein Bild, das Text, Screenshot, Schrift, Webseite enthält.&#10;&#10;KI-generierte Inhalte können fehlerhaft sein.">
              <a:extLst>
                <a:ext uri="{FF2B5EF4-FFF2-40B4-BE49-F238E27FC236}">
                  <a16:creationId xmlns:a16="http://schemas.microsoft.com/office/drawing/2014/main" id="{FA07AEA1-576E-BB65-9BEE-C4F0C8334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2900" y="3569705"/>
              <a:ext cx="2360377" cy="1553235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0281"/>
                </a:prstClr>
              </a:outerShdw>
            </a:effectLst>
          </p:spPr>
        </p:pic>
        <p:pic>
          <p:nvPicPr>
            <p:cNvPr id="27" name="Grafik 26" descr="Ein Bild, das Text, Screenshot, Schrift, Zahl enthält.&#10;&#10;KI-generierte Inhalte können fehlerhaft sein.">
              <a:extLst>
                <a:ext uri="{FF2B5EF4-FFF2-40B4-BE49-F238E27FC236}">
                  <a16:creationId xmlns:a16="http://schemas.microsoft.com/office/drawing/2014/main" id="{079DFF1B-C7A0-DDED-A040-C4E0A091E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83451" y="1934723"/>
              <a:ext cx="2360377" cy="1553235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0281"/>
                </a:prstClr>
              </a:outerShdw>
            </a:effectLst>
          </p:spPr>
        </p:pic>
        <p:pic>
          <p:nvPicPr>
            <p:cNvPr id="28" name="Grafik 27" descr="Ein Bild, das Text, Screenshot, Schrift, Zahl enthält.&#10;&#10;KI-generierte Inhalte können fehlerhaft sein.">
              <a:extLst>
                <a:ext uri="{FF2B5EF4-FFF2-40B4-BE49-F238E27FC236}">
                  <a16:creationId xmlns:a16="http://schemas.microsoft.com/office/drawing/2014/main" id="{7BAEDAAA-0748-66BC-8C10-6C7C2EE87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2726" y="1934722"/>
              <a:ext cx="2360725" cy="1553235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0281"/>
                </a:prstClr>
              </a:outerShdw>
            </a:effectLst>
          </p:spPr>
        </p:pic>
        <p:pic>
          <p:nvPicPr>
            <p:cNvPr id="29" name="Grafik 28" descr="Ein Bild, das Text, Screenshot, Schrift, gelb enthält.&#10;&#10;KI-generierte Inhalte können fehlerhaft sein.">
              <a:extLst>
                <a:ext uri="{FF2B5EF4-FFF2-40B4-BE49-F238E27FC236}">
                  <a16:creationId xmlns:a16="http://schemas.microsoft.com/office/drawing/2014/main" id="{15BE05BF-4E7F-D839-482A-5CD25BAA9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13313" r="-204" b="-542"/>
            <a:stretch>
              <a:fillRect/>
            </a:stretch>
          </p:blipFill>
          <p:spPr>
            <a:xfrm>
              <a:off x="352982" y="5204690"/>
              <a:ext cx="2365023" cy="1354870"/>
            </a:xfrm>
            <a:prstGeom prst="rect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0281"/>
                </a:prstClr>
              </a:outerShdw>
            </a:effectLst>
          </p:spPr>
        </p:pic>
      </p:grpSp>
      <p:sp>
        <p:nvSpPr>
          <p:cNvPr id="30" name="Pfeil: nach rechts 5">
            <a:extLst>
              <a:ext uri="{FF2B5EF4-FFF2-40B4-BE49-F238E27FC236}">
                <a16:creationId xmlns:a16="http://schemas.microsoft.com/office/drawing/2014/main" id="{CE85AA78-504C-97D6-5DA9-CD3554E290F2}"/>
              </a:ext>
            </a:extLst>
          </p:cNvPr>
          <p:cNvSpPr/>
          <p:nvPr/>
        </p:nvSpPr>
        <p:spPr>
          <a:xfrm rot="18900000">
            <a:off x="5155383" y="3350592"/>
            <a:ext cx="494186" cy="315044"/>
          </a:xfrm>
          <a:prstGeom prst="rightArrow">
            <a:avLst/>
          </a:prstGeom>
          <a:solidFill>
            <a:srgbClr val="FFC60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Pfeil: nach rechts 5">
            <a:extLst>
              <a:ext uri="{FF2B5EF4-FFF2-40B4-BE49-F238E27FC236}">
                <a16:creationId xmlns:a16="http://schemas.microsoft.com/office/drawing/2014/main" id="{B552DD94-DC26-7BA0-4867-3DCB13F4C433}"/>
              </a:ext>
            </a:extLst>
          </p:cNvPr>
          <p:cNvSpPr/>
          <p:nvPr/>
        </p:nvSpPr>
        <p:spPr>
          <a:xfrm rot="2700000">
            <a:off x="5120487" y="4623094"/>
            <a:ext cx="494186" cy="315044"/>
          </a:xfrm>
          <a:prstGeom prst="rightArrow">
            <a:avLst/>
          </a:prstGeom>
          <a:solidFill>
            <a:srgbClr val="FFC60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2" name="Grafik 31" descr="Ein Bild, das Finger, Person, Hand, Kunst enthält.&#10;&#10;KI-generierte Inhalte können fehlerhaft sein.">
            <a:extLst>
              <a:ext uri="{FF2B5EF4-FFF2-40B4-BE49-F238E27FC236}">
                <a16:creationId xmlns:a16="http://schemas.microsoft.com/office/drawing/2014/main" id="{271A08C2-DDE7-F9A7-C952-38B010BDA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10" y="4546806"/>
            <a:ext cx="2348838" cy="1895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Pfeil: nach rechts 5">
            <a:extLst>
              <a:ext uri="{FF2B5EF4-FFF2-40B4-BE49-F238E27FC236}">
                <a16:creationId xmlns:a16="http://schemas.microsoft.com/office/drawing/2014/main" id="{4BE0EBBA-1520-4932-FA95-032135B85C83}"/>
              </a:ext>
            </a:extLst>
          </p:cNvPr>
          <p:cNvSpPr/>
          <p:nvPr/>
        </p:nvSpPr>
        <p:spPr>
          <a:xfrm rot="2700000">
            <a:off x="8528185" y="3612814"/>
            <a:ext cx="458243" cy="257535"/>
          </a:xfrm>
          <a:prstGeom prst="rightArrow">
            <a:avLst/>
          </a:prstGeom>
          <a:solidFill>
            <a:srgbClr val="FFC60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Pfeil: nach rechts 5">
            <a:extLst>
              <a:ext uri="{FF2B5EF4-FFF2-40B4-BE49-F238E27FC236}">
                <a16:creationId xmlns:a16="http://schemas.microsoft.com/office/drawing/2014/main" id="{E26D51E2-44DF-778E-B0A7-676A0AB3BFDE}"/>
              </a:ext>
            </a:extLst>
          </p:cNvPr>
          <p:cNvSpPr/>
          <p:nvPr/>
        </p:nvSpPr>
        <p:spPr>
          <a:xfrm rot="18900000">
            <a:off x="8563691" y="5295112"/>
            <a:ext cx="400734" cy="293478"/>
          </a:xfrm>
          <a:prstGeom prst="rightArrow">
            <a:avLst/>
          </a:prstGeom>
          <a:solidFill>
            <a:srgbClr val="FFC60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Pfeil nach links/rechts/oben 34">
            <a:extLst>
              <a:ext uri="{FF2B5EF4-FFF2-40B4-BE49-F238E27FC236}">
                <a16:creationId xmlns:a16="http://schemas.microsoft.com/office/drawing/2014/main" id="{4AF39279-7A4C-E082-088C-E15DF8343470}"/>
              </a:ext>
            </a:extLst>
          </p:cNvPr>
          <p:cNvSpPr/>
          <p:nvPr/>
        </p:nvSpPr>
        <p:spPr>
          <a:xfrm rot="5400000">
            <a:off x="6876712" y="3587231"/>
            <a:ext cx="621267" cy="534110"/>
          </a:xfrm>
          <a:prstGeom prst="leftRightUpArrow">
            <a:avLst>
              <a:gd name="adj1" fmla="val 25001"/>
              <a:gd name="adj2" fmla="val 25000"/>
              <a:gd name="adj3" fmla="val 25000"/>
            </a:avLst>
          </a:prstGeom>
          <a:solidFill>
            <a:srgbClr val="FFC6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Pfeil: nach rechts 5">
            <a:extLst>
              <a:ext uri="{FF2B5EF4-FFF2-40B4-BE49-F238E27FC236}">
                <a16:creationId xmlns:a16="http://schemas.microsoft.com/office/drawing/2014/main" id="{F451BCB2-F20A-6124-5F02-2037CC7B2006}"/>
              </a:ext>
            </a:extLst>
          </p:cNvPr>
          <p:cNvSpPr/>
          <p:nvPr/>
        </p:nvSpPr>
        <p:spPr>
          <a:xfrm rot="10800000">
            <a:off x="2848834" y="4126100"/>
            <a:ext cx="494186" cy="315044"/>
          </a:xfrm>
          <a:prstGeom prst="rightArrow">
            <a:avLst/>
          </a:prstGeom>
          <a:solidFill>
            <a:srgbClr val="FFC60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" name="Grafik 36" descr="Ein Bild, das Pflanze, Blumentopf, Glas, Im Haus enthält.&#10;&#10;KI-generierte Inhalte können fehlerhaft sein.">
            <a:extLst>
              <a:ext uri="{FF2B5EF4-FFF2-40B4-BE49-F238E27FC236}">
                <a16:creationId xmlns:a16="http://schemas.microsoft.com/office/drawing/2014/main" id="{3CEC2B97-0FDC-AB40-F5C6-B79A8C4AF9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68" y="1622359"/>
            <a:ext cx="2347596" cy="1561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Pfeil: nach rechts 5">
            <a:extLst>
              <a:ext uri="{FF2B5EF4-FFF2-40B4-BE49-F238E27FC236}">
                <a16:creationId xmlns:a16="http://schemas.microsoft.com/office/drawing/2014/main" id="{1F187C75-1046-F7DC-E48F-ACA0B77516F7}"/>
              </a:ext>
            </a:extLst>
          </p:cNvPr>
          <p:cNvSpPr/>
          <p:nvPr/>
        </p:nvSpPr>
        <p:spPr>
          <a:xfrm>
            <a:off x="8469387" y="2389422"/>
            <a:ext cx="458243" cy="257535"/>
          </a:xfrm>
          <a:prstGeom prst="rightArrow">
            <a:avLst/>
          </a:prstGeom>
          <a:solidFill>
            <a:srgbClr val="FFC60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E7E6865F-EF13-C9D2-81B2-A9AF13E0AE2B}"/>
              </a:ext>
            </a:extLst>
          </p:cNvPr>
          <p:cNvSpPr txBox="1"/>
          <p:nvPr/>
        </p:nvSpPr>
        <p:spPr>
          <a:xfrm>
            <a:off x="619741" y="2421529"/>
            <a:ext cx="16784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1"/>
              <a:t>Ausgangsbasis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B6D1B11-BFD1-B8C6-051C-DE96329DF9FA}"/>
              </a:ext>
            </a:extLst>
          </p:cNvPr>
          <p:cNvSpPr txBox="1"/>
          <p:nvPr/>
        </p:nvSpPr>
        <p:spPr>
          <a:xfrm>
            <a:off x="3387382" y="2281349"/>
            <a:ext cx="16784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1"/>
              <a:t>Analyse</a:t>
            </a:r>
            <a:endParaRPr lang="de-DE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599D4567-0D0C-1E7B-6E7D-1924E2C42722}"/>
              </a:ext>
            </a:extLst>
          </p:cNvPr>
          <p:cNvSpPr txBox="1"/>
          <p:nvPr/>
        </p:nvSpPr>
        <p:spPr>
          <a:xfrm>
            <a:off x="6262854" y="1663123"/>
            <a:ext cx="16784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1"/>
              <a:t>Konzeption</a:t>
            </a:r>
            <a:endParaRPr lang="de-DE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75F4722B-2420-B59F-3993-FDFCBC2AF71D}"/>
              </a:ext>
            </a:extLst>
          </p:cNvPr>
          <p:cNvSpPr txBox="1"/>
          <p:nvPr/>
        </p:nvSpPr>
        <p:spPr>
          <a:xfrm>
            <a:off x="9533702" y="3676756"/>
            <a:ext cx="16784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1" dirty="0"/>
              <a:t>Umsetzung</a:t>
            </a:r>
            <a:endParaRPr lang="de-DE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9A365F54-4F2B-8130-8E8E-22060A886696}"/>
              </a:ext>
            </a:extLst>
          </p:cNvPr>
          <p:cNvSpPr txBox="1"/>
          <p:nvPr/>
        </p:nvSpPr>
        <p:spPr>
          <a:xfrm>
            <a:off x="9677474" y="1310877"/>
            <a:ext cx="136214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1"/>
              <a:t>Finanzierung</a:t>
            </a:r>
            <a:endParaRPr lang="de-DE"/>
          </a:p>
        </p:txBody>
      </p:sp>
      <p:sp>
        <p:nvSpPr>
          <p:cNvPr id="44" name="Pfeil: nach rechts 5">
            <a:extLst>
              <a:ext uri="{FF2B5EF4-FFF2-40B4-BE49-F238E27FC236}">
                <a16:creationId xmlns:a16="http://schemas.microsoft.com/office/drawing/2014/main" id="{4EE90D9B-948F-43E2-618B-F5F0BE72B982}"/>
              </a:ext>
            </a:extLst>
          </p:cNvPr>
          <p:cNvSpPr/>
          <p:nvPr/>
        </p:nvSpPr>
        <p:spPr>
          <a:xfrm rot="5400000">
            <a:off x="10146329" y="3351452"/>
            <a:ext cx="458243" cy="257535"/>
          </a:xfrm>
          <a:prstGeom prst="rightArrow">
            <a:avLst/>
          </a:prstGeom>
          <a:solidFill>
            <a:srgbClr val="FFC60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FDC8CA83-29F0-7FFB-4630-462C67C13F4F}"/>
              </a:ext>
            </a:extLst>
          </p:cNvPr>
          <p:cNvSpPr txBox="1"/>
          <p:nvPr/>
        </p:nvSpPr>
        <p:spPr>
          <a:xfrm>
            <a:off x="6262853" y="4243858"/>
            <a:ext cx="16784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1"/>
              <a:t>Kooperation</a:t>
            </a:r>
            <a:endParaRPr lang="de-DE"/>
          </a:p>
        </p:txBody>
      </p:sp>
      <p:sp>
        <p:nvSpPr>
          <p:cNvPr id="46" name="Titel 1">
            <a:extLst>
              <a:ext uri="{FF2B5EF4-FFF2-40B4-BE49-F238E27FC236}">
                <a16:creationId xmlns:a16="http://schemas.microsoft.com/office/drawing/2014/main" id="{29477EC4-4A14-828B-6015-38CCEECB7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28" y="702367"/>
            <a:ext cx="7724001" cy="601903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de-DE" sz="4000" dirty="0">
                <a:latin typeface="DM Sans"/>
              </a:rPr>
              <a:t>Wie kommen wir zur Vision</a:t>
            </a:r>
            <a:endParaRPr lang="de-DE" sz="4000" dirty="0"/>
          </a:p>
        </p:txBody>
      </p:sp>
      <p:sp>
        <p:nvSpPr>
          <p:cNvPr id="47" name="Textplatzhalter 3">
            <a:extLst>
              <a:ext uri="{FF2B5EF4-FFF2-40B4-BE49-F238E27FC236}">
                <a16:creationId xmlns:a16="http://schemas.microsoft.com/office/drawing/2014/main" id="{EDD1985F-0D3D-8BFE-DD1F-0DCAAA767D1D}"/>
              </a:ext>
            </a:extLst>
          </p:cNvPr>
          <p:cNvSpPr txBox="1">
            <a:spLocks/>
          </p:cNvSpPr>
          <p:nvPr/>
        </p:nvSpPr>
        <p:spPr>
          <a:xfrm>
            <a:off x="832796" y="1268760"/>
            <a:ext cx="8134484" cy="43814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 baseline="0">
                <a:solidFill>
                  <a:srgbClr val="A3D869"/>
                </a:solidFill>
                <a:latin typeface="DM San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rgbClr val="FFC80A"/>
                </a:solidFill>
                <a:latin typeface="DM Sans"/>
              </a:rPr>
              <a:t>Grobe Phasen &amp; Arbeitspakete</a:t>
            </a:r>
            <a:endParaRPr lang="de-DE" sz="2400" dirty="0">
              <a:solidFill>
                <a:srgbClr val="FFC80A"/>
              </a:solidFill>
            </a:endParaRPr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D31F17F5-AEF5-569F-A678-C1373EEDC84F}"/>
              </a:ext>
            </a:extLst>
          </p:cNvPr>
          <p:cNvGrpSpPr/>
          <p:nvPr/>
        </p:nvGrpSpPr>
        <p:grpSpPr>
          <a:xfrm>
            <a:off x="8947918" y="3984533"/>
            <a:ext cx="2846388" cy="1897592"/>
            <a:chOff x="6799904" y="2269787"/>
            <a:chExt cx="5715000" cy="3810000"/>
          </a:xfrm>
        </p:grpSpPr>
        <p:pic>
          <p:nvPicPr>
            <p:cNvPr id="49" name="Grafik 48" descr="Ein Bild, das Elektronik, Anzeigegerät, Ausgabegerät, Flachbildschirm enthält.&#10;&#10;KI-generierte Inhalte können fehlerhaft sein.">
              <a:extLst>
                <a:ext uri="{FF2B5EF4-FFF2-40B4-BE49-F238E27FC236}">
                  <a16:creationId xmlns:a16="http://schemas.microsoft.com/office/drawing/2014/main" id="{31D1AFE2-1EB2-757E-2367-F6C68005D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99904" y="2269787"/>
              <a:ext cx="5715000" cy="3810000"/>
            </a:xfrm>
            <a:prstGeom prst="rect">
              <a:avLst/>
            </a:prstGeom>
          </p:spPr>
        </p:pic>
        <p:pic>
          <p:nvPicPr>
            <p:cNvPr id="50" name="Grafik 49" descr="Ein Bild, das Text, Screenshot, Diagramm, Zahl enthält.&#10;&#10;KI-generierte Inhalte können fehlerhaft sein.">
              <a:extLst>
                <a:ext uri="{FF2B5EF4-FFF2-40B4-BE49-F238E27FC236}">
                  <a16:creationId xmlns:a16="http://schemas.microsoft.com/office/drawing/2014/main" id="{464D61B9-EF90-7F18-CEB1-A5E09BA0D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25782" y="2459456"/>
              <a:ext cx="4490325" cy="2542933"/>
            </a:xfrm>
            <a:prstGeom prst="rect">
              <a:avLst/>
            </a:prstGeom>
            <a:ln w="6350">
              <a:solidFill>
                <a:schemeClr val="bg2"/>
              </a:solidFill>
            </a:ln>
            <a:effectLst>
              <a:outerShdw blurRad="101600" dist="139700" dir="7380000">
                <a:srgbClr val="000000">
                  <a:alpha val="1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12528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F8CFE-4B9D-305B-7B6E-1149EC832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28EEB870-6FFC-B782-7B80-54ADA5E4EBFF}"/>
              </a:ext>
            </a:extLst>
          </p:cNvPr>
          <p:cNvGrpSpPr/>
          <p:nvPr/>
        </p:nvGrpSpPr>
        <p:grpSpPr>
          <a:xfrm>
            <a:off x="8947918" y="3984533"/>
            <a:ext cx="2846388" cy="1897592"/>
            <a:chOff x="6799904" y="2269787"/>
            <a:chExt cx="5715000" cy="3810000"/>
          </a:xfrm>
        </p:grpSpPr>
        <p:pic>
          <p:nvPicPr>
            <p:cNvPr id="56" name="Grafik 55" descr="Ein Bild, das Elektronik, Anzeigegerät, Ausgabegerät, Flachbildschirm enthält.&#10;&#10;KI-generierte Inhalte können fehlerhaft sein.">
              <a:extLst>
                <a:ext uri="{FF2B5EF4-FFF2-40B4-BE49-F238E27FC236}">
                  <a16:creationId xmlns:a16="http://schemas.microsoft.com/office/drawing/2014/main" id="{13051CF6-B75B-B8B5-4793-85F724EC9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9904" y="2269787"/>
              <a:ext cx="5715000" cy="3810000"/>
            </a:xfrm>
            <a:prstGeom prst="rect">
              <a:avLst/>
            </a:prstGeom>
          </p:spPr>
        </p:pic>
        <p:pic>
          <p:nvPicPr>
            <p:cNvPr id="57" name="Grafik 56" descr="Ein Bild, das Text, Screenshot, Diagramm, Zahl enthält.&#10;&#10;KI-generierte Inhalte können fehlerhaft sein.">
              <a:extLst>
                <a:ext uri="{FF2B5EF4-FFF2-40B4-BE49-F238E27FC236}">
                  <a16:creationId xmlns:a16="http://schemas.microsoft.com/office/drawing/2014/main" id="{9DECBD9E-608D-250F-BC7B-EFC4531BD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25782" y="2459456"/>
              <a:ext cx="4490325" cy="2542933"/>
            </a:xfrm>
            <a:prstGeom prst="rect">
              <a:avLst/>
            </a:prstGeom>
            <a:ln w="6350">
              <a:solidFill>
                <a:schemeClr val="bg2"/>
              </a:solidFill>
            </a:ln>
            <a:effectLst>
              <a:outerShdw blurRad="101600" dist="139700" dir="7380000">
                <a:srgbClr val="000000">
                  <a:alpha val="10000"/>
                </a:srgbClr>
              </a:outerShdw>
            </a:effectLst>
          </p:spPr>
        </p:pic>
      </p:grpSp>
      <p:pic>
        <p:nvPicPr>
          <p:cNvPr id="4" name="Grafik 3" descr="Ein Bild, das Text, Screenshot, Zahl, parallel enthält.&#10;&#10;KI-generierte Inhalte können fehlerhaft sein.">
            <a:extLst>
              <a:ext uri="{FF2B5EF4-FFF2-40B4-BE49-F238E27FC236}">
                <a16:creationId xmlns:a16="http://schemas.microsoft.com/office/drawing/2014/main" id="{71EC2A1D-FBA0-9D29-97AE-4954EF0A1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799" y="2586029"/>
            <a:ext cx="1380727" cy="2809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Pfeil: nach rechts 5">
            <a:extLst>
              <a:ext uri="{FF2B5EF4-FFF2-40B4-BE49-F238E27FC236}">
                <a16:creationId xmlns:a16="http://schemas.microsoft.com/office/drawing/2014/main" id="{9C74883D-92AE-1BF5-C44A-CB1C28F68CCF}"/>
              </a:ext>
            </a:extLst>
          </p:cNvPr>
          <p:cNvSpPr/>
          <p:nvPr/>
        </p:nvSpPr>
        <p:spPr>
          <a:xfrm>
            <a:off x="2908126" y="3677036"/>
            <a:ext cx="494186" cy="315044"/>
          </a:xfrm>
          <a:prstGeom prst="rightArrow">
            <a:avLst/>
          </a:prstGeom>
          <a:solidFill>
            <a:srgbClr val="FFC60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 descr="Ein Bild, das Text, Screenshot, Software, Diagramm enthält.&#10;&#10;KI-generierte Inhalte können fehlerhaft sein.">
            <a:extLst>
              <a:ext uri="{FF2B5EF4-FFF2-40B4-BE49-F238E27FC236}">
                <a16:creationId xmlns:a16="http://schemas.microsoft.com/office/drawing/2014/main" id="{1B5B5040-BB78-BAF5-5A78-E8C1788B8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511" y="1970278"/>
            <a:ext cx="2348839" cy="1345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3043671-CF13-EA47-3021-9F3DF6640B1F}"/>
              </a:ext>
            </a:extLst>
          </p:cNvPr>
          <p:cNvGrpSpPr/>
          <p:nvPr/>
        </p:nvGrpSpPr>
        <p:grpSpPr>
          <a:xfrm>
            <a:off x="170445" y="2728470"/>
            <a:ext cx="2576402" cy="2485047"/>
            <a:chOff x="352726" y="1934722"/>
            <a:chExt cx="4796085" cy="46260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Grafik 10" descr="Ein Bild, das Text, Screenshot, Schrift, Zahl enthält.&#10;&#10;KI-generierte Inhalte können fehlerhaft sein.">
              <a:extLst>
                <a:ext uri="{FF2B5EF4-FFF2-40B4-BE49-F238E27FC236}">
                  <a16:creationId xmlns:a16="http://schemas.microsoft.com/office/drawing/2014/main" id="{29158547-B6B1-353E-E464-7359AFF09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-204" b="12695"/>
            <a:stretch>
              <a:fillRect/>
            </a:stretch>
          </p:blipFill>
          <p:spPr>
            <a:xfrm>
              <a:off x="2783278" y="5204689"/>
              <a:ext cx="2365533" cy="1356057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0281"/>
                </a:prstClr>
              </a:outerShdw>
            </a:effectLst>
          </p:spPr>
        </p:pic>
        <p:pic>
          <p:nvPicPr>
            <p:cNvPr id="12" name="Grafik 11" descr="Ein Bild, das Text, Screenshot, Software, Webseite enthält.&#10;&#10;KI-generierte Inhalte können fehlerhaft sein.">
              <a:extLst>
                <a:ext uri="{FF2B5EF4-FFF2-40B4-BE49-F238E27FC236}">
                  <a16:creationId xmlns:a16="http://schemas.microsoft.com/office/drawing/2014/main" id="{3A9BE8C5-469C-3D8A-7896-77E540CC9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81740" y="3569707"/>
              <a:ext cx="2363798" cy="1553235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0281"/>
                </a:prstClr>
              </a:outerShdw>
            </a:effectLst>
          </p:spPr>
        </p:pic>
        <p:pic>
          <p:nvPicPr>
            <p:cNvPr id="13" name="Grafik 12" descr="Ein Bild, das Text, Screenshot, Schrift, Webseite enthält.&#10;&#10;KI-generierte Inhalte können fehlerhaft sein.">
              <a:extLst>
                <a:ext uri="{FF2B5EF4-FFF2-40B4-BE49-F238E27FC236}">
                  <a16:creationId xmlns:a16="http://schemas.microsoft.com/office/drawing/2014/main" id="{72D0784C-5196-9B77-85ED-FCE97E2FA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2900" y="3569705"/>
              <a:ext cx="2360377" cy="1553235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0281"/>
                </a:prstClr>
              </a:outerShdw>
            </a:effectLst>
          </p:spPr>
        </p:pic>
        <p:pic>
          <p:nvPicPr>
            <p:cNvPr id="27" name="Grafik 26" descr="Ein Bild, das Text, Screenshot, Schrift, Zahl enthält.&#10;&#10;KI-generierte Inhalte können fehlerhaft sein.">
              <a:extLst>
                <a:ext uri="{FF2B5EF4-FFF2-40B4-BE49-F238E27FC236}">
                  <a16:creationId xmlns:a16="http://schemas.microsoft.com/office/drawing/2014/main" id="{D8E4C433-CEDB-3B61-7DCA-BE734FD7D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83451" y="1934723"/>
              <a:ext cx="2360377" cy="1553235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0281"/>
                </a:prstClr>
              </a:outerShdw>
            </a:effectLst>
          </p:spPr>
        </p:pic>
        <p:pic>
          <p:nvPicPr>
            <p:cNvPr id="28" name="Grafik 27" descr="Ein Bild, das Text, Screenshot, Schrift, Zahl enthält.&#10;&#10;KI-generierte Inhalte können fehlerhaft sein.">
              <a:extLst>
                <a:ext uri="{FF2B5EF4-FFF2-40B4-BE49-F238E27FC236}">
                  <a16:creationId xmlns:a16="http://schemas.microsoft.com/office/drawing/2014/main" id="{CF9DDDC9-B067-0A18-70E4-34E533E23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2726" y="1934722"/>
              <a:ext cx="2360725" cy="1553235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0281"/>
                </a:prstClr>
              </a:outerShdw>
            </a:effectLst>
          </p:spPr>
        </p:pic>
        <p:pic>
          <p:nvPicPr>
            <p:cNvPr id="29" name="Grafik 28" descr="Ein Bild, das Text, Screenshot, Schrift, gelb enthält.&#10;&#10;KI-generierte Inhalte können fehlerhaft sein.">
              <a:extLst>
                <a:ext uri="{FF2B5EF4-FFF2-40B4-BE49-F238E27FC236}">
                  <a16:creationId xmlns:a16="http://schemas.microsoft.com/office/drawing/2014/main" id="{CA6C560C-5E8F-CD9C-E558-61BCA5023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3313" r="-204" b="-542"/>
            <a:stretch>
              <a:fillRect/>
            </a:stretch>
          </p:blipFill>
          <p:spPr>
            <a:xfrm>
              <a:off x="352982" y="5204690"/>
              <a:ext cx="2365023" cy="1354870"/>
            </a:xfrm>
            <a:prstGeom prst="rect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0281"/>
                </a:prstClr>
              </a:outerShdw>
            </a:effectLst>
          </p:spPr>
        </p:pic>
      </p:grpSp>
      <p:sp>
        <p:nvSpPr>
          <p:cNvPr id="30" name="Pfeil: nach rechts 5">
            <a:extLst>
              <a:ext uri="{FF2B5EF4-FFF2-40B4-BE49-F238E27FC236}">
                <a16:creationId xmlns:a16="http://schemas.microsoft.com/office/drawing/2014/main" id="{6A1BBA57-F59E-2D93-4015-C188917D42EF}"/>
              </a:ext>
            </a:extLst>
          </p:cNvPr>
          <p:cNvSpPr/>
          <p:nvPr/>
        </p:nvSpPr>
        <p:spPr>
          <a:xfrm rot="18900000">
            <a:off x="5155383" y="3350592"/>
            <a:ext cx="494186" cy="315044"/>
          </a:xfrm>
          <a:prstGeom prst="rightArrow">
            <a:avLst/>
          </a:prstGeom>
          <a:solidFill>
            <a:srgbClr val="FFC60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Pfeil: nach rechts 5">
            <a:extLst>
              <a:ext uri="{FF2B5EF4-FFF2-40B4-BE49-F238E27FC236}">
                <a16:creationId xmlns:a16="http://schemas.microsoft.com/office/drawing/2014/main" id="{7AF10B3B-8487-6CDA-549F-BC54B0E0E656}"/>
              </a:ext>
            </a:extLst>
          </p:cNvPr>
          <p:cNvSpPr/>
          <p:nvPr/>
        </p:nvSpPr>
        <p:spPr>
          <a:xfrm rot="2700000">
            <a:off x="5120487" y="4623094"/>
            <a:ext cx="494186" cy="315044"/>
          </a:xfrm>
          <a:prstGeom prst="rightArrow">
            <a:avLst/>
          </a:prstGeom>
          <a:solidFill>
            <a:srgbClr val="FFC60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2" name="Grafik 31" descr="Ein Bild, das Finger, Person, Hand, Kunst enthält.&#10;&#10;KI-generierte Inhalte können fehlerhaft sein.">
            <a:extLst>
              <a:ext uri="{FF2B5EF4-FFF2-40B4-BE49-F238E27FC236}">
                <a16:creationId xmlns:a16="http://schemas.microsoft.com/office/drawing/2014/main" id="{9F077D3B-D985-8D49-DEF0-2C89109358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10" y="4546806"/>
            <a:ext cx="2348838" cy="1895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Pfeil: nach rechts 5">
            <a:extLst>
              <a:ext uri="{FF2B5EF4-FFF2-40B4-BE49-F238E27FC236}">
                <a16:creationId xmlns:a16="http://schemas.microsoft.com/office/drawing/2014/main" id="{F6794D62-519C-9A68-44DD-4C31F3920AFA}"/>
              </a:ext>
            </a:extLst>
          </p:cNvPr>
          <p:cNvSpPr/>
          <p:nvPr/>
        </p:nvSpPr>
        <p:spPr>
          <a:xfrm rot="2700000">
            <a:off x="8528185" y="3612814"/>
            <a:ext cx="458243" cy="257535"/>
          </a:xfrm>
          <a:prstGeom prst="rightArrow">
            <a:avLst/>
          </a:prstGeom>
          <a:solidFill>
            <a:srgbClr val="FFC60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Pfeil: nach rechts 5">
            <a:extLst>
              <a:ext uri="{FF2B5EF4-FFF2-40B4-BE49-F238E27FC236}">
                <a16:creationId xmlns:a16="http://schemas.microsoft.com/office/drawing/2014/main" id="{FF28E96C-1528-996A-AD94-05366AD8C83F}"/>
              </a:ext>
            </a:extLst>
          </p:cNvPr>
          <p:cNvSpPr/>
          <p:nvPr/>
        </p:nvSpPr>
        <p:spPr>
          <a:xfrm rot="18900000">
            <a:off x="8563691" y="5295112"/>
            <a:ext cx="400734" cy="293478"/>
          </a:xfrm>
          <a:prstGeom prst="rightArrow">
            <a:avLst/>
          </a:prstGeom>
          <a:solidFill>
            <a:srgbClr val="FFC60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Pfeil nach links/rechts/oben 34">
            <a:extLst>
              <a:ext uri="{FF2B5EF4-FFF2-40B4-BE49-F238E27FC236}">
                <a16:creationId xmlns:a16="http://schemas.microsoft.com/office/drawing/2014/main" id="{8A7D13FA-D814-E450-9703-12717CFF413A}"/>
              </a:ext>
            </a:extLst>
          </p:cNvPr>
          <p:cNvSpPr/>
          <p:nvPr/>
        </p:nvSpPr>
        <p:spPr>
          <a:xfrm rot="5400000">
            <a:off x="6876712" y="3587231"/>
            <a:ext cx="621267" cy="534110"/>
          </a:xfrm>
          <a:prstGeom prst="leftRightUpArrow">
            <a:avLst>
              <a:gd name="adj1" fmla="val 25001"/>
              <a:gd name="adj2" fmla="val 25000"/>
              <a:gd name="adj3" fmla="val 25000"/>
            </a:avLst>
          </a:prstGeom>
          <a:solidFill>
            <a:srgbClr val="FFC6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Pfeil: nach rechts 5">
            <a:extLst>
              <a:ext uri="{FF2B5EF4-FFF2-40B4-BE49-F238E27FC236}">
                <a16:creationId xmlns:a16="http://schemas.microsoft.com/office/drawing/2014/main" id="{AE284AFE-A2A2-6B8C-233B-0DC7D1EB1E27}"/>
              </a:ext>
            </a:extLst>
          </p:cNvPr>
          <p:cNvSpPr/>
          <p:nvPr/>
        </p:nvSpPr>
        <p:spPr>
          <a:xfrm rot="10800000">
            <a:off x="2848834" y="4126100"/>
            <a:ext cx="494186" cy="315044"/>
          </a:xfrm>
          <a:prstGeom prst="rightArrow">
            <a:avLst/>
          </a:prstGeom>
          <a:solidFill>
            <a:srgbClr val="FFC60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" name="Grafik 36" descr="Ein Bild, das Pflanze, Blumentopf, Glas, Im Haus enthält.&#10;&#10;KI-generierte Inhalte können fehlerhaft sein.">
            <a:extLst>
              <a:ext uri="{FF2B5EF4-FFF2-40B4-BE49-F238E27FC236}">
                <a16:creationId xmlns:a16="http://schemas.microsoft.com/office/drawing/2014/main" id="{6C13D0B7-D5E3-045E-DAE6-D1C8C5BC43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68" y="1622359"/>
            <a:ext cx="2347596" cy="1561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Pfeil: nach rechts 5">
            <a:extLst>
              <a:ext uri="{FF2B5EF4-FFF2-40B4-BE49-F238E27FC236}">
                <a16:creationId xmlns:a16="http://schemas.microsoft.com/office/drawing/2014/main" id="{ED181B5F-7AB7-2B34-AF7B-C7505B46B77C}"/>
              </a:ext>
            </a:extLst>
          </p:cNvPr>
          <p:cNvSpPr/>
          <p:nvPr/>
        </p:nvSpPr>
        <p:spPr>
          <a:xfrm>
            <a:off x="8469387" y="2389422"/>
            <a:ext cx="458243" cy="257535"/>
          </a:xfrm>
          <a:prstGeom prst="rightArrow">
            <a:avLst/>
          </a:prstGeom>
          <a:solidFill>
            <a:srgbClr val="FFC60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9DCCC28C-25B4-ED51-3C30-EC060008E653}"/>
              </a:ext>
            </a:extLst>
          </p:cNvPr>
          <p:cNvSpPr txBox="1"/>
          <p:nvPr/>
        </p:nvSpPr>
        <p:spPr>
          <a:xfrm>
            <a:off x="619741" y="2421529"/>
            <a:ext cx="16784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1"/>
              <a:t>Ausgangsbasis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BCC9ED66-B00E-36E8-352F-4DBDA4A0EFB5}"/>
              </a:ext>
            </a:extLst>
          </p:cNvPr>
          <p:cNvSpPr txBox="1"/>
          <p:nvPr/>
        </p:nvSpPr>
        <p:spPr>
          <a:xfrm>
            <a:off x="3387382" y="2281349"/>
            <a:ext cx="16784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1"/>
              <a:t>Analyse</a:t>
            </a:r>
            <a:endParaRPr lang="de-DE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C5F3A730-5154-1DF2-5875-857080AEE94B}"/>
              </a:ext>
            </a:extLst>
          </p:cNvPr>
          <p:cNvSpPr txBox="1"/>
          <p:nvPr/>
        </p:nvSpPr>
        <p:spPr>
          <a:xfrm>
            <a:off x="6262854" y="1663123"/>
            <a:ext cx="16784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1"/>
              <a:t>Konzeption</a:t>
            </a:r>
            <a:endParaRPr lang="de-DE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C8002AAB-D1AA-2D0B-27E9-323CC4FB24CD}"/>
              </a:ext>
            </a:extLst>
          </p:cNvPr>
          <p:cNvSpPr txBox="1"/>
          <p:nvPr/>
        </p:nvSpPr>
        <p:spPr>
          <a:xfrm>
            <a:off x="9533702" y="3676756"/>
            <a:ext cx="16784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1" dirty="0"/>
              <a:t>Umsetzung</a:t>
            </a:r>
            <a:endParaRPr lang="de-DE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A64DB83A-23EF-7D53-98B9-B4540050F4BB}"/>
              </a:ext>
            </a:extLst>
          </p:cNvPr>
          <p:cNvSpPr txBox="1"/>
          <p:nvPr/>
        </p:nvSpPr>
        <p:spPr>
          <a:xfrm>
            <a:off x="9677474" y="1310877"/>
            <a:ext cx="136214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1"/>
              <a:t>Finanzierung</a:t>
            </a:r>
            <a:endParaRPr lang="de-DE"/>
          </a:p>
        </p:txBody>
      </p:sp>
      <p:sp>
        <p:nvSpPr>
          <p:cNvPr id="44" name="Pfeil: nach rechts 5">
            <a:extLst>
              <a:ext uri="{FF2B5EF4-FFF2-40B4-BE49-F238E27FC236}">
                <a16:creationId xmlns:a16="http://schemas.microsoft.com/office/drawing/2014/main" id="{66474F40-6E9B-8247-168F-9439D3C9BBF3}"/>
              </a:ext>
            </a:extLst>
          </p:cNvPr>
          <p:cNvSpPr/>
          <p:nvPr/>
        </p:nvSpPr>
        <p:spPr>
          <a:xfrm rot="5400000">
            <a:off x="10146329" y="3351452"/>
            <a:ext cx="458243" cy="257535"/>
          </a:xfrm>
          <a:prstGeom prst="rightArrow">
            <a:avLst/>
          </a:prstGeom>
          <a:solidFill>
            <a:srgbClr val="FFC60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C93DDE2-4BF0-C16D-3A8F-97126D531147}"/>
              </a:ext>
            </a:extLst>
          </p:cNvPr>
          <p:cNvSpPr txBox="1"/>
          <p:nvPr/>
        </p:nvSpPr>
        <p:spPr>
          <a:xfrm>
            <a:off x="6262853" y="4243858"/>
            <a:ext cx="16784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1"/>
              <a:t>Kooperation</a:t>
            </a:r>
            <a:endParaRPr lang="de-DE"/>
          </a:p>
        </p:txBody>
      </p:sp>
      <p:pic>
        <p:nvPicPr>
          <p:cNvPr id="46" name="Grafik 45" descr="Ein Bild, das Symbol enthält.&#10;&#10;KI-generierte Inhalte können fehlerhaft sein.">
            <a:extLst>
              <a:ext uri="{FF2B5EF4-FFF2-40B4-BE49-F238E27FC236}">
                <a16:creationId xmlns:a16="http://schemas.microsoft.com/office/drawing/2014/main" id="{4FBD538A-16A8-6948-93A1-23C2C2C67C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231" y="3686102"/>
            <a:ext cx="611955" cy="611955"/>
          </a:xfrm>
          <a:prstGeom prst="rect">
            <a:avLst/>
          </a:prstGeom>
        </p:spPr>
      </p:pic>
      <p:pic>
        <p:nvPicPr>
          <p:cNvPr id="47" name="Grafik 46" descr="Ein Bild, das Kreis, Cartoon, Screenshot, Kreativität enthält.&#10;&#10;KI-generierte Inhalte können fehlerhaft sein.">
            <a:extLst>
              <a:ext uri="{FF2B5EF4-FFF2-40B4-BE49-F238E27FC236}">
                <a16:creationId xmlns:a16="http://schemas.microsoft.com/office/drawing/2014/main" id="{808C2EF8-738D-8A5E-9A90-6D233E64A7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8" y="2346558"/>
            <a:ext cx="611955" cy="611955"/>
          </a:xfrm>
          <a:prstGeom prst="rect">
            <a:avLst/>
          </a:prstGeom>
        </p:spPr>
      </p:pic>
      <p:pic>
        <p:nvPicPr>
          <p:cNvPr id="48" name="Grafik 47" descr="Ein Bild, das Text enthält.&#10;&#10;KI-generierte Inhalte können fehlerhaft sein.">
            <a:extLst>
              <a:ext uri="{FF2B5EF4-FFF2-40B4-BE49-F238E27FC236}">
                <a16:creationId xmlns:a16="http://schemas.microsoft.com/office/drawing/2014/main" id="{AFC41B3A-A7B6-4499-F81A-4AC0C4B768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193" y="2425513"/>
            <a:ext cx="611955" cy="611955"/>
          </a:xfrm>
          <a:prstGeom prst="rect">
            <a:avLst/>
          </a:prstGeom>
        </p:spPr>
      </p:pic>
      <p:pic>
        <p:nvPicPr>
          <p:cNvPr id="49" name="Grafik 48" descr="Ein Bild, das Logo, Text, Kreis, gelb enthält.&#10;&#10;KI-generierte Inhalte können fehlerhaft sein.">
            <a:extLst>
              <a:ext uri="{FF2B5EF4-FFF2-40B4-BE49-F238E27FC236}">
                <a16:creationId xmlns:a16="http://schemas.microsoft.com/office/drawing/2014/main" id="{D4566788-45E5-6C09-385E-E5E34E7E609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80" y="1676576"/>
            <a:ext cx="584135" cy="584135"/>
          </a:xfrm>
          <a:prstGeom prst="rect">
            <a:avLst/>
          </a:prstGeom>
        </p:spPr>
      </p:pic>
      <p:pic>
        <p:nvPicPr>
          <p:cNvPr id="50" name="Grafik 49" descr="Ein Bild, das Kreis, Cartoon, Screenshot, Kreativität enthält.&#10;&#10;KI-generierte Inhalte können fehlerhaft sein.">
            <a:extLst>
              <a:ext uri="{FF2B5EF4-FFF2-40B4-BE49-F238E27FC236}">
                <a16:creationId xmlns:a16="http://schemas.microsoft.com/office/drawing/2014/main" id="{A524F67A-04FA-2566-E464-664FD11163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286" y="1320128"/>
            <a:ext cx="611955" cy="611955"/>
          </a:xfrm>
          <a:prstGeom prst="rect">
            <a:avLst/>
          </a:prstGeom>
        </p:spPr>
      </p:pic>
      <p:sp>
        <p:nvSpPr>
          <p:cNvPr id="51" name="Textfeld 50">
            <a:extLst>
              <a:ext uri="{FF2B5EF4-FFF2-40B4-BE49-F238E27FC236}">
                <a16:creationId xmlns:a16="http://schemas.microsoft.com/office/drawing/2014/main" id="{C992F7C4-7B0D-3935-C705-E37B4C07067D}"/>
              </a:ext>
            </a:extLst>
          </p:cNvPr>
          <p:cNvSpPr txBox="1"/>
          <p:nvPr/>
        </p:nvSpPr>
        <p:spPr>
          <a:xfrm>
            <a:off x="3387382" y="2281349"/>
            <a:ext cx="16784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1"/>
              <a:t>Analyse</a:t>
            </a:r>
            <a:endParaRPr lang="de-DE"/>
          </a:p>
        </p:txBody>
      </p:sp>
      <p:pic>
        <p:nvPicPr>
          <p:cNvPr id="52" name="Grafik 51" descr="Ein Bild, das Kreis, Cartoon, Screenshot, Kreativität enthält.&#10;&#10;KI-generierte Inhalte können fehlerhaft sein.">
            <a:extLst>
              <a:ext uri="{FF2B5EF4-FFF2-40B4-BE49-F238E27FC236}">
                <a16:creationId xmlns:a16="http://schemas.microsoft.com/office/drawing/2014/main" id="{CC26CD0E-1164-A8FF-0491-48A44D811E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521" y="4251586"/>
            <a:ext cx="611955" cy="611955"/>
          </a:xfrm>
          <a:prstGeom prst="rect">
            <a:avLst/>
          </a:prstGeom>
        </p:spPr>
      </p:pic>
      <p:sp>
        <p:nvSpPr>
          <p:cNvPr id="53" name="Titel 1">
            <a:extLst>
              <a:ext uri="{FF2B5EF4-FFF2-40B4-BE49-F238E27FC236}">
                <a16:creationId xmlns:a16="http://schemas.microsoft.com/office/drawing/2014/main" id="{DC5043A1-0DF4-F819-54B5-9C528B6D7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28" y="702367"/>
            <a:ext cx="7724001" cy="601903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de-DE" sz="4000" dirty="0">
                <a:latin typeface="DM Sans"/>
              </a:rPr>
              <a:t>Was ist bereits passiert</a:t>
            </a:r>
            <a:endParaRPr lang="de-DE" sz="4000" dirty="0"/>
          </a:p>
        </p:txBody>
      </p:sp>
      <p:sp>
        <p:nvSpPr>
          <p:cNvPr id="54" name="Textplatzhalter 3">
            <a:extLst>
              <a:ext uri="{FF2B5EF4-FFF2-40B4-BE49-F238E27FC236}">
                <a16:creationId xmlns:a16="http://schemas.microsoft.com/office/drawing/2014/main" id="{8940ABD5-D722-21B9-7A0B-E9B498712964}"/>
              </a:ext>
            </a:extLst>
          </p:cNvPr>
          <p:cNvSpPr txBox="1">
            <a:spLocks/>
          </p:cNvSpPr>
          <p:nvPr/>
        </p:nvSpPr>
        <p:spPr>
          <a:xfrm>
            <a:off x="832796" y="1268760"/>
            <a:ext cx="8134484" cy="43814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 baseline="0">
                <a:solidFill>
                  <a:srgbClr val="A3D869"/>
                </a:solidFill>
                <a:latin typeface="DM San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rgbClr val="FFC80A"/>
                </a:solidFill>
                <a:latin typeface="DM Sans"/>
              </a:rPr>
              <a:t>Seit April 2025</a:t>
            </a:r>
            <a:endParaRPr lang="de-DE" sz="2400" dirty="0">
              <a:solidFill>
                <a:srgbClr val="FFC8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55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B1ECD2F-D5D4-ACBA-02D8-B0EEC9ECD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61" y="2023201"/>
            <a:ext cx="9144000" cy="2387600"/>
          </a:xfrm>
        </p:spPr>
        <p:txBody>
          <a:bodyPr/>
          <a:lstStyle/>
          <a:p>
            <a:r>
              <a:rPr lang="de-DE" dirty="0">
                <a:solidFill>
                  <a:srgbClr val="FFFFFF"/>
                </a:solidFill>
              </a:rPr>
              <a:t>Kleingruppenarbeit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7BAFC42-8642-FAAD-F883-7903C8272214}"/>
              </a:ext>
            </a:extLst>
          </p:cNvPr>
          <p:cNvSpPr txBox="1">
            <a:spLocks/>
          </p:cNvSpPr>
          <p:nvPr/>
        </p:nvSpPr>
        <p:spPr>
          <a:xfrm>
            <a:off x="784261" y="4410801"/>
            <a:ext cx="9144000" cy="453213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2"/>
                </a:solidFill>
                <a:latin typeface="DM Sans" pitchFamily="2" charset="77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FFFFFF"/>
                </a:solidFill>
              </a:rPr>
              <a:t>Bausteine und erste Schritte zur Vision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CF0FE0B-B59A-29AB-FF18-F1642AE128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028432" y="146304"/>
            <a:ext cx="3941064" cy="1152144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7326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9EB2C4-B936-D52D-BCE5-2573E4A304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de-DE" sz="2400" dirty="0">
                <a:latin typeface="DM Sans"/>
              </a:rPr>
              <a:t>Die Plattform gestalten</a:t>
            </a:r>
            <a:endParaRPr lang="de-DE" sz="2400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22961559-1BD9-3B1F-BB61-BA9528E0D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28" y="702367"/>
            <a:ext cx="7724001" cy="601903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de-DE" sz="4000" dirty="0">
                <a:latin typeface="DM Sans"/>
              </a:rPr>
              <a:t>Kleingruppenarbeit</a:t>
            </a:r>
            <a:endParaRPr lang="de-DE" sz="4000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949D5EC9-9AB9-D503-DFA3-1E0A36805A31}"/>
              </a:ext>
            </a:extLst>
          </p:cNvPr>
          <p:cNvSpPr txBox="1">
            <a:spLocks/>
          </p:cNvSpPr>
          <p:nvPr/>
        </p:nvSpPr>
        <p:spPr>
          <a:xfrm>
            <a:off x="841184" y="2138081"/>
            <a:ext cx="9876122" cy="40388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/>
              <a:t>Ziele: </a:t>
            </a:r>
          </a:p>
          <a:p>
            <a:pPr lvl="1"/>
            <a:r>
              <a:rPr lang="de-DE" sz="2000" dirty="0"/>
              <a:t>Gemeinsam wichtige Bausteine der Plattform identifizieren</a:t>
            </a:r>
          </a:p>
          <a:p>
            <a:pPr lvl="1"/>
            <a:r>
              <a:rPr lang="de-DE" sz="2000" dirty="0"/>
              <a:t>Erste Schritte überlegen</a:t>
            </a:r>
          </a:p>
          <a:p>
            <a:r>
              <a:rPr lang="de-DE" sz="2400" dirty="0"/>
              <a:t>Gemischte Kleingruppen (4-5 Personen)</a:t>
            </a:r>
          </a:p>
          <a:p>
            <a:r>
              <a:rPr lang="de-DE" sz="2400" dirty="0"/>
              <a:t>Diskussion und Ideensammlung zu den Leitfragen (ca. 20 Minuten)</a:t>
            </a:r>
          </a:p>
          <a:p>
            <a:pPr lvl="1"/>
            <a:r>
              <a:rPr lang="de-DE" sz="2000" dirty="0"/>
              <a:t>Stichpunkte auf einem Flipchart festhalten</a:t>
            </a:r>
          </a:p>
          <a:p>
            <a:r>
              <a:rPr lang="de-DE" sz="2400" dirty="0"/>
              <a:t>Kurze Vorstellung der wichtigsten Erkenntnisse (je 3 Minuten im Plenum)</a:t>
            </a:r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843806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CE5EE-82EA-B7F8-6ABA-FF1A6F337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533EE92-2946-021F-3018-918EDF5DD3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de-DE" sz="2400" dirty="0">
                <a:latin typeface="DM Sans"/>
              </a:rPr>
              <a:t>Für verschiedene Perspektiven</a:t>
            </a:r>
            <a:endParaRPr lang="de-DE" sz="2400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4314A66-66DD-9728-248C-1CA7D8775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28" y="702367"/>
            <a:ext cx="7724001" cy="601903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de-DE" sz="4000" dirty="0">
                <a:latin typeface="DM Sans"/>
              </a:rPr>
              <a:t>Leitfragen</a:t>
            </a:r>
            <a:endParaRPr lang="de-DE" sz="4000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51AB2E96-4AD8-78AE-D778-F4C368DE3585}"/>
              </a:ext>
            </a:extLst>
          </p:cNvPr>
          <p:cNvSpPr txBox="1">
            <a:spLocks/>
          </p:cNvSpPr>
          <p:nvPr/>
        </p:nvSpPr>
        <p:spPr>
          <a:xfrm>
            <a:off x="841184" y="1990165"/>
            <a:ext cx="9365134" cy="418679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 err="1"/>
              <a:t>Nutzer:innen-Perspektive</a:t>
            </a:r>
            <a:r>
              <a:rPr lang="de-DE" sz="2400" dirty="0"/>
              <a:t>: Was muss die Plattform können?</a:t>
            </a:r>
          </a:p>
          <a:p>
            <a:pPr marL="0" indent="0">
              <a:buNone/>
            </a:pPr>
            <a:r>
              <a:rPr lang="de-DE" sz="2000" dirty="0"/>
              <a:t>Stellt euch vor, ihr seid ein Mitglied in einem Lokalteam. Welche drei Funktionen, Informationen oder andere Angebote auf einer digitalen Plattform würden euch am meisten bei eurer Arbeit unterstützen?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2400" b="1" dirty="0"/>
              <a:t>Integrations-Perspektive</a:t>
            </a:r>
            <a:r>
              <a:rPr lang="de-DE" sz="2400" dirty="0"/>
              <a:t>: Wie wächst alles zusammen?</a:t>
            </a:r>
          </a:p>
          <a:p>
            <a:pPr marL="0" indent="0">
              <a:buNone/>
            </a:pPr>
            <a:r>
              <a:rPr lang="de-DE" sz="2000" dirty="0"/>
              <a:t>Wie können wir unsere bestehenden Tools und Angebote am schlausten miteinander verknüpfen? Wo seht ihr die größten Synergien?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b="1" dirty="0"/>
              <a:t>Umsetzungs-Perspektive</a:t>
            </a:r>
            <a:r>
              <a:rPr lang="de-DE" sz="2400" dirty="0"/>
              <a:t>: Wie starten wir?</a:t>
            </a:r>
          </a:p>
          <a:p>
            <a:pPr marL="0" indent="0">
              <a:buNone/>
            </a:pPr>
            <a:r>
              <a:rPr lang="de-DE" sz="2000" dirty="0"/>
              <a:t>Was könnte ein realistischer, allererster Schritt ("Quick </a:t>
            </a:r>
            <a:r>
              <a:rPr lang="de-DE" sz="2000" dirty="0" err="1"/>
              <a:t>Win</a:t>
            </a:r>
            <a:r>
              <a:rPr lang="de-DE" sz="2000" dirty="0"/>
              <a:t>") in den nächsten 3 Monaten sein, um unsere Angebote zu verbessern? Was benötigen wir, um Schritte in Richtung einer Klimaaktions-Plattform gehen zu können?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592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57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5666193-ECE1-AF1E-0873-1092975635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88493" y="3254581"/>
            <a:ext cx="3456384" cy="360040"/>
          </a:xfrm>
        </p:spPr>
        <p:txBody>
          <a:bodyPr/>
          <a:lstStyle/>
          <a:p>
            <a:r>
              <a:rPr lang="de-DE" dirty="0"/>
              <a:t>Vision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E83F241-2F20-1D20-008D-E876ACDCF2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5520" y="4350934"/>
            <a:ext cx="3456384" cy="360040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Kleingruppenarbeit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DFCBCD2-2B9F-1287-390D-B27A6293F0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62770" y="5458488"/>
            <a:ext cx="3456384" cy="360040"/>
          </a:xfrm>
        </p:spPr>
        <p:txBody>
          <a:bodyPr/>
          <a:lstStyle/>
          <a:p>
            <a:r>
              <a:rPr lang="de-DE" dirty="0"/>
              <a:t>Next </a:t>
            </a:r>
            <a:r>
              <a:rPr lang="de-DE" dirty="0" err="1"/>
              <a:t>Steps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A701E53-6F75-DC75-8EC7-775E80837E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520" y="2147027"/>
            <a:ext cx="3456384" cy="360040"/>
          </a:xfrm>
        </p:spPr>
        <p:txBody>
          <a:bodyPr/>
          <a:lstStyle/>
          <a:p>
            <a:r>
              <a:rPr lang="de-DE" dirty="0"/>
              <a:t>Status Quo</a:t>
            </a:r>
          </a:p>
        </p:txBody>
      </p:sp>
      <p:pic>
        <p:nvPicPr>
          <p:cNvPr id="14" name="Grafik 13" descr="Ein Bild, das Büroausstattung, Schreibwaren, Stift, Allgemeine Versorgung enthält.&#10;&#10;KI-generierte Inhalte können fehlerhaft sein.">
            <a:extLst>
              <a:ext uri="{FF2B5EF4-FFF2-40B4-BE49-F238E27FC236}">
                <a16:creationId xmlns:a16="http://schemas.microsoft.com/office/drawing/2014/main" id="{28BA2DDE-3E4D-58A3-C1B7-EA3B38722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4550" y="1859884"/>
            <a:ext cx="6347450" cy="423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75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15EB248E-BF84-71C5-F31F-032686CDF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61" y="2023201"/>
            <a:ext cx="9144000" cy="2387600"/>
          </a:xfrm>
        </p:spPr>
        <p:txBody>
          <a:bodyPr/>
          <a:lstStyle/>
          <a:p>
            <a:r>
              <a:rPr lang="de-DE" dirty="0">
                <a:solidFill>
                  <a:srgbClr val="FFFFFF"/>
                </a:solidFill>
              </a:rPr>
              <a:t>Next </a:t>
            </a:r>
            <a:r>
              <a:rPr lang="de-DE" dirty="0" err="1">
                <a:solidFill>
                  <a:srgbClr val="FFFFFF"/>
                </a:solidFill>
              </a:rPr>
              <a:t>Steps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C818EEF-AEDA-1D2E-6DBB-BDBA9CE22CF0}"/>
              </a:ext>
            </a:extLst>
          </p:cNvPr>
          <p:cNvSpPr txBox="1">
            <a:spLocks/>
          </p:cNvSpPr>
          <p:nvPr/>
        </p:nvSpPr>
        <p:spPr>
          <a:xfrm>
            <a:off x="784261" y="4410801"/>
            <a:ext cx="9144000" cy="453213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2"/>
                </a:solidFill>
                <a:latin typeface="DM Sans" pitchFamily="2" charset="77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FFFFFF"/>
                </a:solidFill>
              </a:rPr>
              <a:t>Was kommt als nächstes?</a:t>
            </a:r>
          </a:p>
        </p:txBody>
      </p:sp>
    </p:spTree>
    <p:extLst>
      <p:ext uri="{BB962C8B-B14F-4D97-AF65-F5344CB8AC3E}">
        <p14:creationId xmlns:p14="http://schemas.microsoft.com/office/powerpoint/2010/main" val="1020303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F42AA-E0D6-5C67-91B7-BBB11A2B2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A10BE944-8AEB-ACD7-25CE-7E4A6ABC0082}"/>
              </a:ext>
            </a:extLst>
          </p:cNvPr>
          <p:cNvSpPr txBox="1">
            <a:spLocks/>
          </p:cNvSpPr>
          <p:nvPr/>
        </p:nvSpPr>
        <p:spPr>
          <a:xfrm>
            <a:off x="838200" y="1268760"/>
            <a:ext cx="7772400" cy="4219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 baseline="0">
                <a:solidFill>
                  <a:srgbClr val="011633"/>
                </a:solidFill>
                <a:latin typeface="DM San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latin typeface="DM Sans"/>
              </a:rPr>
              <a:t>Wie kommen wir in die Umsetzung?</a:t>
            </a:r>
            <a:endParaRPr lang="en-US" sz="2400" dirty="0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5ABCFB4C-F6BF-9B69-CB33-2446B41CD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28" y="748433"/>
            <a:ext cx="10515600" cy="663508"/>
          </a:xfrm>
        </p:spPr>
        <p:txBody>
          <a:bodyPr>
            <a:normAutofit fontScale="90000"/>
          </a:bodyPr>
          <a:lstStyle/>
          <a:p>
            <a:r>
              <a:rPr lang="de-DE" dirty="0"/>
              <a:t>Nächste Schritte</a:t>
            </a:r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6E7AD4D9-9242-772D-0A23-08903637537E}"/>
              </a:ext>
            </a:extLst>
          </p:cNvPr>
          <p:cNvSpPr txBox="1">
            <a:spLocks/>
          </p:cNvSpPr>
          <p:nvPr/>
        </p:nvSpPr>
        <p:spPr>
          <a:xfrm>
            <a:off x="841184" y="2138081"/>
            <a:ext cx="9876122" cy="40388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Arbeits-Teams verstärken</a:t>
            </a:r>
          </a:p>
          <a:p>
            <a:pPr lvl="1"/>
            <a:r>
              <a:rPr lang="de-DE" dirty="0" err="1"/>
              <a:t>LocalMonitoring</a:t>
            </a:r>
            <a:endParaRPr lang="de-DE" dirty="0"/>
          </a:p>
          <a:p>
            <a:pPr lvl="1"/>
            <a:r>
              <a:rPr lang="de-DE" dirty="0" err="1"/>
              <a:t>WahlCheck</a:t>
            </a:r>
            <a:endParaRPr lang="de-DE" dirty="0"/>
          </a:p>
          <a:p>
            <a:r>
              <a:rPr lang="de-DE" dirty="0"/>
              <a:t>Quick </a:t>
            </a:r>
            <a:r>
              <a:rPr lang="de-DE" dirty="0" err="1"/>
              <a:t>Wins</a:t>
            </a:r>
            <a:r>
              <a:rPr lang="de-DE" dirty="0"/>
              <a:t> identifizieren und umsetzen</a:t>
            </a:r>
          </a:p>
          <a:p>
            <a:r>
              <a:rPr lang="de-DE" dirty="0"/>
              <a:t>Taskforce „Plattformschmiede“ bilden</a:t>
            </a:r>
          </a:p>
          <a:p>
            <a:r>
              <a:rPr lang="de-DE" dirty="0"/>
              <a:t>Finanzierung sicherstellen</a:t>
            </a:r>
          </a:p>
          <a:p>
            <a:r>
              <a:rPr lang="de-DE" dirty="0"/>
              <a:t>Kooperationen umsetzen</a:t>
            </a:r>
          </a:p>
          <a:p>
            <a:r>
              <a:rPr lang="de-DE" dirty="0"/>
              <a:t>Agile Entwicklung starten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850E420-D0FE-C2A0-9380-EE05DDB28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458" y="1529324"/>
            <a:ext cx="3486363" cy="421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39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406A5-F03A-BB67-AF69-70FF44E2C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1B73575-B406-3FFE-6319-7F4FA8A4B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de-DE" sz="2400" dirty="0">
                <a:latin typeface="DM Sans"/>
              </a:rPr>
              <a:t>Wer macht mit?</a:t>
            </a:r>
            <a:endParaRPr lang="en-US" sz="2400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278B0B1-60E3-B2BD-EA88-0B06B14A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28" y="702367"/>
            <a:ext cx="7724001" cy="601903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de-DE" sz="4000" dirty="0">
                <a:latin typeface="DM Sans"/>
              </a:rPr>
              <a:t>Verstärkung gesucht</a:t>
            </a:r>
            <a:endParaRPr lang="de-DE" sz="4000" dirty="0"/>
          </a:p>
        </p:txBody>
      </p:sp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3A571742-A59D-67F1-A202-CC4E0F9C1FEE}"/>
              </a:ext>
            </a:extLst>
          </p:cNvPr>
          <p:cNvSpPr txBox="1">
            <a:spLocks/>
          </p:cNvSpPr>
          <p:nvPr/>
        </p:nvSpPr>
        <p:spPr>
          <a:xfrm>
            <a:off x="841184" y="2138081"/>
            <a:ext cx="9876122" cy="40388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Erfahrungswissen (z.B. aus Lokalteams)</a:t>
            </a:r>
          </a:p>
          <a:p>
            <a:r>
              <a:rPr lang="de-DE" dirty="0" err="1"/>
              <a:t>Projekt-Manager:innen</a:t>
            </a:r>
            <a:r>
              <a:rPr lang="de-DE" dirty="0"/>
              <a:t> &amp; </a:t>
            </a:r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Owners</a:t>
            </a:r>
            <a:endParaRPr lang="de-DE" dirty="0"/>
          </a:p>
          <a:p>
            <a:r>
              <a:rPr lang="de-DE" dirty="0" err="1"/>
              <a:t>Konzepter:innen</a:t>
            </a:r>
            <a:r>
              <a:rPr lang="de-DE" dirty="0"/>
              <a:t> &amp; UX </a:t>
            </a:r>
            <a:r>
              <a:rPr lang="de-DE" dirty="0" err="1"/>
              <a:t>Designer:innen</a:t>
            </a:r>
            <a:endParaRPr lang="de-DE" dirty="0"/>
          </a:p>
          <a:p>
            <a:r>
              <a:rPr lang="de-DE" dirty="0" err="1"/>
              <a:t>Software-Entwickler:innen</a:t>
            </a:r>
            <a:endParaRPr lang="de-DE" dirty="0"/>
          </a:p>
          <a:p>
            <a:r>
              <a:rPr lang="de-DE" dirty="0" err="1"/>
              <a:t>Tester:innen</a:t>
            </a:r>
            <a:endParaRPr lang="de-DE" dirty="0"/>
          </a:p>
          <a:p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7EE8F39-98DA-7C5E-8992-77F20F144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010" y="1439383"/>
            <a:ext cx="4235822" cy="423582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FD41152D-DE88-BC07-2E6B-5CAD5841AD6F}"/>
              </a:ext>
            </a:extLst>
          </p:cNvPr>
          <p:cNvSpPr txBox="1"/>
          <p:nvPr/>
        </p:nvSpPr>
        <p:spPr>
          <a:xfrm>
            <a:off x="8713694" y="5305873"/>
            <a:ext cx="31869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i="0" u="none" strike="noStrike" dirty="0">
                <a:solidFill>
                  <a:schemeClr val="tx2"/>
                </a:solidFill>
                <a:effectLst/>
                <a:latin typeface="Helvetica" pitchFamily="2" charset="0"/>
              </a:rPr>
              <a:t>https://t1p.de/2kcoo</a:t>
            </a:r>
            <a:endParaRPr lang="de-DE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87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A377A651-7560-39AE-56C7-46F99C13B3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80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A4DD4-80FC-1E3A-B038-DC1354B47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683" y="601382"/>
            <a:ext cx="10098634" cy="565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16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88DE3E-30CB-D4A8-3516-C7EE749FD8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Status Quo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41513AA-8F9A-2780-8678-B5A55E7DAFD8}"/>
              </a:ext>
            </a:extLst>
          </p:cNvPr>
          <p:cNvSpPr txBox="1">
            <a:spLocks/>
          </p:cNvSpPr>
          <p:nvPr/>
        </p:nvSpPr>
        <p:spPr>
          <a:xfrm>
            <a:off x="784261" y="4410801"/>
            <a:ext cx="9144000" cy="453213"/>
          </a:xfrm>
        </p:spPr>
        <p:txBody>
          <a:bodyPr lIns="91440" tIns="45720" rIns="91440" bIns="4572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2"/>
                </a:solidFill>
                <a:latin typeface="DM Sans" pitchFamily="2" charset="77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DM Sans"/>
              </a:rPr>
              <a:t>Unser Tool-Dschungel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36D9200-F9DE-CC42-7279-840480AA7D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119486" y="191475"/>
            <a:ext cx="5072514" cy="1068404"/>
          </a:xfrm>
          <a:prstGeom prst="rect">
            <a:avLst/>
          </a:prstGeom>
          <a:solidFill>
            <a:srgbClr val="A0D7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7678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BF9431-5663-6260-2226-CF6E22FAF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28" y="702367"/>
            <a:ext cx="7724001" cy="601903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de-DE" sz="4000" dirty="0">
                <a:latin typeface="DM Sans"/>
              </a:rPr>
              <a:t>Mitmachen-Wiki</a:t>
            </a:r>
            <a:endParaRPr lang="de-DE" sz="40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3671B7-00BA-4528-6A00-6887E75D66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2796" y="1268760"/>
            <a:ext cx="8134484" cy="438140"/>
          </a:xfrm>
        </p:spPr>
        <p:txBody>
          <a:bodyPr lIns="91440" tIns="45720" rIns="91440" bIns="45720" anchor="t"/>
          <a:lstStyle/>
          <a:p>
            <a:r>
              <a:rPr lang="de-DE" sz="2400" dirty="0">
                <a:latin typeface="DM Sans"/>
              </a:rPr>
              <a:t>Geballtes Wissen für Lokalteams</a:t>
            </a:r>
            <a:endParaRPr lang="de-DE" sz="2400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DCCC992-72B0-9D36-6FE9-011ADA8AC4A6}"/>
              </a:ext>
            </a:extLst>
          </p:cNvPr>
          <p:cNvGrpSpPr/>
          <p:nvPr/>
        </p:nvGrpSpPr>
        <p:grpSpPr>
          <a:xfrm>
            <a:off x="2238813" y="1715085"/>
            <a:ext cx="7714373" cy="5142915"/>
            <a:chOff x="1833282" y="1487830"/>
            <a:chExt cx="7714373" cy="5142915"/>
          </a:xfrm>
        </p:grpSpPr>
        <p:pic>
          <p:nvPicPr>
            <p:cNvPr id="9" name="Grafik 8" descr="Ein Bild, das Elektronik, Anzeigegerät, Ausgabegerät, Flachbildschirm enthält.&#10;&#10;KI-generierte Inhalte können fehlerhaft sein.">
              <a:extLst>
                <a:ext uri="{FF2B5EF4-FFF2-40B4-BE49-F238E27FC236}">
                  <a16:creationId xmlns:a16="http://schemas.microsoft.com/office/drawing/2014/main" id="{63A973FF-752C-335C-57F5-A2D619883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3282" y="1487830"/>
              <a:ext cx="7714373" cy="5142915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00BDE817-3648-1417-1504-8BFAC9BA2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15244"/>
            <a:stretch>
              <a:fillRect/>
            </a:stretch>
          </p:blipFill>
          <p:spPr>
            <a:xfrm>
              <a:off x="2790450" y="1728964"/>
              <a:ext cx="6084609" cy="339436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75517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9F438-3B09-6F89-B6D6-71E65D594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>
            <a:extLst>
              <a:ext uri="{FF2B5EF4-FFF2-40B4-BE49-F238E27FC236}">
                <a16:creationId xmlns:a16="http://schemas.microsoft.com/office/drawing/2014/main" id="{058A3025-8478-7B75-6E43-C98E92DE9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28" y="702367"/>
            <a:ext cx="7724001" cy="601903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de-DE" sz="4000" dirty="0">
                <a:latin typeface="DM Sans"/>
              </a:rPr>
              <a:t>Klimavision</a:t>
            </a:r>
            <a:endParaRPr lang="de-DE" sz="4000" dirty="0"/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2FE07A1-5BCA-C286-A2B3-7138E0D7A077}"/>
              </a:ext>
            </a:extLst>
          </p:cNvPr>
          <p:cNvSpPr txBox="1">
            <a:spLocks/>
          </p:cNvSpPr>
          <p:nvPr/>
        </p:nvSpPr>
        <p:spPr>
          <a:xfrm>
            <a:off x="832796" y="1268760"/>
            <a:ext cx="8447794" cy="43814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 baseline="0">
                <a:solidFill>
                  <a:srgbClr val="A3D869"/>
                </a:solidFill>
                <a:latin typeface="DM San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latin typeface="DM Sans"/>
              </a:rPr>
              <a:t>Einstieg ins Thema Klimaneutralität</a:t>
            </a:r>
            <a:endParaRPr lang="de-DE" sz="2400" dirty="0"/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D37C2BB5-E4B6-5066-BF00-E4B886851F15}"/>
              </a:ext>
            </a:extLst>
          </p:cNvPr>
          <p:cNvGrpSpPr/>
          <p:nvPr/>
        </p:nvGrpSpPr>
        <p:grpSpPr>
          <a:xfrm>
            <a:off x="2238813" y="1706900"/>
            <a:ext cx="7714373" cy="5142915"/>
            <a:chOff x="1833282" y="1487830"/>
            <a:chExt cx="7714373" cy="5142915"/>
          </a:xfrm>
        </p:grpSpPr>
        <p:pic>
          <p:nvPicPr>
            <p:cNvPr id="52" name="Grafik 51" descr="Ein Bild, das Elektronik, Anzeigegerät, Ausgabegerät, Flachbildschirm enthält.&#10;&#10;KI-generierte Inhalte können fehlerhaft sein.">
              <a:extLst>
                <a:ext uri="{FF2B5EF4-FFF2-40B4-BE49-F238E27FC236}">
                  <a16:creationId xmlns:a16="http://schemas.microsoft.com/office/drawing/2014/main" id="{9099A01B-2A38-60A8-2BB5-B18067C99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3282" y="1487830"/>
              <a:ext cx="7714373" cy="5142915"/>
            </a:xfrm>
            <a:prstGeom prst="rect">
              <a:avLst/>
            </a:prstGeom>
          </p:spPr>
        </p:pic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C43A341A-5914-EDCE-5F7C-DD4FE7EAF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4" t="-436" r="74" b="15681"/>
            <a:stretch>
              <a:fillRect/>
            </a:stretch>
          </p:blipFill>
          <p:spPr>
            <a:xfrm>
              <a:off x="2790450" y="1728964"/>
              <a:ext cx="6084609" cy="339436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8" name="Grafik 57">
            <a:extLst>
              <a:ext uri="{FF2B5EF4-FFF2-40B4-BE49-F238E27FC236}">
                <a16:creationId xmlns:a16="http://schemas.microsoft.com/office/drawing/2014/main" id="{B7766C20-0D01-13FB-5AF0-611043321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8790" y="2702859"/>
            <a:ext cx="2641660" cy="3738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621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625A1-EC8D-2CAD-2D01-227B07187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>
            <a:extLst>
              <a:ext uri="{FF2B5EF4-FFF2-40B4-BE49-F238E27FC236}">
                <a16:creationId xmlns:a16="http://schemas.microsoft.com/office/drawing/2014/main" id="{FAFE14D2-91A1-8BC9-E6F9-6BF93E7A7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28" y="702367"/>
            <a:ext cx="7724001" cy="601903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de-DE" sz="4000" dirty="0" err="1">
                <a:latin typeface="DM Sans"/>
              </a:rPr>
              <a:t>Klimaweg</a:t>
            </a:r>
            <a:endParaRPr lang="de-DE" sz="4000" dirty="0"/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EA050312-4507-0E6A-5CD3-ECD76AA5BF9A}"/>
              </a:ext>
            </a:extLst>
          </p:cNvPr>
          <p:cNvSpPr txBox="1">
            <a:spLocks/>
          </p:cNvSpPr>
          <p:nvPr/>
        </p:nvSpPr>
        <p:spPr>
          <a:xfrm>
            <a:off x="832796" y="1268760"/>
            <a:ext cx="8447794" cy="43814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 baseline="0">
                <a:solidFill>
                  <a:srgbClr val="A3D869"/>
                </a:solidFill>
                <a:latin typeface="DM San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latin typeface="DM Sans"/>
              </a:rPr>
              <a:t>Anleitungen, Informationen und Best Practices</a:t>
            </a:r>
            <a:endParaRPr lang="de-DE" sz="2400" dirty="0"/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F18E54D5-DEBE-C915-1D02-5E5B9479D185}"/>
              </a:ext>
            </a:extLst>
          </p:cNvPr>
          <p:cNvGrpSpPr/>
          <p:nvPr/>
        </p:nvGrpSpPr>
        <p:grpSpPr>
          <a:xfrm>
            <a:off x="2238813" y="1706900"/>
            <a:ext cx="7714373" cy="5142915"/>
            <a:chOff x="1833282" y="1487830"/>
            <a:chExt cx="7714373" cy="5142915"/>
          </a:xfrm>
        </p:grpSpPr>
        <p:pic>
          <p:nvPicPr>
            <p:cNvPr id="52" name="Grafik 51" descr="Ein Bild, das Elektronik, Anzeigegerät, Ausgabegerät, Flachbildschirm enthält.&#10;&#10;KI-generierte Inhalte können fehlerhaft sein.">
              <a:extLst>
                <a:ext uri="{FF2B5EF4-FFF2-40B4-BE49-F238E27FC236}">
                  <a16:creationId xmlns:a16="http://schemas.microsoft.com/office/drawing/2014/main" id="{67D75B61-8A6A-95C6-203A-84F6E4913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3282" y="1487830"/>
              <a:ext cx="7714373" cy="5142915"/>
            </a:xfrm>
            <a:prstGeom prst="rect">
              <a:avLst/>
            </a:prstGeom>
          </p:spPr>
        </p:pic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98A38CF0-B847-6BEF-8A8B-124991C10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6" b="15681"/>
            <a:stretch>
              <a:fillRect/>
            </a:stretch>
          </p:blipFill>
          <p:spPr>
            <a:xfrm>
              <a:off x="2790450" y="1728964"/>
              <a:ext cx="6084609" cy="339436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32703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43C93-74A3-2689-D6F1-66FB5E6F3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>
            <a:extLst>
              <a:ext uri="{FF2B5EF4-FFF2-40B4-BE49-F238E27FC236}">
                <a16:creationId xmlns:a16="http://schemas.microsoft.com/office/drawing/2014/main" id="{98BA84CF-3A58-6518-071C-1F2A064D9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28" y="702367"/>
            <a:ext cx="7724001" cy="601903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de-DE" sz="4000" dirty="0">
                <a:latin typeface="DM Sans"/>
              </a:rPr>
              <a:t>Top-Maßnahmen</a:t>
            </a:r>
            <a:endParaRPr lang="de-DE" sz="4000" dirty="0"/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86B212EC-F033-6AF8-927B-2D5A52A0CF02}"/>
              </a:ext>
            </a:extLst>
          </p:cNvPr>
          <p:cNvSpPr txBox="1">
            <a:spLocks/>
          </p:cNvSpPr>
          <p:nvPr/>
        </p:nvSpPr>
        <p:spPr>
          <a:xfrm>
            <a:off x="832796" y="1268760"/>
            <a:ext cx="8447794" cy="43814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 baseline="0">
                <a:solidFill>
                  <a:srgbClr val="A3D869"/>
                </a:solidFill>
                <a:latin typeface="DM San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latin typeface="DM Sans"/>
              </a:rPr>
              <a:t>Konkrete sinnvolle Klimaschutzmaßnahmen</a:t>
            </a:r>
            <a:endParaRPr lang="de-DE" sz="2400" dirty="0"/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CF214BF7-F658-714D-FA02-0DF5A0352928}"/>
              </a:ext>
            </a:extLst>
          </p:cNvPr>
          <p:cNvGrpSpPr/>
          <p:nvPr/>
        </p:nvGrpSpPr>
        <p:grpSpPr>
          <a:xfrm>
            <a:off x="2238813" y="1706900"/>
            <a:ext cx="7714373" cy="5142915"/>
            <a:chOff x="1833282" y="1487830"/>
            <a:chExt cx="7714373" cy="5142915"/>
          </a:xfrm>
        </p:grpSpPr>
        <p:pic>
          <p:nvPicPr>
            <p:cNvPr id="52" name="Grafik 51" descr="Ein Bild, das Elektronik, Anzeigegerät, Ausgabegerät, Flachbildschirm enthält.&#10;&#10;KI-generierte Inhalte können fehlerhaft sein.">
              <a:extLst>
                <a:ext uri="{FF2B5EF4-FFF2-40B4-BE49-F238E27FC236}">
                  <a16:creationId xmlns:a16="http://schemas.microsoft.com/office/drawing/2014/main" id="{E278D168-C6D9-F1F9-E84C-1611938A6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3282" y="1487830"/>
              <a:ext cx="7714373" cy="5142915"/>
            </a:xfrm>
            <a:prstGeom prst="rect">
              <a:avLst/>
            </a:prstGeom>
          </p:spPr>
        </p:pic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B3366752-B8FC-3BDD-B398-41E7C8677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5" b="84113"/>
            <a:stretch>
              <a:fillRect/>
            </a:stretch>
          </p:blipFill>
          <p:spPr>
            <a:xfrm>
              <a:off x="2790450" y="1728964"/>
              <a:ext cx="6084609" cy="339436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3A1EA4F7-D741-F879-39E1-C7BE9D7FD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9605" y="1706900"/>
            <a:ext cx="2901497" cy="41075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FF0A8CB-339B-AFFE-74CB-1A4584CA0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5680" y="3432489"/>
            <a:ext cx="4234673" cy="2382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3025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F0F70-266F-056C-D152-2C7D1CDE3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el 1">
            <a:extLst>
              <a:ext uri="{FF2B5EF4-FFF2-40B4-BE49-F238E27FC236}">
                <a16:creationId xmlns:a16="http://schemas.microsoft.com/office/drawing/2014/main" id="{0EE7C912-BA8E-555A-745F-E24B56095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28" y="702367"/>
            <a:ext cx="7724001" cy="601903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de-DE" sz="4000" dirty="0" err="1">
                <a:latin typeface="DM Sans"/>
              </a:rPr>
              <a:t>LocalMonitoring</a:t>
            </a:r>
            <a:endParaRPr lang="de-DE" sz="4000" dirty="0"/>
          </a:p>
        </p:txBody>
      </p:sp>
      <p:sp>
        <p:nvSpPr>
          <p:cNvPr id="75" name="Textplatzhalter 3">
            <a:extLst>
              <a:ext uri="{FF2B5EF4-FFF2-40B4-BE49-F238E27FC236}">
                <a16:creationId xmlns:a16="http://schemas.microsoft.com/office/drawing/2014/main" id="{DBCC0A5F-7680-30BF-4376-490406167439}"/>
              </a:ext>
            </a:extLst>
          </p:cNvPr>
          <p:cNvSpPr txBox="1">
            <a:spLocks/>
          </p:cNvSpPr>
          <p:nvPr/>
        </p:nvSpPr>
        <p:spPr>
          <a:xfrm>
            <a:off x="832796" y="1268760"/>
            <a:ext cx="8134484" cy="43814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 baseline="0">
                <a:solidFill>
                  <a:srgbClr val="A3D869"/>
                </a:solidFill>
                <a:latin typeface="DM San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latin typeface="DM Sans"/>
              </a:rPr>
              <a:t>Transparenz über die Umsetzung</a:t>
            </a:r>
            <a:endParaRPr lang="de-DE" sz="2400" dirty="0"/>
          </a:p>
        </p:txBody>
      </p: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89CF66EC-688E-16C0-038B-9EAB3F021A18}"/>
              </a:ext>
            </a:extLst>
          </p:cNvPr>
          <p:cNvGrpSpPr/>
          <p:nvPr/>
        </p:nvGrpSpPr>
        <p:grpSpPr>
          <a:xfrm>
            <a:off x="2238813" y="1706900"/>
            <a:ext cx="7714373" cy="5142915"/>
            <a:chOff x="1833282" y="1487830"/>
            <a:chExt cx="7714373" cy="5142915"/>
          </a:xfrm>
        </p:grpSpPr>
        <p:pic>
          <p:nvPicPr>
            <p:cNvPr id="87" name="Grafik 86" descr="Ein Bild, das Elektronik, Anzeigegerät, Ausgabegerät, Flachbildschirm enthält.&#10;&#10;KI-generierte Inhalte können fehlerhaft sein.">
              <a:extLst>
                <a:ext uri="{FF2B5EF4-FFF2-40B4-BE49-F238E27FC236}">
                  <a16:creationId xmlns:a16="http://schemas.microsoft.com/office/drawing/2014/main" id="{66E73614-9F32-95B9-D21A-132F87994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3282" y="1487830"/>
              <a:ext cx="7714373" cy="5142915"/>
            </a:xfrm>
            <a:prstGeom prst="rect">
              <a:avLst/>
            </a:prstGeom>
          </p:spPr>
        </p:pic>
        <p:pic>
          <p:nvPicPr>
            <p:cNvPr id="88" name="Grafik 87">
              <a:extLst>
                <a:ext uri="{FF2B5EF4-FFF2-40B4-BE49-F238E27FC236}">
                  <a16:creationId xmlns:a16="http://schemas.microsoft.com/office/drawing/2014/main" id="{DD7C2890-DA8A-62E6-F40A-C3C57A414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6" b="15681"/>
            <a:stretch>
              <a:fillRect/>
            </a:stretch>
          </p:blipFill>
          <p:spPr>
            <a:xfrm>
              <a:off x="2790450" y="1728964"/>
              <a:ext cx="6084609" cy="339436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42258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C98F0-F9FB-8082-72A1-52F5BD366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856A05-2414-ED60-79DD-D6A83B6F0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28" y="702367"/>
            <a:ext cx="7724001" cy="601903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de-DE" sz="4000" dirty="0" err="1">
                <a:latin typeface="DM Sans"/>
              </a:rPr>
              <a:t>WahlCheck</a:t>
            </a:r>
            <a:endParaRPr lang="de-DE" sz="40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2C68A8F-FB7D-F011-773F-3D12D2C35F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2796" y="1268760"/>
            <a:ext cx="8134484" cy="438140"/>
          </a:xfrm>
        </p:spPr>
        <p:txBody>
          <a:bodyPr lIns="91440" tIns="45720" rIns="91440" bIns="45720" anchor="t"/>
          <a:lstStyle/>
          <a:p>
            <a:r>
              <a:rPr lang="de-DE" sz="2400" dirty="0">
                <a:latin typeface="DM Sans"/>
              </a:rPr>
              <a:t>Entscheidungshilfe zur Klimawahl</a:t>
            </a:r>
            <a:endParaRPr lang="de-DE" sz="2400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6FF05DC-0402-B0EE-5D78-1B6B8DEED1C8}"/>
              </a:ext>
            </a:extLst>
          </p:cNvPr>
          <p:cNvGrpSpPr/>
          <p:nvPr/>
        </p:nvGrpSpPr>
        <p:grpSpPr>
          <a:xfrm>
            <a:off x="2238813" y="1715085"/>
            <a:ext cx="7714373" cy="5142915"/>
            <a:chOff x="1833282" y="1487830"/>
            <a:chExt cx="7714373" cy="5142915"/>
          </a:xfrm>
        </p:grpSpPr>
        <p:pic>
          <p:nvPicPr>
            <p:cNvPr id="9" name="Grafik 8" descr="Ein Bild, das Elektronik, Anzeigegerät, Ausgabegerät, Flachbildschirm enthält.&#10;&#10;KI-generierte Inhalte können fehlerhaft sein.">
              <a:extLst>
                <a:ext uri="{FF2B5EF4-FFF2-40B4-BE49-F238E27FC236}">
                  <a16:creationId xmlns:a16="http://schemas.microsoft.com/office/drawing/2014/main" id="{29F7372E-40FD-4FC7-6FC7-C9DA7BB83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3282" y="1487830"/>
              <a:ext cx="7714373" cy="5142915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D21981C0-281A-3E67-AE9C-5D0296657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r="1214"/>
            <a:stretch/>
          </p:blipFill>
          <p:spPr>
            <a:xfrm>
              <a:off x="2790450" y="1728964"/>
              <a:ext cx="6084609" cy="339436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666384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61d376a-75eb-4b09-90f3-e6550172123c">
      <Terms xmlns="http://schemas.microsoft.com/office/infopath/2007/PartnerControls"/>
    </lcf76f155ced4ddcb4097134ff3c332f>
    <Description xmlns="a61d376a-75eb-4b09-90f3-e6550172123c" xsi:nil="true"/>
    <TaxCatchAll xmlns="e2407224-1ffa-4b55-9c25-adcd2ee3f21a" xsi:nil="true"/>
    <Bemerkung xmlns="a61d376a-75eb-4b09-90f3-e6550172123c" xsi:nil="true"/>
    <Responsible xmlns="a61d376a-75eb-4b09-90f3-e6550172123c">
      <UserInfo>
        <DisplayName/>
        <AccountId xsi:nil="true"/>
        <AccountType/>
      </UserInfo>
    </Responsible>
    <TaxKeywordTaxHTField xmlns="e2407224-1ffa-4b55-9c25-adcd2ee3f21a">
      <Terms xmlns="http://schemas.microsoft.com/office/infopath/2007/PartnerControls"/>
    </TaxKeywordTaxHTField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64D9783C9262A4489780AD3E9776390" ma:contentTypeVersion="24" ma:contentTypeDescription="Ein neues Dokument erstellen." ma:contentTypeScope="" ma:versionID="96991ae04f995ec9e86fd39483c2e3b0">
  <xsd:schema xmlns:xsd="http://www.w3.org/2001/XMLSchema" xmlns:xs="http://www.w3.org/2001/XMLSchema" xmlns:p="http://schemas.microsoft.com/office/2006/metadata/properties" xmlns:ns2="a61d376a-75eb-4b09-90f3-e6550172123c" xmlns:ns3="e2407224-1ffa-4b55-9c25-adcd2ee3f21a" targetNamespace="http://schemas.microsoft.com/office/2006/metadata/properties" ma:root="true" ma:fieldsID="491f5fb28505120a531a8910f4ed85a9" ns2:_="" ns3:_="">
    <xsd:import namespace="a61d376a-75eb-4b09-90f3-e6550172123c"/>
    <xsd:import namespace="e2407224-1ffa-4b55-9c25-adcd2ee3f21a"/>
    <xsd:element name="properties">
      <xsd:complexType>
        <xsd:sequence>
          <xsd:element name="documentManagement">
            <xsd:complexType>
              <xsd:all>
                <xsd:element ref="ns2:Description" minOccurs="0"/>
                <xsd:element ref="ns2:Responsible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Bemerkung" minOccurs="0"/>
                <xsd:element ref="ns3:TaxKeywordTaxHTField" minOccurs="0"/>
                <xsd:element ref="ns3:TaxCatchAll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1d376a-75eb-4b09-90f3-e6550172123c" elementFormDefault="qualified">
    <xsd:import namespace="http://schemas.microsoft.com/office/2006/documentManagement/types"/>
    <xsd:import namespace="http://schemas.microsoft.com/office/infopath/2007/PartnerControls"/>
    <xsd:element name="Description" ma:index="8" nillable="true" ma:displayName="Description" ma:format="Dropdown" ma:internalName="Description">
      <xsd:simpleType>
        <xsd:restriction base="dms:Text">
          <xsd:maxLength value="255"/>
        </xsd:restriction>
      </xsd:simpleType>
    </xsd:element>
    <xsd:element name="Responsible" ma:index="9" nillable="true" ma:displayName="Responsible" ma:description="&#10;" ma:format="Dropdown" ma:list="UserInfo" ma:SharePointGroup="0" ma:internalName="Responsib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Bemerkung" ma:index="22" nillable="true" ma:displayName="Bemerkung" ma:description="Originalplan von Heinrich" ma:format="Dropdown" ma:internalName="Bemerkung">
      <xsd:simpleType>
        <xsd:restriction base="dms:Text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Bildmarkierungen" ma:readOnly="false" ma:fieldId="{5cf76f15-5ced-4ddc-b409-7134ff3c332f}" ma:taxonomyMulti="true" ma:sspId="c4c2d9d3-f3ef-442e-95f1-f9e2d105ce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407224-1ffa-4b55-9c25-adcd2ee3f2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4" nillable="true" ma:taxonomy="true" ma:internalName="TaxKeywordTaxHTField" ma:taxonomyFieldName="TaxKeyword" ma:displayName="Unternehmensstichwörter" ma:fieldId="{23f27201-bee3-471e-b2e7-b64fd8b7ca38}" ma:taxonomyMulti="true" ma:sspId="c4c2d9d3-f3ef-442e-95f1-f9e2d105ce4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5" nillable="true" ma:displayName="Taxonomy Catch All Column" ma:hidden="true" ma:list="{de41824f-126c-4715-b439-cc786637f504}" ma:internalName="TaxCatchAll" ma:showField="CatchAllData" ma:web="e2407224-1ffa-4b55-9c25-adcd2ee3f2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146553-19EF-46FE-824B-9B9E62969A46}">
  <ds:schemaRefs>
    <ds:schemaRef ds:uri="a61d376a-75eb-4b09-90f3-e6550172123c"/>
    <ds:schemaRef ds:uri="e2407224-1ffa-4b55-9c25-adcd2ee3f21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4338C6E-0ACE-4009-94C7-C31732523BF2}">
  <ds:schemaRefs>
    <ds:schemaRef ds:uri="a61d376a-75eb-4b09-90f3-e6550172123c"/>
    <ds:schemaRef ds:uri="e2407224-1ffa-4b55-9c25-adcd2ee3f2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B4DFCB3-0365-4683-8D38-FCD80956E7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</Template>
  <TotalTime>0</TotalTime>
  <Words>485</Words>
  <Application>Microsoft Macintosh PowerPoint</Application>
  <PresentationFormat>Breitbild</PresentationFormat>
  <Paragraphs>134</Paragraphs>
  <Slides>23</Slides>
  <Notes>14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0" baseType="lpstr">
      <vt:lpstr>Arial</vt:lpstr>
      <vt:lpstr>Arial,Sans-Serif</vt:lpstr>
      <vt:lpstr>Calibri</vt:lpstr>
      <vt:lpstr>DM Sans</vt:lpstr>
      <vt:lpstr>Helvetica</vt:lpstr>
      <vt:lpstr>Benutzerdefiniertes Design</vt:lpstr>
      <vt:lpstr>think-cell Folie</vt:lpstr>
      <vt:lpstr>PowerPoint-Präsentation</vt:lpstr>
      <vt:lpstr>PowerPoint-Präsentation</vt:lpstr>
      <vt:lpstr>Status Quo</vt:lpstr>
      <vt:lpstr>Mitmachen-Wiki</vt:lpstr>
      <vt:lpstr>Klimavision</vt:lpstr>
      <vt:lpstr>Klimaweg</vt:lpstr>
      <vt:lpstr>Top-Maßnahmen</vt:lpstr>
      <vt:lpstr>LocalMonitoring</vt:lpstr>
      <vt:lpstr>WahlCheck</vt:lpstr>
      <vt:lpstr>WärmeGuide</vt:lpstr>
      <vt:lpstr>Viele motivierte und fähige Menschen</vt:lpstr>
      <vt:lpstr>Vision</vt:lpstr>
      <vt:lpstr>Klimaaktions-Plattform</vt:lpstr>
      <vt:lpstr>Wie kommen wir zur Vision</vt:lpstr>
      <vt:lpstr>Was ist bereits passiert</vt:lpstr>
      <vt:lpstr>Kleingruppenarbeit</vt:lpstr>
      <vt:lpstr>Kleingruppenarbeit</vt:lpstr>
      <vt:lpstr>Leitfragen</vt:lpstr>
      <vt:lpstr>PowerPoint-Präsentation</vt:lpstr>
      <vt:lpstr>Next Steps</vt:lpstr>
      <vt:lpstr>Nächste Schritte</vt:lpstr>
      <vt:lpstr>Verstärkung gesucht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Heidi Störr</dc:creator>
  <cp:lastModifiedBy>Jeremias Endres</cp:lastModifiedBy>
  <cp:revision>19</cp:revision>
  <dcterms:created xsi:type="dcterms:W3CDTF">2012-02-14T13:05:27Z</dcterms:created>
  <dcterms:modified xsi:type="dcterms:W3CDTF">2025-09-21T10:18:51Z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0x010100564D9783C9262A4489780AD3E9776390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