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49F_C272961C.xml" ContentType="application/vnd.ms-powerpoint.comment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5"/>
  </p:notesMasterIdLst>
  <p:sldIdLst>
    <p:sldId id="5271" r:id="rId6"/>
    <p:sldId id="256" r:id="rId7"/>
    <p:sldId id="5272" r:id="rId8"/>
    <p:sldId id="5273" r:id="rId9"/>
    <p:sldId id="5274" r:id="rId10"/>
    <p:sldId id="5275" r:id="rId11"/>
    <p:sldId id="5276" r:id="rId12"/>
    <p:sldId id="5279" r:id="rId13"/>
    <p:sldId id="5278" r:id="rId14"/>
  </p:sldIdLst>
  <p:sldSz cx="18288000" cy="10287000"/>
  <p:notesSz cx="6858000" cy="9144000"/>
  <p:embeddedFontLst>
    <p:embeddedFont>
      <p:font typeface="DM Sans 1" panose="020B0604020202020204" charset="0"/>
      <p:regular r:id="rId16"/>
    </p:embeddedFont>
    <p:embeddedFont>
      <p:font typeface="DM Sans 2" panose="020B0604020202020204" charset="0"/>
      <p:regular r:id="rId17"/>
    </p:embeddedFont>
    <p:embeddedFont>
      <p:font typeface="DM Sans 2 Bold" panose="020B0604020202020204" charset="0"/>
      <p:regular r:id="rId18"/>
    </p:embeddedFont>
    <p:embeddedFont>
      <p:font typeface="Open Sans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AF7CBD-4229-E6CD-4620-256F7EA85DAB}" name="Johannes Hofmann" initials="JH" userId="S::johannes.hofmann@germanzero.de::92824e0a-b7d3-484c-8fb6-41d9fc00b8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91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es Hofmann" userId="92824e0a-b7d3-484c-8fb6-41d9fc00b8c4" providerId="ADAL" clId="{95AD8170-86B2-40C7-B5AD-F35176CEE5C3}"/>
    <pc:docChg chg="custSel modSld">
      <pc:chgData name="Johannes Hofmann" userId="92824e0a-b7d3-484c-8fb6-41d9fc00b8c4" providerId="ADAL" clId="{95AD8170-86B2-40C7-B5AD-F35176CEE5C3}" dt="2024-12-09T10:32:12.309" v="73" actId="20577"/>
      <pc:docMkLst>
        <pc:docMk/>
      </pc:docMkLst>
      <pc:sldChg chg="modSp mod">
        <pc:chgData name="Johannes Hofmann" userId="92824e0a-b7d3-484c-8fb6-41d9fc00b8c4" providerId="ADAL" clId="{95AD8170-86B2-40C7-B5AD-F35176CEE5C3}" dt="2024-12-09T10:28:52.640" v="22" actId="20577"/>
        <pc:sldMkLst>
          <pc:docMk/>
          <pc:sldMk cId="3623253695" sldId="5273"/>
        </pc:sldMkLst>
        <pc:spChg chg="mod">
          <ac:chgData name="Johannes Hofmann" userId="92824e0a-b7d3-484c-8fb6-41d9fc00b8c4" providerId="ADAL" clId="{95AD8170-86B2-40C7-B5AD-F35176CEE5C3}" dt="2024-12-09T10:28:52.640" v="22" actId="20577"/>
          <ac:spMkLst>
            <pc:docMk/>
            <pc:sldMk cId="3623253695" sldId="5273"/>
            <ac:spMk id="45" creationId="{0AD6A73F-41B5-62CF-A67E-8EE424CBE9C1}"/>
          </ac:spMkLst>
        </pc:spChg>
      </pc:sldChg>
      <pc:sldChg chg="modSp mod">
        <pc:chgData name="Johannes Hofmann" userId="92824e0a-b7d3-484c-8fb6-41d9fc00b8c4" providerId="ADAL" clId="{95AD8170-86B2-40C7-B5AD-F35176CEE5C3}" dt="2024-12-09T10:30:30.164" v="64" actId="20577"/>
        <pc:sldMkLst>
          <pc:docMk/>
          <pc:sldMk cId="1865421298" sldId="5276"/>
        </pc:sldMkLst>
        <pc:spChg chg="mod">
          <ac:chgData name="Johannes Hofmann" userId="92824e0a-b7d3-484c-8fb6-41d9fc00b8c4" providerId="ADAL" clId="{95AD8170-86B2-40C7-B5AD-F35176CEE5C3}" dt="2024-12-09T10:30:30.164" v="64" actId="20577"/>
          <ac:spMkLst>
            <pc:docMk/>
            <pc:sldMk cId="1865421298" sldId="5276"/>
            <ac:spMk id="45" creationId="{34938B6C-9847-B188-F95B-10B358FCBE07}"/>
          </ac:spMkLst>
        </pc:spChg>
      </pc:sldChg>
      <pc:sldChg chg="modSp mod">
        <pc:chgData name="Johannes Hofmann" userId="92824e0a-b7d3-484c-8fb6-41d9fc00b8c4" providerId="ADAL" clId="{95AD8170-86B2-40C7-B5AD-F35176CEE5C3}" dt="2024-12-09T10:32:12.309" v="73" actId="20577"/>
        <pc:sldMkLst>
          <pc:docMk/>
          <pc:sldMk cId="3675558555" sldId="5278"/>
        </pc:sldMkLst>
        <pc:spChg chg="mod">
          <ac:chgData name="Johannes Hofmann" userId="92824e0a-b7d3-484c-8fb6-41d9fc00b8c4" providerId="ADAL" clId="{95AD8170-86B2-40C7-B5AD-F35176CEE5C3}" dt="2024-12-09T10:32:12.309" v="73" actId="20577"/>
          <ac:spMkLst>
            <pc:docMk/>
            <pc:sldMk cId="3675558555" sldId="5278"/>
            <ac:spMk id="45" creationId="{2ED93783-DE7A-667B-6762-1F103AA107E9}"/>
          </ac:spMkLst>
        </pc:spChg>
      </pc:sldChg>
    </pc:docChg>
  </pc:docChgLst>
</pc:chgInfo>
</file>

<file path=ppt/comments/modernComment_149F_C272961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20EA00-7B1E-4AF8-8394-11056A01E9AC}" authorId="{35AF7CBD-4229-E6CD-4620-256F7EA85DAB}" created="2024-12-09T10:31:43.379">
    <pc:sldMkLst xmlns:pc="http://schemas.microsoft.com/office/powerpoint/2013/main/command">
      <pc:docMk/>
      <pc:sldMk cId="3262289436" sldId="5279"/>
    </pc:sldMkLst>
    <p188:txBody>
      <a:bodyPr/>
      <a:lstStyle/>
      <a:p>
        <a:r>
          <a:rPr lang="de-DE"/>
          <a:t>Diese Maßnahme müssen wir entweder noch etwas mit Leben füllen oder sonst können wir die auch streichen. [@Pauline Höchter]  ☺️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B6688-BCDA-48C8-8D58-C3CEC0544009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C967E-5D56-422F-B4B8-36C103399B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38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Werden alle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Beschlüsse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auf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ihre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Auswirkungen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auf das Klima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hin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geprüft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?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Klimarelevanzprüfung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</a:t>
            </a: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Zweistufiges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Verfahren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Vor-Einschätzung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Klimarelevanz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Prüfung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Klimarelevanz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sollen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explizit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sowohl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positive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negative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Auswirkungen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in der Vorlage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dargestellt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werden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Vor-Einschätzung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muss in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Beschlussvorlage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dokumentiert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werden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Stufe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2</a:t>
            </a:r>
          </a:p>
          <a:p>
            <a:pPr marL="1257300" lvl="2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Beurteilung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Auswirkungen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Beschlusses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auf den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anhand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Zahlen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THG-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Austoß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in CO2-eq (falls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nicht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verfügbar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Begründung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Klimarelevanz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</a:t>
            </a:r>
          </a:p>
          <a:p>
            <a:pPr marL="1257300" lvl="2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Prüfung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Optimierungspotenzialen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Klimaschutzes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alternativ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Kompensatzions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-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Ausgleichsmaßnahmen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anbieten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1257300" lvl="2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Verortung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Prüfvorgangs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in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muss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geklärt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werden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Einschätzung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Prüfung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zuständig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sein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soll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etc.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967E-5D56-422F-B4B8-36C103399BA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45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Finanzielle Vorteile für die Kommune: „Beschaffung durch strategischen Einkauf kann die Markteinführung innovativer, umweltfreundlicher Produkte stützen, Arbeitsplätze schaffen und die öffentlichen Kassen entlasten.“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967E-5D56-422F-B4B8-36C103399BA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7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1AA51-D695-2B46-875E-A953EB3D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C9AFAD-C49B-1040-8FA0-79041CCF4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Rahmenstrategie 2021 - Name Referent*in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C27DF7-E53B-E240-9C62-AF038C0D7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</p:spTree>
    <p:extLst>
      <p:ext uri="{BB962C8B-B14F-4D97-AF65-F5344CB8AC3E}">
        <p14:creationId xmlns:p14="http://schemas.microsoft.com/office/powerpoint/2010/main" val="2199130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30659CD-7A28-F14F-BAB7-0F132D13F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174564"/>
              </p:ext>
            </p:extLst>
          </p:nvPr>
        </p:nvGraphicFramePr>
        <p:xfrm>
          <a:off x="2384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30659CD-7A28-F14F-BAB7-0F132D13F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4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1190813C-06BF-6846-9CB7-4CD4AD461D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7467" y="1206452"/>
            <a:ext cx="15060705" cy="847164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4CBDDB2-B78A-FF4C-3E2A-AEF6AE37A61F}"/>
              </a:ext>
            </a:extLst>
          </p:cNvPr>
          <p:cNvSpPr/>
          <p:nvPr userDrawn="1"/>
        </p:nvSpPr>
        <p:spPr>
          <a:xfrm>
            <a:off x="-1" y="-53847"/>
            <a:ext cx="11981330" cy="103408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BB7336-83F4-7FC2-779A-5B1B1B1794E4}"/>
              </a:ext>
            </a:extLst>
          </p:cNvPr>
          <p:cNvSpPr/>
          <p:nvPr userDrawn="1"/>
        </p:nvSpPr>
        <p:spPr>
          <a:xfrm>
            <a:off x="6306673" y="-53847"/>
            <a:ext cx="11981330" cy="1728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E10D22B-68B3-78A7-1DA1-0F1AB0EF97A2}"/>
              </a:ext>
            </a:extLst>
          </p:cNvPr>
          <p:cNvSpPr/>
          <p:nvPr userDrawn="1"/>
        </p:nvSpPr>
        <p:spPr>
          <a:xfrm>
            <a:off x="6326842" y="9110805"/>
            <a:ext cx="11981330" cy="123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307059511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2E87808-D944-C24C-B300-BC465CFA3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E75C6CD-2F35-EEB1-EE0C-D3691D4D1B4E}"/>
              </a:ext>
            </a:extLst>
          </p:cNvPr>
          <p:cNvSpPr/>
          <p:nvPr userDrawn="1"/>
        </p:nvSpPr>
        <p:spPr>
          <a:xfrm>
            <a:off x="9797144" y="413048"/>
            <a:ext cx="8229600" cy="1567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030974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1293384-A569-9E4E-9B48-7F81BCC4D2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6FFE28A-7E72-424D-1B01-AE7785EA7A6E}"/>
              </a:ext>
            </a:extLst>
          </p:cNvPr>
          <p:cNvSpPr/>
          <p:nvPr userDrawn="1"/>
        </p:nvSpPr>
        <p:spPr>
          <a:xfrm>
            <a:off x="9797144" y="413048"/>
            <a:ext cx="8229600" cy="15675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0260116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8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76809672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8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5D63B19-E5A2-80FB-D935-110B00C30C17}"/>
              </a:ext>
            </a:extLst>
          </p:cNvPr>
          <p:cNvGrpSpPr/>
          <p:nvPr userDrawn="1"/>
        </p:nvGrpSpPr>
        <p:grpSpPr>
          <a:xfrm>
            <a:off x="997529" y="2541515"/>
            <a:ext cx="16292945" cy="7305206"/>
            <a:chOff x="1439101" y="2020771"/>
            <a:chExt cx="7829277" cy="4547632"/>
          </a:xfrm>
        </p:grpSpPr>
        <p:sp>
          <p:nvSpPr>
            <p:cNvPr id="3" name="Inhaltsplatzhalter 1">
              <a:extLst>
                <a:ext uri="{FF2B5EF4-FFF2-40B4-BE49-F238E27FC236}">
                  <a16:creationId xmlns:a16="http://schemas.microsoft.com/office/drawing/2014/main" id="{F72A9BC4-6929-0BDF-EA8C-9E3A75BE198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2020771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5400"/>
            </a:p>
          </p:txBody>
        </p:sp>
        <p:sp>
          <p:nvSpPr>
            <p:cNvPr id="6" name="Inhaltsplatzhalter 1">
              <a:extLst>
                <a:ext uri="{FF2B5EF4-FFF2-40B4-BE49-F238E27FC236}">
                  <a16:creationId xmlns:a16="http://schemas.microsoft.com/office/drawing/2014/main" id="{62B87217-F7A0-EB1E-3347-B18516D55043}"/>
                </a:ext>
              </a:extLst>
            </p:cNvPr>
            <p:cNvSpPr txBox="1">
              <a:spLocks/>
            </p:cNvSpPr>
            <p:nvPr/>
          </p:nvSpPr>
          <p:spPr>
            <a:xfrm>
              <a:off x="5559545" y="2020771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>
                <a:latin typeface="Arial"/>
                <a:cs typeface="Arial"/>
              </a:endParaRPr>
            </a:p>
          </p:txBody>
        </p:sp>
        <p:sp>
          <p:nvSpPr>
            <p:cNvPr id="7" name="Inhaltsplatzhalter 1">
              <a:extLst>
                <a:ext uri="{FF2B5EF4-FFF2-40B4-BE49-F238E27FC236}">
                  <a16:creationId xmlns:a16="http://schemas.microsoft.com/office/drawing/2014/main" id="{40AB41A7-A5EF-9F23-D3EA-96544DABE56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4400845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 u="sng">
                <a:latin typeface="Arial"/>
                <a:cs typeface="Arial"/>
              </a:endParaRPr>
            </a:p>
          </p:txBody>
        </p:sp>
        <p:sp>
          <p:nvSpPr>
            <p:cNvPr id="8" name="Inhaltsplatzhalter 1">
              <a:extLst>
                <a:ext uri="{FF2B5EF4-FFF2-40B4-BE49-F238E27FC236}">
                  <a16:creationId xmlns:a16="http://schemas.microsoft.com/office/drawing/2014/main" id="{67E2A3B7-58EB-4458-3B10-90DE99356365}"/>
                </a:ext>
              </a:extLst>
            </p:cNvPr>
            <p:cNvSpPr txBox="1">
              <a:spLocks/>
            </p:cNvSpPr>
            <p:nvPr/>
          </p:nvSpPr>
          <p:spPr>
            <a:xfrm>
              <a:off x="5559544" y="4400845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750"/>
                </a:spcBef>
                <a:buFont typeface="Wingdings" pitchFamily="2" charset="2"/>
                <a:buNone/>
              </a:pPr>
              <a:endParaRPr lang="de-DE" sz="1800">
                <a:latin typeface="Arial"/>
                <a:cs typeface="Arial"/>
              </a:endParaRPr>
            </a:p>
          </p:txBody>
        </p:sp>
      </p:grpSp>
      <p:sp>
        <p:nvSpPr>
          <p:cNvPr id="9" name="Rechteck: abgerundete Ecken 3">
            <a:extLst>
              <a:ext uri="{FF2B5EF4-FFF2-40B4-BE49-F238E27FC236}">
                <a16:creationId xmlns:a16="http://schemas.microsoft.com/office/drawing/2014/main" id="{3A053A6A-0EAA-04DC-ABC7-5EED6FB00C20}"/>
              </a:ext>
            </a:extLst>
          </p:cNvPr>
          <p:cNvSpPr/>
          <p:nvPr userDrawn="1"/>
        </p:nvSpPr>
        <p:spPr>
          <a:xfrm rot="16200000">
            <a:off x="-517959" y="3312495"/>
            <a:ext cx="2546430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Sinn / Zweck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0" name="Rechteck: abgerundete Ecken 4">
            <a:extLst>
              <a:ext uri="{FF2B5EF4-FFF2-40B4-BE49-F238E27FC236}">
                <a16:creationId xmlns:a16="http://schemas.microsoft.com/office/drawing/2014/main" id="{F0CCB30F-CB06-C598-7853-9521CC08AD88}"/>
              </a:ext>
            </a:extLst>
          </p:cNvPr>
          <p:cNvSpPr/>
          <p:nvPr userDrawn="1"/>
        </p:nvSpPr>
        <p:spPr>
          <a:xfrm rot="5400000">
            <a:off x="15746195" y="3908705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Personen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id="{4FA47FA2-6996-50EA-9538-F5AB64FCD3C0}"/>
              </a:ext>
            </a:extLst>
          </p:cNvPr>
          <p:cNvSpPr/>
          <p:nvPr userDrawn="1"/>
        </p:nvSpPr>
        <p:spPr>
          <a:xfrm rot="16200000">
            <a:off x="-1562902" y="7428405"/>
            <a:ext cx="4611698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Meilensteine</a:t>
            </a:r>
            <a:endParaRPr lang="de-DE" sz="2700">
              <a:solidFill>
                <a:schemeClr val="bg2"/>
              </a:solidFill>
            </a:endParaRPr>
          </a:p>
        </p:txBody>
      </p:sp>
      <p:sp>
        <p:nvSpPr>
          <p:cNvPr id="12" name="Rechteck: abgerundete Ecken 3">
            <a:extLst>
              <a:ext uri="{FF2B5EF4-FFF2-40B4-BE49-F238E27FC236}">
                <a16:creationId xmlns:a16="http://schemas.microsoft.com/office/drawing/2014/main" id="{7496811C-2CE1-103A-D10B-12B52646780A}"/>
              </a:ext>
            </a:extLst>
          </p:cNvPr>
          <p:cNvSpPr/>
          <p:nvPr userDrawn="1"/>
        </p:nvSpPr>
        <p:spPr>
          <a:xfrm rot="16200000">
            <a:off x="-108177" y="915968"/>
            <a:ext cx="1024341" cy="355112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1500">
                <a:solidFill>
                  <a:schemeClr val="bg2"/>
                </a:solidFill>
                <a:latin typeface="Arial"/>
                <a:cs typeface="Arial"/>
              </a:rPr>
              <a:t>Auftrag</a:t>
            </a:r>
            <a:endParaRPr lang="de-DE" sz="15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3" name="Rechteck: abgerundete Ecken 3">
            <a:extLst>
              <a:ext uri="{FF2B5EF4-FFF2-40B4-BE49-F238E27FC236}">
                <a16:creationId xmlns:a16="http://schemas.microsoft.com/office/drawing/2014/main" id="{02C7822C-199B-EC64-C87A-B12A5C5A31D7}"/>
              </a:ext>
            </a:extLst>
          </p:cNvPr>
          <p:cNvSpPr/>
          <p:nvPr userDrawn="1"/>
        </p:nvSpPr>
        <p:spPr>
          <a:xfrm>
            <a:off x="581550" y="477804"/>
            <a:ext cx="3170646" cy="126201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endParaRPr lang="de-DE" sz="99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4" name="Rechteck: abgerundete Ecken 3">
            <a:extLst>
              <a:ext uri="{FF2B5EF4-FFF2-40B4-BE49-F238E27FC236}">
                <a16:creationId xmlns:a16="http://schemas.microsoft.com/office/drawing/2014/main" id="{074EFF40-F5F0-915B-357F-9B981BF560B5}"/>
              </a:ext>
            </a:extLst>
          </p:cNvPr>
          <p:cNvSpPr/>
          <p:nvPr userDrawn="1"/>
        </p:nvSpPr>
        <p:spPr>
          <a:xfrm>
            <a:off x="3426544" y="581352"/>
            <a:ext cx="118896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hteck: abgerundete Ecken 3">
            <a:extLst>
              <a:ext uri="{FF2B5EF4-FFF2-40B4-BE49-F238E27FC236}">
                <a16:creationId xmlns:a16="http://schemas.microsoft.com/office/drawing/2014/main" id="{ADAD1F71-9D7A-45A2-7D20-E5D6FA872D27}"/>
              </a:ext>
            </a:extLst>
          </p:cNvPr>
          <p:cNvSpPr/>
          <p:nvPr userDrawn="1"/>
        </p:nvSpPr>
        <p:spPr>
          <a:xfrm>
            <a:off x="15539972" y="582864"/>
            <a:ext cx="24078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indent="0">
              <a:buNone/>
            </a:pPr>
            <a:endParaRPr lang="de-DE" sz="300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6" name="Rechteck: abgerundete Ecken 4">
            <a:extLst>
              <a:ext uri="{FF2B5EF4-FFF2-40B4-BE49-F238E27FC236}">
                <a16:creationId xmlns:a16="http://schemas.microsoft.com/office/drawing/2014/main" id="{67351508-2EB7-AE8F-2662-9EABF36AD2FF}"/>
              </a:ext>
            </a:extLst>
          </p:cNvPr>
          <p:cNvSpPr/>
          <p:nvPr userDrawn="1"/>
        </p:nvSpPr>
        <p:spPr>
          <a:xfrm rot="5400000">
            <a:off x="15746193" y="7915928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r"/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Erfolgskriterien</a:t>
            </a:r>
            <a:endParaRPr lang="en-US" sz="270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734520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0713CEF-9EFC-B647-8CD3-E6C7C2D69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9447009"/>
              </p:ext>
            </p:extLst>
          </p:nvPr>
        </p:nvGraphicFramePr>
        <p:xfrm>
          <a:off x="2384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0713CEF-9EFC-B647-8CD3-E6C7C2D69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4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9482F3-47FC-F341-9CD0-3010811904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6341" y="2738439"/>
            <a:ext cx="16257407" cy="6527007"/>
          </a:xfrm>
        </p:spPr>
        <p:txBody>
          <a:bodyPr/>
          <a:lstStyle>
            <a:lvl1pPr marL="428646" marR="0" indent="-428646" algn="l" defTabSz="1371669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1028751" marR="0" indent="-342917" algn="l" defTabSz="1371669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 sz="2400" baseline="0">
                <a:latin typeface="Arial" panose="020B0604020202020204" pitchFamily="34" charset="0"/>
              </a:defRPr>
            </a:lvl2pPr>
            <a:lvl3pPr marL="1714586" marR="0" indent="-342917" algn="l" defTabSz="1371669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400" baseline="0">
                <a:latin typeface="Arial" panose="020B0604020202020204" pitchFamily="34" charset="0"/>
              </a:defRPr>
            </a:lvl3pPr>
          </a:lstStyle>
          <a:p>
            <a:pPr marL="428646" marR="0" lvl="0" indent="-428646" algn="l" defTabSz="1371669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Aufzählung Ebene 1</a:t>
            </a:r>
          </a:p>
          <a:p>
            <a:pPr marL="1028751" marR="0" lvl="1" indent="-342917" algn="l" defTabSz="1371669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2</a:t>
            </a:r>
          </a:p>
          <a:p>
            <a:pPr marL="1714586" marR="0" lvl="2" indent="-342917" algn="l" defTabSz="1371669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3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0C6BFEEB-ECFF-4C48-92FE-312C51CB0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9183371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9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79A643-0C58-9640-84A1-E0C560C25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9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3C25E9D5-8FA4-B94E-8C8C-1BB0DC4D6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3317344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9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70C6C35-A5AF-7D48-AB66-64768F12D4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413745" y="2738439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5FF0338-6CCB-CD4C-8FBA-94EB4C882AC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715041" y="2738439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4D9109E-1BE1-8E40-B857-0CCB6654F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8999431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66829770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ein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4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9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40" y="2576676"/>
            <a:ext cx="5909115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9" y="4870643"/>
            <a:ext cx="5909117" cy="932684"/>
          </a:xfrm>
        </p:spPr>
        <p:txBody>
          <a:bodyPr>
            <a:normAutofit/>
          </a:bodyPr>
          <a:lstStyle>
            <a:lvl1pPr marL="428646" indent="-428646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9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9" y="7305314"/>
            <a:ext cx="5909117" cy="932684"/>
          </a:xfrm>
        </p:spPr>
        <p:txBody>
          <a:bodyPr>
            <a:normAutofit/>
          </a:bodyPr>
          <a:lstStyle>
            <a:lvl1pPr marL="428646" indent="-428646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5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ECC58060-1838-DC42-8727-D88889BEE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2103992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mehr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4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9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40" y="2576676"/>
            <a:ext cx="5909115" cy="8920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9" y="4870643"/>
            <a:ext cx="5909117" cy="932684"/>
          </a:xfrm>
        </p:spPr>
        <p:txBody>
          <a:bodyPr>
            <a:normAutofit/>
          </a:bodyPr>
          <a:lstStyle>
            <a:lvl1pPr marL="428646" indent="-428646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9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9" y="7305314"/>
            <a:ext cx="5909117" cy="932684"/>
          </a:xfrm>
        </p:spPr>
        <p:txBody>
          <a:bodyPr>
            <a:normAutofit/>
          </a:bodyPr>
          <a:lstStyle>
            <a:lvl1pPr marL="428646" indent="-428646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5"/>
            <a:ext cx="9534318" cy="892040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C88DE74A-C8FD-8049-BD0C-FFC9C123D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4395504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4775" y="359766"/>
            <a:ext cx="17558214" cy="9601200"/>
          </a:xfrm>
          <a:solidFill>
            <a:schemeClr val="tx1">
              <a:lumMod val="8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Dunkles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9324977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AAE7FF-208F-2043-85E9-9A33928EF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6" y="547689"/>
            <a:ext cx="4244486" cy="1427391"/>
          </a:xfrm>
          <a:prstGeom prst="rect">
            <a:avLst/>
          </a:prstGeom>
        </p:spPr>
      </p:pic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6BA3A1E-5EFF-5040-B178-505B1F9D0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568534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solidFill>
            <a:schemeClr val="tx1">
              <a:lumMod val="85000"/>
              <a:alpha val="1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/>
              <a:t>Helles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9324977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effectLst/>
              </a:defRPr>
            </a:lvl1pPr>
          </a:lstStyle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2FB161-2A9F-624D-AE19-35B69F7CF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F353D9CE-E466-E941-85FA-8E7D10B44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20376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2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35" indent="0" algn="ctr">
              <a:buNone/>
              <a:defRPr sz="3000"/>
            </a:lvl2pPr>
            <a:lvl3pPr marL="1371669" indent="0" algn="ctr">
              <a:buNone/>
              <a:defRPr sz="2700"/>
            </a:lvl3pPr>
            <a:lvl4pPr marL="2057504" indent="0" algn="ctr">
              <a:buNone/>
              <a:defRPr sz="2400"/>
            </a:lvl4pPr>
            <a:lvl5pPr marL="2743337" indent="0" algn="ctr">
              <a:buNone/>
              <a:defRPr sz="2400"/>
            </a:lvl5pPr>
            <a:lvl6pPr marL="3429171" indent="0" algn="ctr">
              <a:buNone/>
              <a:defRPr sz="2400"/>
            </a:lvl6pPr>
            <a:lvl7pPr marL="4115006" indent="0" algn="ctr">
              <a:buNone/>
              <a:defRPr sz="2400"/>
            </a:lvl7pPr>
            <a:lvl8pPr marL="4800840" indent="0" algn="ctr">
              <a:buNone/>
              <a:defRPr sz="2400"/>
            </a:lvl8pPr>
            <a:lvl9pPr marL="5486675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4" y="9684693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chemeClr val="bg2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40" y="9684693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7779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2124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rgbClr val="002060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35" indent="0" algn="ctr">
              <a:buNone/>
              <a:defRPr sz="3000"/>
            </a:lvl2pPr>
            <a:lvl3pPr marL="1371669" indent="0" algn="ctr">
              <a:buNone/>
              <a:defRPr sz="2700"/>
            </a:lvl3pPr>
            <a:lvl4pPr marL="2057504" indent="0" algn="ctr">
              <a:buNone/>
              <a:defRPr sz="2400"/>
            </a:lvl4pPr>
            <a:lvl5pPr marL="2743337" indent="0" algn="ctr">
              <a:buNone/>
              <a:defRPr sz="2400"/>
            </a:lvl5pPr>
            <a:lvl6pPr marL="3429171" indent="0" algn="ctr">
              <a:buNone/>
              <a:defRPr sz="2400"/>
            </a:lvl6pPr>
            <a:lvl7pPr marL="4115006" indent="0" algn="ctr">
              <a:buNone/>
              <a:defRPr sz="2400"/>
            </a:lvl7pPr>
            <a:lvl8pPr marL="4800840" indent="0" algn="ctr">
              <a:buNone/>
              <a:defRPr sz="2400"/>
            </a:lvl8pPr>
            <a:lvl9pPr marL="5486675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4" y="9684693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rgbClr val="00206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40" y="9684693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2233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nsschild dun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C55A511F-315F-C340-BD8B-8AE029B862BD}"/>
              </a:ext>
            </a:extLst>
          </p:cNvPr>
          <p:cNvSpPr txBox="1">
            <a:spLocks/>
          </p:cNvSpPr>
          <p:nvPr userDrawn="1"/>
        </p:nvSpPr>
        <p:spPr>
          <a:xfrm>
            <a:off x="714589" y="3534294"/>
            <a:ext cx="17047634" cy="5257662"/>
          </a:xfrm>
          <a:prstGeom prst="rect">
            <a:avLst/>
          </a:prstGeom>
        </p:spPr>
        <p:txBody>
          <a:bodyPr vert="horz" lIns="137160" tIns="68580" rIns="137160" bIns="6858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0" b="1">
                <a:solidFill>
                  <a:srgbClr val="002060"/>
                </a:solidFill>
              </a:rPr>
              <a:t>Vorname Nachname </a:t>
            </a:r>
          </a:p>
          <a:p>
            <a:r>
              <a:rPr lang="de-DE" sz="12000" b="1">
                <a:solidFill>
                  <a:srgbClr val="002060"/>
                </a:solidFill>
              </a:rPr>
              <a:t>Arial 80 fett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6426EF-1B3D-9943-BF06-7D7DC2FC2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3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m Kreis Typ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8C62A-4B23-CE45-B7AA-54E9CA5DA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41" y="-332896"/>
            <a:ext cx="12268148" cy="19883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Diagrammtyp weiß auf gelb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D0E25-9961-8043-AA46-3AC558D78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6" y="547689"/>
            <a:ext cx="4244486" cy="1427391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DF168C96-70C0-F34C-A975-633C6C126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9"/>
            <a:ext cx="7830000" cy="6527007"/>
          </a:xfrm>
        </p:spPr>
        <p:txBody>
          <a:bodyPr/>
          <a:lstStyle>
            <a:lvl1pPr marL="428646" indent="-428646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Mastertextformat bearbeiten</a:t>
            </a:r>
          </a:p>
          <a:p>
            <a:r>
              <a:rPr lang="de-DE"/>
              <a:t>Zweite Ebene
Dritte Ebene</a:t>
            </a:r>
          </a:p>
        </p:txBody>
      </p:sp>
    </p:spTree>
    <p:extLst>
      <p:ext uri="{BB962C8B-B14F-4D97-AF65-F5344CB8AC3E}">
        <p14:creationId xmlns:p14="http://schemas.microsoft.com/office/powerpoint/2010/main" val="1548406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7808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7474225-EF49-6348-8C26-43C1B6383A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941841689"/>
              </p:ext>
            </p:extLst>
          </p:nvPr>
        </p:nvGraphicFramePr>
        <p:xfrm>
          <a:off x="2384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7772400" imgH="10058400" progId="TCLayout.ActiveDocument.1">
                  <p:embed/>
                </p:oleObj>
              </mc:Choice>
              <mc:Fallback>
                <p:oleObj name="think-cell Folie" r:id="rId23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7474225-EF49-6348-8C26-43C1B6383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84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E4E78-D2FB-3C4E-8A7C-9A37C902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39" y="948973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940A25-EF3D-C84E-A40B-ED09A649A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339" y="2738439"/>
            <a:ext cx="1589012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Aufzählung Ebene 1</a:t>
            </a:r>
          </a:p>
          <a:p>
            <a:pPr lvl="1">
              <a:buFont typeface="Symbol" pitchFamily="2" charset="2"/>
              <a:buChar char="-"/>
            </a:pPr>
            <a:r>
              <a:rPr lang="de-DE"/>
              <a:t>Aufzählung Ebene 2</a:t>
            </a:r>
          </a:p>
          <a:p>
            <a:pPr lvl="2">
              <a:buFont typeface="Wingdings" pitchFamily="2" charset="2"/>
              <a:buChar char="§"/>
            </a:pPr>
            <a:r>
              <a:rPr lang="de-DE"/>
              <a:t>Aufzählung Ebene 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233BDC-86F5-7449-BC8F-7F298F4C1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9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Rahmenstrategie 2021 - Name Referent*in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5F7AE-597D-E04B-8DFD-F573619AB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06363" y="923580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F67B18-44D9-150C-A90C-80E42671A3B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3158946" y="662091"/>
            <a:ext cx="4244486" cy="11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4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28646" indent="-428646" algn="l" defTabSz="1371669" rtl="0" eaLnBrk="1" latinLnBrk="0" hangingPunct="1">
        <a:lnSpc>
          <a:spcPct val="110000"/>
        </a:lnSpc>
        <a:spcBef>
          <a:spcPts val="150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51" indent="-342917" algn="l" defTabSz="1371669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7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714586" indent="-342917" algn="l" defTabSz="1371669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400420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255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s://www.mannheim.de/de/stadt-gestalten/planungskonzepte/flaechennutzungsplanung/flaechennutzungsplan-windenerg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ckend.repository.difu.de/server/api/core/bitstreams/ed93210e-05d1-45e8-bbbc-cd36c32a704b/content" TargetMode="External"/><Relationship Id="rId5" Type="http://schemas.openxmlformats.org/officeDocument/2006/relationships/hyperlink" Target="https://pixabay.com/de/photos/radweg-radspur-fahrradweg-fahrrad-228126/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klimaschutz.de/de/service/klimaschutzmanagemen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itfaden.kommunaler-klimaschutz.de/klimaschutzpersonal/aufgaben-von-klimaschutzmanagerinnen/" TargetMode="External"/><Relationship Id="rId5" Type="http://schemas.openxmlformats.org/officeDocument/2006/relationships/hyperlink" Target="https://pixabay.com/de/photos/arbeit-b%C3%BCro-team-gesch%C3%A4ft-internet-5382501/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ackend.repository.difu.de/server/api/core/bitstreams/ed93210e-05d1-45e8-bbbc-cd36c32a704b/content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pixabay.com/de/photos/ampel-gr%C3%BCn-stra%C3%9Fenverkehr-439673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taedtetag.de/themen/orientierungshilfe-pruefung-klimarelevanter-beschlussvorlagen-in-kommunalen-vertretungskoerperschaften" TargetMode="External"/><Relationship Id="rId11" Type="http://schemas.openxmlformats.org/officeDocument/2006/relationships/hyperlink" Target="https://www.mannheim.de/de/stadt-gestalten/planungskonzepte/flaechennutzungsplanung/flaechennutzungsplan-windenergie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s://www.klimaschutz-niedersachsen.de/_downloads/Veranstaltungsdokumente/Nachlese-Klimawirkungspruefung-Kommunen/2021-03-09_Veranstaltungsnachlese_Praxistipps_Klimarelevanzpruefung_210304.pdf?m=1615356559&amp;" TargetMode="External"/><Relationship Id="rId4" Type="http://schemas.openxmlformats.org/officeDocument/2006/relationships/image" Target="../media/image16.jpeg"/><Relationship Id="rId9" Type="http://schemas.openxmlformats.org/officeDocument/2006/relationships/hyperlink" Target="https://backend.repository.difu.de/server/api/core/bitstreams/4f9bd571-ef92-4206-bc4d-ab2da4e93f4d/conten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mannheim.de/de/stadt-gestalten/planungskonzepte/flaechennutzungsplanung/flaechennutzungsplan-windenerg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ckend.repository.difu.de/server/api/core/bitstreams/ed93210e-05d1-45e8-bbbc-cd36c32a704b/content" TargetMode="External"/><Relationship Id="rId5" Type="http://schemas.openxmlformats.org/officeDocument/2006/relationships/hyperlink" Target="https://pixabay.com/de/photos/h%C3%A4user-vogelperspektive-d%C3%A4cher-7924558/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3" Type="http://schemas.openxmlformats.org/officeDocument/2006/relationships/image" Target="../media/image18.jpeg"/><Relationship Id="rId7" Type="http://schemas.openxmlformats.org/officeDocument/2006/relationships/hyperlink" Target="https://backend.repository.difu.de/server/api/core/bitstreams/ed93210e-05d1-45e8-bbbc-cd36c32a704b/conten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limaschutz.de/sites/default/files/Beteiligung_Klimaschutz_Klima-KomPakt%20barrierefrei_1.pdf" TargetMode="External"/><Relationship Id="rId5" Type="http://schemas.openxmlformats.org/officeDocument/2006/relationships/hyperlink" Target="https://pixabay.com/de/photos/anfang-treffen-brainstorming-594090/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leitfaden.kommunaler-klimaschutz.de/wp-content/uploads/2023/03/Praxisleitfaden_2023_gesamt.pdf" TargetMode="External"/><Relationship Id="rId2" Type="http://schemas.microsoft.com/office/2018/10/relationships/comments" Target="../comments/modernComment_149F_C272961C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de/photos/arbeit-b%C3%BCro-team-gesch%C3%A4ft-internet-5382501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leitfaden.kommunaler-klimaschutz.de/wp-content/uploads/2023/03/Praxisleitfaden_2023_gesam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de/photos/anfang-treffen-brainstorming-594090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8DE3F4-531E-B80B-2C92-DFF4C68D8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LocalZero</a:t>
            </a:r>
            <a:r>
              <a:rPr lang="de-DE" dirty="0"/>
              <a:t> Top-Maßnahmen </a:t>
            </a:r>
            <a:r>
              <a:rPr lang="de-DE" dirty="0" err="1"/>
              <a:t>Governance</a:t>
            </a:r>
            <a:r>
              <a:rPr lang="de-DE" dirty="0"/>
              <a:t> 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1D94D9C2-619F-69A2-8E2A-704228A61B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29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370082" cy="339603"/>
            <a:chOff x="0" y="0"/>
            <a:chExt cx="3160109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160109" cy="452804"/>
              <a:chOff x="0" y="0"/>
              <a:chExt cx="877808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77808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877808" h="125779">
                    <a:moveTo>
                      <a:pt x="0" y="0"/>
                    </a:moveTo>
                    <a:lnTo>
                      <a:pt x="877808" y="0"/>
                    </a:lnTo>
                    <a:lnTo>
                      <a:pt x="877808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877808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76426" y="18756"/>
              <a:ext cx="3007257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Governance-Sektor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Freeform 39"/>
          <p:cNvSpPr/>
          <p:nvPr/>
        </p:nvSpPr>
        <p:spPr>
          <a:xfrm>
            <a:off x="1159299" y="477471"/>
            <a:ext cx="1538341" cy="1142554"/>
          </a:xfrm>
          <a:custGeom>
            <a:avLst/>
            <a:gdLst/>
            <a:ahLst/>
            <a:cxnLst/>
            <a:rect l="l" t="t" r="r" b="b"/>
            <a:pathLst>
              <a:path w="1538341" h="1142554">
                <a:moveTo>
                  <a:pt x="0" y="0"/>
                </a:moveTo>
                <a:lnTo>
                  <a:pt x="1538342" y="0"/>
                </a:lnTo>
                <a:lnTo>
                  <a:pt x="1538342" y="1142555"/>
                </a:lnTo>
                <a:lnTo>
                  <a:pt x="0" y="11425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6" t="-24078" r="-3302" b="-2038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0" name="TextBox 50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 2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430660" y="1196896"/>
            <a:ext cx="11894274" cy="51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Top-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</a:t>
            </a: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Sektor Governance</a:t>
            </a:r>
          </a:p>
        </p:txBody>
      </p:sp>
      <p:sp>
        <p:nvSpPr>
          <p:cNvPr id="56" name="TextBox 42">
            <a:extLst>
              <a:ext uri="{FF2B5EF4-FFF2-40B4-BE49-F238E27FC236}">
                <a16:creationId xmlns:a16="http://schemas.microsoft.com/office/drawing/2014/main" id="{4CE23E16-84C3-394B-6DAE-27F336E6D6A4}"/>
              </a:ext>
            </a:extLst>
          </p:cNvPr>
          <p:cNvSpPr txBox="1"/>
          <p:nvPr/>
        </p:nvSpPr>
        <p:spPr>
          <a:xfrm>
            <a:off x="517221" y="3238500"/>
            <a:ext cx="17155108" cy="3051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/>
                <a:ea typeface="DM Sans 2"/>
                <a:cs typeface="DM Sans 2"/>
                <a:sym typeface="DM Sans 2"/>
              </a:rPr>
              <a:t>TOP 001				Beschluss eines ambitionierten Klimaaktionsplans (KAP)</a:t>
            </a:r>
          </a:p>
          <a:p>
            <a:pPr marL="0" marR="0" lvl="0" indent="0" algn="l" defTabSz="91440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/>
                <a:ea typeface="DM Sans 2"/>
                <a:cs typeface="DM Sans 2"/>
                <a:sym typeface="DM Sans 2"/>
              </a:rPr>
              <a:t>TOP 002				Einrichtung eines kommunalen Klimaschutzmanagements</a:t>
            </a:r>
          </a:p>
          <a:p>
            <a:pPr marL="0" marR="0" lvl="0" indent="0" algn="l" defTabSz="91440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/>
                <a:ea typeface="DM Sans 2"/>
                <a:cs typeface="DM Sans 2"/>
                <a:sym typeface="DM Sans 2"/>
              </a:rPr>
              <a:t>TOP 003				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Einführung einer </a:t>
            </a:r>
            <a:r>
              <a:rPr lang="de-DE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Klimarelevanzprüfung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bei allen kommunalen Beschlüssen</a:t>
            </a:r>
            <a:endParaRPr kumimoji="0" lang="de-DE" sz="1899" b="0" i="0" u="none" strike="noStrike" kern="1200" cap="none" spc="0" normalizeH="0" baseline="0" noProof="0" dirty="0">
              <a:ln>
                <a:noFill/>
              </a:ln>
              <a:solidFill>
                <a:srgbClr val="011633"/>
              </a:solidFill>
              <a:effectLst/>
              <a:uLnTx/>
              <a:uFillTx/>
              <a:latin typeface="DM Sans 2"/>
              <a:ea typeface="DM Sans 2"/>
              <a:cs typeface="DM Sans 2"/>
              <a:sym typeface="DM Sans 2"/>
            </a:endParaRPr>
          </a:p>
          <a:p>
            <a:pPr marL="0" marR="0" lvl="0" indent="0" algn="l" defTabSz="91440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/>
                <a:ea typeface="DM Sans 2"/>
                <a:cs typeface="DM Sans 2"/>
                <a:sym typeface="DM Sans 2"/>
              </a:rPr>
              <a:t>TOP 004				Etablierung von Klimaschutz als Schnittstellenthema der kommunalen Verwaltung</a:t>
            </a:r>
          </a:p>
          <a:p>
            <a:pPr marL="0" marR="0" lvl="0" indent="0" algn="l" defTabSz="91440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/>
                <a:ea typeface="DM Sans 2"/>
                <a:cs typeface="DM Sans 2"/>
                <a:sym typeface="DM Sans 2"/>
              </a:rPr>
              <a:t>TOP 005				Schaffung strukturierter Möglichkeiten zur zivilgesellschaftlichen Mitbestimmung</a:t>
            </a:r>
          </a:p>
          <a:p>
            <a:pPr marL="0" marR="0" lvl="0" indent="0" algn="l" defTabSz="91440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006				Sektorenübergreifende Konzepte</a:t>
            </a:r>
          </a:p>
          <a:p>
            <a:pPr marL="0" marR="0" lvl="0" indent="0" algn="l" defTabSz="91440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007</a:t>
            </a:r>
            <a:r>
              <a:rPr kumimoji="0" lang="de-DE" sz="18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/>
                <a:ea typeface="DM Sans 2"/>
                <a:cs typeface="DM Sans 2"/>
                <a:sym typeface="DM Sans 2"/>
              </a:rPr>
              <a:t>				Richtlinien für ein </a:t>
            </a:r>
            <a:r>
              <a:rPr kumimoji="0" lang="de-DE" sz="1899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/>
                <a:ea typeface="DM Sans 2"/>
                <a:cs typeface="DM Sans 2"/>
                <a:sym typeface="DM Sans 2"/>
              </a:rPr>
              <a:t>allge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meines nachhaltiges Beschaffungswesen, inkl. Baustoffen (Vergabeordnung)</a:t>
            </a:r>
            <a:endParaRPr kumimoji="0" lang="de-DE" sz="1899" b="0" i="0" u="none" strike="noStrike" kern="1200" cap="none" spc="0" normalizeH="0" baseline="0" noProof="0" dirty="0">
              <a:ln>
                <a:noFill/>
              </a:ln>
              <a:solidFill>
                <a:srgbClr val="011633"/>
              </a:solidFill>
              <a:effectLst/>
              <a:uLnTx/>
              <a:uFillTx/>
              <a:latin typeface="DM Sans 2"/>
              <a:ea typeface="DM Sans 2"/>
              <a:cs typeface="DM Sans 2"/>
              <a:sym typeface="DM Sans 2"/>
            </a:endParaRPr>
          </a:p>
          <a:p>
            <a:pPr marL="0" marR="0" lvl="0" indent="0" algn="l" defTabSz="91440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99" b="0" i="0" u="none" strike="noStrike" kern="1200" cap="none" spc="0" normalizeH="0" baseline="0" noProof="0" dirty="0">
              <a:ln>
                <a:noFill/>
              </a:ln>
              <a:solidFill>
                <a:srgbClr val="011633"/>
              </a:solidFill>
              <a:effectLst/>
              <a:uLnTx/>
              <a:uFillTx/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7" name="TextBox 43">
            <a:extLst>
              <a:ext uri="{FF2B5EF4-FFF2-40B4-BE49-F238E27FC236}">
                <a16:creationId xmlns:a16="http://schemas.microsoft.com/office/drawing/2014/main" id="{16E0B86A-855E-D1EE-1A4F-AEEB704E023C}"/>
              </a:ext>
            </a:extLst>
          </p:cNvPr>
          <p:cNvSpPr txBox="1"/>
          <p:nvPr/>
        </p:nvSpPr>
        <p:spPr>
          <a:xfrm>
            <a:off x="517221" y="2125513"/>
            <a:ext cx="17155108" cy="701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Maßnahmentypen:		Enabling-</a:t>
            </a:r>
            <a:r>
              <a:rPr kumimoji="0" lang="en-US" sz="1999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			</a:t>
            </a:r>
            <a:r>
              <a:rPr kumimoji="0" lang="en-US" sz="1999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Planerische</a:t>
            </a: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kumimoji="0" lang="en-US" sz="1999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		</a:t>
            </a:r>
            <a:r>
              <a:rPr kumimoji="0" lang="en-US" sz="1999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Technische</a:t>
            </a: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kumimoji="0" lang="en-US" sz="1999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Maßnahme</a:t>
            </a:r>
            <a:endParaRPr kumimoji="0" lang="en-US" sz="1999" b="0" i="0" u="none" strike="noStrike" kern="1200" cap="none" spc="0" normalizeH="0" baseline="0" noProof="0" dirty="0">
              <a:ln>
                <a:noFill/>
              </a:ln>
              <a:solidFill>
                <a:srgbClr val="011633"/>
              </a:solidFill>
              <a:effectLst/>
              <a:uLnTx/>
              <a:uFillTx/>
              <a:latin typeface="DM Sans 1"/>
              <a:ea typeface="DM Sans 1"/>
              <a:cs typeface="DM Sans 1"/>
              <a:sym typeface="DM Sans 1"/>
            </a:endParaRPr>
          </a:p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1"/>
                <a:ea typeface="DM Sans 1"/>
                <a:cs typeface="DM Sans 1"/>
                <a:sym typeface="DM Sans 1"/>
              </a:rPr>
              <a:t>			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Enabling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Dritter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, die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techn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Maßnahme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umzusetzen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 		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Veränderung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 der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Rahmenbedingungen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			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Einsparungen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bspw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durch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Reduktion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 des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1633"/>
                </a:solidFill>
                <a:effectLst/>
                <a:uLnTx/>
                <a:uFillTx/>
                <a:latin typeface="DM Sans 2" panose="020B0604020202020204" charset="0"/>
                <a:ea typeface="DM Sans 1"/>
                <a:cs typeface="DM Sans 1"/>
                <a:sym typeface="DM Sans 1"/>
              </a:rPr>
              <a:t>Energieverbrauchs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11633"/>
              </a:solidFill>
              <a:effectLst/>
              <a:uLnTx/>
              <a:uFillTx/>
              <a:latin typeface="DM Sans 2" panose="020B0604020202020204" charset="0"/>
              <a:ea typeface="DM Sans 1"/>
              <a:cs typeface="DM Sans 1"/>
              <a:sym typeface="DM Sans 1"/>
            </a:endParaRPr>
          </a:p>
        </p:txBody>
      </p:sp>
      <p:sp>
        <p:nvSpPr>
          <p:cNvPr id="58" name="Freeform 13">
            <a:extLst>
              <a:ext uri="{FF2B5EF4-FFF2-40B4-BE49-F238E27FC236}">
                <a16:creationId xmlns:a16="http://schemas.microsoft.com/office/drawing/2014/main" id="{DA682460-3F08-2D32-D7CA-2B98D92FEFD8}"/>
              </a:ext>
            </a:extLst>
          </p:cNvPr>
          <p:cNvSpPr/>
          <p:nvPr/>
        </p:nvSpPr>
        <p:spPr>
          <a:xfrm>
            <a:off x="3874726" y="2217706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9" name="Group 52">
            <a:extLst>
              <a:ext uri="{FF2B5EF4-FFF2-40B4-BE49-F238E27FC236}">
                <a16:creationId xmlns:a16="http://schemas.microsoft.com/office/drawing/2014/main" id="{4060F2FE-4C27-F8A2-6B12-3363D56E0F52}"/>
              </a:ext>
            </a:extLst>
          </p:cNvPr>
          <p:cNvGrpSpPr/>
          <p:nvPr/>
        </p:nvGrpSpPr>
        <p:grpSpPr>
          <a:xfrm>
            <a:off x="8422875" y="2217705"/>
            <a:ext cx="188501" cy="188501"/>
            <a:chOff x="0" y="0"/>
            <a:chExt cx="812800" cy="812800"/>
          </a:xfrm>
        </p:grpSpPr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20EF0E3B-B5C8-3421-5C42-B8A9EE888D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54">
              <a:extLst>
                <a:ext uri="{FF2B5EF4-FFF2-40B4-BE49-F238E27FC236}">
                  <a16:creationId xmlns:a16="http://schemas.microsoft.com/office/drawing/2014/main" id="{0DB31C7A-F2F1-D3B5-E89F-D05BF077917B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2" name="Flussdiagramm: Verbinder 61">
            <a:extLst>
              <a:ext uri="{FF2B5EF4-FFF2-40B4-BE49-F238E27FC236}">
                <a16:creationId xmlns:a16="http://schemas.microsoft.com/office/drawing/2014/main" id="{591CB798-D553-3DEE-83D9-71A478E60FB8}"/>
              </a:ext>
            </a:extLst>
          </p:cNvPr>
          <p:cNvSpPr/>
          <p:nvPr/>
        </p:nvSpPr>
        <p:spPr>
          <a:xfrm>
            <a:off x="13047602" y="2221570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52">
            <a:extLst>
              <a:ext uri="{FF2B5EF4-FFF2-40B4-BE49-F238E27FC236}">
                <a16:creationId xmlns:a16="http://schemas.microsoft.com/office/drawing/2014/main" id="{C44414A5-8F0E-2D7F-10F3-821345EF62A3}"/>
              </a:ext>
            </a:extLst>
          </p:cNvPr>
          <p:cNvGrpSpPr/>
          <p:nvPr/>
        </p:nvGrpSpPr>
        <p:grpSpPr>
          <a:xfrm>
            <a:off x="2543422" y="4098330"/>
            <a:ext cx="188501" cy="188501"/>
            <a:chOff x="0" y="0"/>
            <a:chExt cx="812800" cy="812800"/>
          </a:xfrm>
        </p:grpSpPr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3F1650A0-7868-93A8-CD3E-B0EEEEF60F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Box 54">
              <a:extLst>
                <a:ext uri="{FF2B5EF4-FFF2-40B4-BE49-F238E27FC236}">
                  <a16:creationId xmlns:a16="http://schemas.microsoft.com/office/drawing/2014/main" id="{464A2635-3919-74DD-95D1-6D760382F256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47A3BBF7-3AA6-64EC-D7A2-30E099BBCC34}"/>
              </a:ext>
            </a:extLst>
          </p:cNvPr>
          <p:cNvSpPr/>
          <p:nvPr/>
        </p:nvSpPr>
        <p:spPr>
          <a:xfrm>
            <a:off x="3225027" y="3280066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E0FC8D72-E1EA-016D-FA80-425C1FF86EF2}"/>
              </a:ext>
            </a:extLst>
          </p:cNvPr>
          <p:cNvSpPr/>
          <p:nvPr/>
        </p:nvSpPr>
        <p:spPr>
          <a:xfrm>
            <a:off x="3226908" y="4060315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206691E0-C12F-2462-478E-CBEAC8C17E6C}"/>
              </a:ext>
            </a:extLst>
          </p:cNvPr>
          <p:cNvSpPr/>
          <p:nvPr/>
        </p:nvSpPr>
        <p:spPr>
          <a:xfrm>
            <a:off x="3225027" y="4457700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hteck: abgerundete Ecken 69">
            <a:extLst>
              <a:ext uri="{FF2B5EF4-FFF2-40B4-BE49-F238E27FC236}">
                <a16:creationId xmlns:a16="http://schemas.microsoft.com/office/drawing/2014/main" id="{B8DB9BF9-9C77-25B8-EA8A-4F77E4E5306B}"/>
              </a:ext>
            </a:extLst>
          </p:cNvPr>
          <p:cNvSpPr/>
          <p:nvPr/>
        </p:nvSpPr>
        <p:spPr>
          <a:xfrm>
            <a:off x="3225027" y="4816149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D9C08F72-CFDC-3151-3EFE-8A8F54A7A2C3}"/>
              </a:ext>
            </a:extLst>
          </p:cNvPr>
          <p:cNvSpPr txBox="1"/>
          <p:nvPr/>
        </p:nvSpPr>
        <p:spPr>
          <a:xfrm>
            <a:off x="3301227" y="327016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Prio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 A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E079E032-C7E0-D3BC-5B5F-F973B43D9E8C}"/>
              </a:ext>
            </a:extLst>
          </p:cNvPr>
          <p:cNvSpPr txBox="1"/>
          <p:nvPr/>
        </p:nvSpPr>
        <p:spPr>
          <a:xfrm>
            <a:off x="3301227" y="405041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Prio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 A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87771492-5AB6-ABEC-19C7-FA4C89FE6ED6}"/>
              </a:ext>
            </a:extLst>
          </p:cNvPr>
          <p:cNvSpPr txBox="1"/>
          <p:nvPr/>
        </p:nvSpPr>
        <p:spPr>
          <a:xfrm>
            <a:off x="3301227" y="44577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Prio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 A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923C015E-F132-1100-EAAB-7BE421395DC3}"/>
              </a:ext>
            </a:extLst>
          </p:cNvPr>
          <p:cNvSpPr txBox="1"/>
          <p:nvPr/>
        </p:nvSpPr>
        <p:spPr>
          <a:xfrm>
            <a:off x="3301227" y="481549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Prio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 A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A732B0FE-192B-52A6-8A06-A8D02789A965}"/>
              </a:ext>
            </a:extLst>
          </p:cNvPr>
          <p:cNvSpPr/>
          <p:nvPr/>
        </p:nvSpPr>
        <p:spPr>
          <a:xfrm>
            <a:off x="3225027" y="3639108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DA0B73FD-C062-65AA-DEC4-24E1CC28331F}"/>
              </a:ext>
            </a:extLst>
          </p:cNvPr>
          <p:cNvSpPr txBox="1"/>
          <p:nvPr/>
        </p:nvSpPr>
        <p:spPr>
          <a:xfrm>
            <a:off x="3301227" y="365434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Prio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 A</a:t>
            </a:r>
          </a:p>
        </p:txBody>
      </p:sp>
      <p:sp>
        <p:nvSpPr>
          <p:cNvPr id="77" name="Freeform 13">
            <a:extLst>
              <a:ext uri="{FF2B5EF4-FFF2-40B4-BE49-F238E27FC236}">
                <a16:creationId xmlns:a16="http://schemas.microsoft.com/office/drawing/2014/main" id="{DE0D7D87-43E0-5A2C-398A-EF68A04B4043}"/>
              </a:ext>
            </a:extLst>
          </p:cNvPr>
          <p:cNvSpPr/>
          <p:nvPr/>
        </p:nvSpPr>
        <p:spPr>
          <a:xfrm>
            <a:off x="2269849" y="3727606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8" name="Group 52">
            <a:extLst>
              <a:ext uri="{FF2B5EF4-FFF2-40B4-BE49-F238E27FC236}">
                <a16:creationId xmlns:a16="http://schemas.microsoft.com/office/drawing/2014/main" id="{109EB5A4-DEB4-3761-19E4-E24C48E5319A}"/>
              </a:ext>
            </a:extLst>
          </p:cNvPr>
          <p:cNvGrpSpPr/>
          <p:nvPr/>
        </p:nvGrpSpPr>
        <p:grpSpPr>
          <a:xfrm>
            <a:off x="2541109" y="3310330"/>
            <a:ext cx="188501" cy="188501"/>
            <a:chOff x="0" y="0"/>
            <a:chExt cx="812800" cy="812800"/>
          </a:xfrm>
        </p:grpSpPr>
        <p:sp>
          <p:nvSpPr>
            <p:cNvPr id="79" name="Freeform 53">
              <a:extLst>
                <a:ext uri="{FF2B5EF4-FFF2-40B4-BE49-F238E27FC236}">
                  <a16:creationId xmlns:a16="http://schemas.microsoft.com/office/drawing/2014/main" id="{6B3181CB-52A0-D914-360A-221906F7773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TextBox 54">
              <a:extLst>
                <a:ext uri="{FF2B5EF4-FFF2-40B4-BE49-F238E27FC236}">
                  <a16:creationId xmlns:a16="http://schemas.microsoft.com/office/drawing/2014/main" id="{41A718E5-85D3-9F4F-F1B5-6C3445044784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4" name="Freeform 13">
            <a:extLst>
              <a:ext uri="{FF2B5EF4-FFF2-40B4-BE49-F238E27FC236}">
                <a16:creationId xmlns:a16="http://schemas.microsoft.com/office/drawing/2014/main" id="{CAAB5653-AA47-E482-EC84-6FD3C1911021}"/>
              </a:ext>
            </a:extLst>
          </p:cNvPr>
          <p:cNvSpPr/>
          <p:nvPr/>
        </p:nvSpPr>
        <p:spPr>
          <a:xfrm>
            <a:off x="2269850" y="4864289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5" name="Group 52">
            <a:extLst>
              <a:ext uri="{FF2B5EF4-FFF2-40B4-BE49-F238E27FC236}">
                <a16:creationId xmlns:a16="http://schemas.microsoft.com/office/drawing/2014/main" id="{5B764BB6-587E-65B4-4AFB-67E307315F50}"/>
              </a:ext>
            </a:extLst>
          </p:cNvPr>
          <p:cNvGrpSpPr/>
          <p:nvPr/>
        </p:nvGrpSpPr>
        <p:grpSpPr>
          <a:xfrm>
            <a:off x="2541109" y="4457701"/>
            <a:ext cx="188501" cy="188501"/>
            <a:chOff x="0" y="0"/>
            <a:chExt cx="812800" cy="812800"/>
          </a:xfrm>
        </p:grpSpPr>
        <p:sp>
          <p:nvSpPr>
            <p:cNvPr id="86" name="Freeform 53">
              <a:extLst>
                <a:ext uri="{FF2B5EF4-FFF2-40B4-BE49-F238E27FC236}">
                  <a16:creationId xmlns:a16="http://schemas.microsoft.com/office/drawing/2014/main" id="{E7557BDA-9CB2-4BA6-778C-321B19DB12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TextBox 54">
              <a:extLst>
                <a:ext uri="{FF2B5EF4-FFF2-40B4-BE49-F238E27FC236}">
                  <a16:creationId xmlns:a16="http://schemas.microsoft.com/office/drawing/2014/main" id="{295C2568-AC01-E00A-9879-1082781A98D1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8" name="Group 52">
            <a:extLst>
              <a:ext uri="{FF2B5EF4-FFF2-40B4-BE49-F238E27FC236}">
                <a16:creationId xmlns:a16="http://schemas.microsoft.com/office/drawing/2014/main" id="{01FB4EF1-B0B7-C4C5-063E-1A5A19560F20}"/>
              </a:ext>
            </a:extLst>
          </p:cNvPr>
          <p:cNvGrpSpPr/>
          <p:nvPr/>
        </p:nvGrpSpPr>
        <p:grpSpPr>
          <a:xfrm>
            <a:off x="2536916" y="3725451"/>
            <a:ext cx="188501" cy="188501"/>
            <a:chOff x="0" y="0"/>
            <a:chExt cx="812800" cy="812800"/>
          </a:xfrm>
        </p:grpSpPr>
        <p:sp>
          <p:nvSpPr>
            <p:cNvPr id="89" name="Freeform 53">
              <a:extLst>
                <a:ext uri="{FF2B5EF4-FFF2-40B4-BE49-F238E27FC236}">
                  <a16:creationId xmlns:a16="http://schemas.microsoft.com/office/drawing/2014/main" id="{4D1FCEF4-FF82-111C-702A-30B35D93B2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TextBox 54">
              <a:extLst>
                <a:ext uri="{FF2B5EF4-FFF2-40B4-BE49-F238E27FC236}">
                  <a16:creationId xmlns:a16="http://schemas.microsoft.com/office/drawing/2014/main" id="{C7E590F1-27CC-9091-3465-766FB23C4650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1" name="Group 52">
            <a:extLst>
              <a:ext uri="{FF2B5EF4-FFF2-40B4-BE49-F238E27FC236}">
                <a16:creationId xmlns:a16="http://schemas.microsoft.com/office/drawing/2014/main" id="{B4E70714-A99C-CC24-E696-B00DB370DF15}"/>
              </a:ext>
            </a:extLst>
          </p:cNvPr>
          <p:cNvGrpSpPr/>
          <p:nvPr/>
        </p:nvGrpSpPr>
        <p:grpSpPr>
          <a:xfrm>
            <a:off x="2534551" y="4859742"/>
            <a:ext cx="188501" cy="188501"/>
            <a:chOff x="0" y="0"/>
            <a:chExt cx="812800" cy="812800"/>
          </a:xfrm>
        </p:grpSpPr>
        <p:sp>
          <p:nvSpPr>
            <p:cNvPr id="92" name="Freeform 53">
              <a:extLst>
                <a:ext uri="{FF2B5EF4-FFF2-40B4-BE49-F238E27FC236}">
                  <a16:creationId xmlns:a16="http://schemas.microsoft.com/office/drawing/2014/main" id="{1DFCACB2-A804-E07F-03AC-1C47A96238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54">
              <a:extLst>
                <a:ext uri="{FF2B5EF4-FFF2-40B4-BE49-F238E27FC236}">
                  <a16:creationId xmlns:a16="http://schemas.microsoft.com/office/drawing/2014/main" id="{8CAD309E-9D88-ED98-3234-374E951B5870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9B7E5E58-1F6A-036E-6D89-F7A23D56B63F}"/>
              </a:ext>
            </a:extLst>
          </p:cNvPr>
          <p:cNvSpPr/>
          <p:nvPr/>
        </p:nvSpPr>
        <p:spPr>
          <a:xfrm>
            <a:off x="3225027" y="5201629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097E53D-55F7-A5B6-91B2-EE6A875374A1}"/>
              </a:ext>
            </a:extLst>
          </p:cNvPr>
          <p:cNvSpPr/>
          <p:nvPr/>
        </p:nvSpPr>
        <p:spPr>
          <a:xfrm>
            <a:off x="3225027" y="5588443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3EE3E9D-038E-255E-9FCD-1F5DA239F7E6}"/>
              </a:ext>
            </a:extLst>
          </p:cNvPr>
          <p:cNvSpPr txBox="1"/>
          <p:nvPr/>
        </p:nvSpPr>
        <p:spPr>
          <a:xfrm>
            <a:off x="3307925" y="520719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Prio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 B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3924587-B8D5-694B-E950-CD6B4BFB5E5D}"/>
              </a:ext>
            </a:extLst>
          </p:cNvPr>
          <p:cNvSpPr txBox="1"/>
          <p:nvPr/>
        </p:nvSpPr>
        <p:spPr>
          <a:xfrm>
            <a:off x="3301227" y="558540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Prio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2" panose="020B0604020202020204" charset="0"/>
                <a:ea typeface="+mn-ea"/>
                <a:cs typeface="+mn-cs"/>
              </a:rPr>
              <a:t> B</a:t>
            </a:r>
          </a:p>
        </p:txBody>
      </p:sp>
      <p:grpSp>
        <p:nvGrpSpPr>
          <p:cNvPr id="13" name="Group 52">
            <a:extLst>
              <a:ext uri="{FF2B5EF4-FFF2-40B4-BE49-F238E27FC236}">
                <a16:creationId xmlns:a16="http://schemas.microsoft.com/office/drawing/2014/main" id="{76DADA42-2142-97B1-3C25-6F9371BA117F}"/>
              </a:ext>
            </a:extLst>
          </p:cNvPr>
          <p:cNvGrpSpPr/>
          <p:nvPr/>
        </p:nvGrpSpPr>
        <p:grpSpPr>
          <a:xfrm>
            <a:off x="2552223" y="5262691"/>
            <a:ext cx="188501" cy="188501"/>
            <a:chOff x="0" y="0"/>
            <a:chExt cx="812800" cy="812800"/>
          </a:xfrm>
        </p:grpSpPr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47C2B25E-DC70-0F3B-E2A4-E151DDE86A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54">
              <a:extLst>
                <a:ext uri="{FF2B5EF4-FFF2-40B4-BE49-F238E27FC236}">
                  <a16:creationId xmlns:a16="http://schemas.microsoft.com/office/drawing/2014/main" id="{35185062-FFD4-68B6-F4FA-E13B993A1929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52">
            <a:extLst>
              <a:ext uri="{FF2B5EF4-FFF2-40B4-BE49-F238E27FC236}">
                <a16:creationId xmlns:a16="http://schemas.microsoft.com/office/drawing/2014/main" id="{28B6A941-AF9D-722B-8371-556B1CDC4158}"/>
              </a:ext>
            </a:extLst>
          </p:cNvPr>
          <p:cNvGrpSpPr/>
          <p:nvPr/>
        </p:nvGrpSpPr>
        <p:grpSpPr>
          <a:xfrm>
            <a:off x="2541108" y="5644074"/>
            <a:ext cx="188501" cy="188501"/>
            <a:chOff x="0" y="0"/>
            <a:chExt cx="812800" cy="812800"/>
          </a:xfrm>
        </p:grpSpPr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455C69AE-FCCC-CD66-0828-45138D0CA2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54">
              <a:extLst>
                <a:ext uri="{FF2B5EF4-FFF2-40B4-BE49-F238E27FC236}">
                  <a16:creationId xmlns:a16="http://schemas.microsoft.com/office/drawing/2014/main" id="{6C26EF38-90DB-E902-3C02-4AAFB15090BC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125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A5352-22C0-4F47-1B9A-A4FAB5361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6">
            <a:extLst>
              <a:ext uri="{FF2B5EF4-FFF2-40B4-BE49-F238E27FC236}">
                <a16:creationId xmlns:a16="http://schemas.microsoft.com/office/drawing/2014/main" id="{F810200E-EEF4-EF91-F4F0-054FBC46E3E1}"/>
              </a:ext>
            </a:extLst>
          </p:cNvPr>
          <p:cNvGrpSpPr/>
          <p:nvPr/>
        </p:nvGrpSpPr>
        <p:grpSpPr>
          <a:xfrm>
            <a:off x="612248" y="7151016"/>
            <a:ext cx="188501" cy="188501"/>
            <a:chOff x="0" y="0"/>
            <a:chExt cx="812800" cy="812800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4AFDA6FA-535C-854C-978B-89088ABF63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60154F6C-7CFF-084C-50F8-127F78BAAD13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A3A53524-1BE2-3086-9262-D93742E78BDC}"/>
              </a:ext>
            </a:extLst>
          </p:cNvPr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C8B14AC2-3F63-A073-4F87-42303ECF3B5D}"/>
              </a:ext>
            </a:extLst>
          </p:cNvPr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20B0488-6AF3-1566-C49E-AB9725C3374E}"/>
              </a:ext>
            </a:extLst>
          </p:cNvPr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EB347F7D-1E05-D608-87C9-8150E06B83D3}"/>
              </a:ext>
            </a:extLst>
          </p:cNvPr>
          <p:cNvGrpSpPr/>
          <p:nvPr/>
        </p:nvGrpSpPr>
        <p:grpSpPr>
          <a:xfrm>
            <a:off x="743429" y="1620026"/>
            <a:ext cx="2370082" cy="339603"/>
            <a:chOff x="0" y="0"/>
            <a:chExt cx="3160109" cy="45280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145E8B3-87DA-8AF5-EF6F-D3232BD558D4}"/>
                </a:ext>
              </a:extLst>
            </p:cNvPr>
            <p:cNvGrpSpPr/>
            <p:nvPr/>
          </p:nvGrpSpPr>
          <p:grpSpPr>
            <a:xfrm>
              <a:off x="0" y="0"/>
              <a:ext cx="3160109" cy="452804"/>
              <a:chOff x="0" y="0"/>
              <a:chExt cx="877808" cy="125779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21433DD0-94A4-520C-BCF9-F0534C226243}"/>
                  </a:ext>
                </a:extLst>
              </p:cNvPr>
              <p:cNvSpPr/>
              <p:nvPr/>
            </p:nvSpPr>
            <p:spPr>
              <a:xfrm>
                <a:off x="0" y="0"/>
                <a:ext cx="877808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877808" h="125779">
                    <a:moveTo>
                      <a:pt x="0" y="0"/>
                    </a:moveTo>
                    <a:lnTo>
                      <a:pt x="877808" y="0"/>
                    </a:lnTo>
                    <a:lnTo>
                      <a:pt x="877808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E9B4B911-433D-631C-F03A-17843E1B31DF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877808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C083F9F-EA23-D41E-0C83-BC2A65133314}"/>
                </a:ext>
              </a:extLst>
            </p:cNvPr>
            <p:cNvSpPr txBox="1"/>
            <p:nvPr/>
          </p:nvSpPr>
          <p:spPr>
            <a:xfrm>
              <a:off x="76426" y="18756"/>
              <a:ext cx="3007257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Governance-Sektor</a:t>
              </a: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34CDFCC6-5036-F00C-3C4C-66EA6FEDC8DF}"/>
              </a:ext>
            </a:extLst>
          </p:cNvPr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C1D71FE5-7340-251C-B2E0-25CAF2EA6CE1}"/>
              </a:ext>
            </a:extLst>
          </p:cNvPr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9A7C170-439A-F9C2-50BA-D5C1E227999F}"/>
                </a:ext>
              </a:extLst>
            </p:cNvPr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9" name="Freeform 39">
            <a:extLst>
              <a:ext uri="{FF2B5EF4-FFF2-40B4-BE49-F238E27FC236}">
                <a16:creationId xmlns:a16="http://schemas.microsoft.com/office/drawing/2014/main" id="{33E1E954-74FD-BACC-116F-AE3AAECB72F0}"/>
              </a:ext>
            </a:extLst>
          </p:cNvPr>
          <p:cNvSpPr/>
          <p:nvPr/>
        </p:nvSpPr>
        <p:spPr>
          <a:xfrm>
            <a:off x="1159299" y="477471"/>
            <a:ext cx="1538341" cy="1142554"/>
          </a:xfrm>
          <a:custGeom>
            <a:avLst/>
            <a:gdLst/>
            <a:ahLst/>
            <a:cxnLst/>
            <a:rect l="l" t="t" r="r" b="b"/>
            <a:pathLst>
              <a:path w="1538341" h="1142554">
                <a:moveTo>
                  <a:pt x="0" y="0"/>
                </a:moveTo>
                <a:lnTo>
                  <a:pt x="1538342" y="0"/>
                </a:lnTo>
                <a:lnTo>
                  <a:pt x="1538342" y="1142555"/>
                </a:lnTo>
                <a:lnTo>
                  <a:pt x="0" y="1142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16" t="-24078" r="-3302" b="-2038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1C55EAE2-AAA1-6613-10C9-8AC3CFBE28EA}"/>
              </a:ext>
            </a:extLst>
          </p:cNvPr>
          <p:cNvSpPr txBox="1"/>
          <p:nvPr/>
        </p:nvSpPr>
        <p:spPr>
          <a:xfrm>
            <a:off x="517221" y="2150128"/>
            <a:ext cx="12409180" cy="4205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Klimaschutzkonzept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dient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strukturelle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Grundlage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zur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kommunaler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Klimaschutzmaßnahmen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verankert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als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Querschnittsaufgabe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in der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Zentrale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Bausteine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sind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Ist-Analyse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qualitativ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quantitativ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Potenzial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-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Szenarienermittlung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Strategieentwicklung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Maßnahmenkatalog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Controlling-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Konzept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Beschlussfassung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Konzepts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ist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Daueraufgabe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bestenfalls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entsprechenden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Stabstelle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z.B.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Klimaschutzmanagement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s. TOP 002)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obliegt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FEAAD597-D5D6-92ED-740B-A1B3515E01CB}"/>
              </a:ext>
            </a:extLst>
          </p:cNvPr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b="1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CDC93D8D-5F19-4B4A-AFF5-5B0D18840366}"/>
              </a:ext>
            </a:extLst>
          </p:cNvPr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b="1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b="1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7F90F801-ABC4-15BC-B081-D430C9F4AB41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3AF79D4-8366-53F3-8964-C2937BE74BE4}"/>
              </a:ext>
            </a:extLst>
          </p:cNvPr>
          <p:cNvSpPr txBox="1"/>
          <p:nvPr/>
        </p:nvSpPr>
        <p:spPr>
          <a:xfrm>
            <a:off x="13469326" y="6989092"/>
            <a:ext cx="4203003" cy="2666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Mitwirkung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Bürger*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Verbänden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Initiativen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5AF52BE2-15B2-9CC5-C180-B6EAFFE7F6F8}"/>
              </a:ext>
            </a:extLst>
          </p:cNvPr>
          <p:cNvSpPr txBox="1"/>
          <p:nvPr/>
        </p:nvSpPr>
        <p:spPr>
          <a:xfrm>
            <a:off x="16840200" y="9541473"/>
            <a:ext cx="9641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3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9E1282CE-15D5-6940-DAD5-C17BB7C44154}"/>
              </a:ext>
            </a:extLst>
          </p:cNvPr>
          <p:cNvSpPr txBox="1"/>
          <p:nvPr/>
        </p:nvSpPr>
        <p:spPr>
          <a:xfrm>
            <a:off x="13636773" y="5715305"/>
            <a:ext cx="4035556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>
            <a:extLst>
              <a:ext uri="{FF2B5EF4-FFF2-40B4-BE49-F238E27FC236}">
                <a16:creationId xmlns:a16="http://schemas.microsoft.com/office/drawing/2014/main" id="{CBB61D0D-783A-45B4-6A0F-D5A8DEC88C4C}"/>
              </a:ext>
            </a:extLst>
          </p:cNvPr>
          <p:cNvGrpSpPr/>
          <p:nvPr/>
        </p:nvGrpSpPr>
        <p:grpSpPr>
          <a:xfrm>
            <a:off x="3430660" y="825897"/>
            <a:ext cx="11894274" cy="884858"/>
            <a:chOff x="0" y="-38100"/>
            <a:chExt cx="15859032" cy="1179810"/>
          </a:xfrm>
        </p:grpSpPr>
        <p:sp>
          <p:nvSpPr>
            <p:cNvPr id="53" name="TextBox 53">
              <a:extLst>
                <a:ext uri="{FF2B5EF4-FFF2-40B4-BE49-F238E27FC236}">
                  <a16:creationId xmlns:a16="http://schemas.microsoft.com/office/drawing/2014/main" id="{E2C1C733-5ACC-6AA9-83A8-72B8BACF0527}"/>
                </a:ext>
              </a:extLst>
            </p:cNvPr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Beschluss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eines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ambitionierten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Klimaaktionsplans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(KAP)</a:t>
              </a: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50E26973-781D-AF06-F161-D8886949E58A}"/>
                </a:ext>
              </a:extLst>
            </p:cNvPr>
            <p:cNvSpPr txBox="1"/>
            <p:nvPr/>
          </p:nvSpPr>
          <p:spPr>
            <a:xfrm>
              <a:off x="0" y="-38100"/>
              <a:ext cx="1285677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001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BB4EC5D-2880-B205-FCBA-3827E3866C14}"/>
              </a:ext>
            </a:extLst>
          </p:cNvPr>
          <p:cNvGrpSpPr/>
          <p:nvPr/>
        </p:nvGrpSpPr>
        <p:grpSpPr>
          <a:xfrm>
            <a:off x="-15767" y="2228434"/>
            <a:ext cx="177227" cy="7619745"/>
            <a:chOff x="-34161" y="-59805"/>
            <a:chExt cx="236303" cy="1015966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8993EDA-2AA3-5BE2-D841-4ED8C107A48E}"/>
                </a:ext>
              </a:extLst>
            </p:cNvPr>
            <p:cNvSpPr txBox="1"/>
            <p:nvPr/>
          </p:nvSpPr>
          <p:spPr>
            <a:xfrm rot="16200000">
              <a:off x="-4474009" y="4392865"/>
              <a:ext cx="9128819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SK:KK 2023: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Praxisleitfaden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(4.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Auflage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), ab S. 114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7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B7CFBB1-40B5-C64E-E308-AA07BD7538B0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01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D59CB-D3A2-1607-9646-D1916E986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51624DA-7472-B84B-DFFD-96AF4A7F89D9}"/>
              </a:ext>
            </a:extLst>
          </p:cNvPr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B234C805-A619-F2C5-F004-519234511DD8}"/>
              </a:ext>
            </a:extLst>
          </p:cNvPr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CE6EDCFD-0F12-F7C4-36A4-646681B8181A}"/>
              </a:ext>
            </a:extLst>
          </p:cNvPr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2E9E2FD-1257-209B-A608-7366CF0C0E95}"/>
              </a:ext>
            </a:extLst>
          </p:cNvPr>
          <p:cNvGrpSpPr/>
          <p:nvPr/>
        </p:nvGrpSpPr>
        <p:grpSpPr>
          <a:xfrm>
            <a:off x="743429" y="1620026"/>
            <a:ext cx="2370082" cy="339603"/>
            <a:chOff x="0" y="0"/>
            <a:chExt cx="3160109" cy="45280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9307DA87-7B71-88E5-C946-1956D5F27E15}"/>
                </a:ext>
              </a:extLst>
            </p:cNvPr>
            <p:cNvGrpSpPr/>
            <p:nvPr/>
          </p:nvGrpSpPr>
          <p:grpSpPr>
            <a:xfrm>
              <a:off x="0" y="0"/>
              <a:ext cx="3160109" cy="452804"/>
              <a:chOff x="0" y="0"/>
              <a:chExt cx="877808" cy="125779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BFFCAF23-16EB-D7C2-03CA-3833897E0A27}"/>
                  </a:ext>
                </a:extLst>
              </p:cNvPr>
              <p:cNvSpPr/>
              <p:nvPr/>
            </p:nvSpPr>
            <p:spPr>
              <a:xfrm>
                <a:off x="0" y="0"/>
                <a:ext cx="877808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877808" h="125779">
                    <a:moveTo>
                      <a:pt x="0" y="0"/>
                    </a:moveTo>
                    <a:lnTo>
                      <a:pt x="877808" y="0"/>
                    </a:lnTo>
                    <a:lnTo>
                      <a:pt x="877808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7A4511B3-0AAC-27BF-3C04-4278E978F36E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877808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61575B7-D6B6-6329-5C26-1C22B8ACA0BC}"/>
                </a:ext>
              </a:extLst>
            </p:cNvPr>
            <p:cNvSpPr txBox="1"/>
            <p:nvPr/>
          </p:nvSpPr>
          <p:spPr>
            <a:xfrm>
              <a:off x="76426" y="18756"/>
              <a:ext cx="3007257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Governance-Sektor</a:t>
              </a: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B2ED2BAC-5AC5-7B70-B7F2-643449C79FBC}"/>
              </a:ext>
            </a:extLst>
          </p:cNvPr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7F8EB7A-9F20-54F6-4094-6D7613D4B598}"/>
              </a:ext>
            </a:extLst>
          </p:cNvPr>
          <p:cNvGrpSpPr/>
          <p:nvPr/>
        </p:nvGrpSpPr>
        <p:grpSpPr>
          <a:xfrm>
            <a:off x="615671" y="7151017"/>
            <a:ext cx="188501" cy="188501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18E53FC-F5BB-F2FF-4222-5A4BE8DE249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37436827-4C51-4AAC-0BDB-7AD367FBD272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49B532B-ADCD-A57B-B146-E84B23DCC8F7}"/>
              </a:ext>
            </a:extLst>
          </p:cNvPr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286AFB94-0E8D-B555-E3B6-63D2A0C10298}"/>
                </a:ext>
              </a:extLst>
            </p:cNvPr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9E9C9657-F189-569D-48C5-082BAA84CFAE}"/>
              </a:ext>
            </a:extLst>
          </p:cNvPr>
          <p:cNvGrpSpPr/>
          <p:nvPr/>
        </p:nvGrpSpPr>
        <p:grpSpPr>
          <a:xfrm>
            <a:off x="615671" y="8279302"/>
            <a:ext cx="188501" cy="188501"/>
            <a:chOff x="0" y="0"/>
            <a:chExt cx="812800" cy="812800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4A738E22-6773-824C-D4F4-8CADA775990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606E550F-2B4E-3F57-0845-64FBD1EB8F7A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9" name="Freeform 39">
            <a:extLst>
              <a:ext uri="{FF2B5EF4-FFF2-40B4-BE49-F238E27FC236}">
                <a16:creationId xmlns:a16="http://schemas.microsoft.com/office/drawing/2014/main" id="{B4004F10-56BA-CCB7-3D14-529FCBBC21C0}"/>
              </a:ext>
            </a:extLst>
          </p:cNvPr>
          <p:cNvSpPr/>
          <p:nvPr/>
        </p:nvSpPr>
        <p:spPr>
          <a:xfrm>
            <a:off x="1159299" y="477471"/>
            <a:ext cx="1538341" cy="1142554"/>
          </a:xfrm>
          <a:custGeom>
            <a:avLst/>
            <a:gdLst/>
            <a:ahLst/>
            <a:cxnLst/>
            <a:rect l="l" t="t" r="r" b="b"/>
            <a:pathLst>
              <a:path w="1538341" h="1142554">
                <a:moveTo>
                  <a:pt x="0" y="0"/>
                </a:moveTo>
                <a:lnTo>
                  <a:pt x="1538342" y="0"/>
                </a:lnTo>
                <a:lnTo>
                  <a:pt x="1538342" y="1142555"/>
                </a:lnTo>
                <a:lnTo>
                  <a:pt x="0" y="1142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16" t="-24078" r="-3302" b="-2038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0AD6A73F-41B5-62CF-A67E-8EE424CBE9C1}"/>
              </a:ext>
            </a:extLst>
          </p:cNvPr>
          <p:cNvSpPr txBox="1"/>
          <p:nvPr/>
        </p:nvSpPr>
        <p:spPr>
          <a:xfrm>
            <a:off x="517221" y="2150128"/>
            <a:ext cx="12097407" cy="382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Klimaschutzmanagement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ist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zuständig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die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Organisation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Klimaschutzprojekten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Zu den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Aufgaben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Klimaschutzmanager:innen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zählen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Prüfung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Fördermöglichkeiten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Vorschläge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Klimaschutzmaßnahmen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Kostenschätzungen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Beantwortung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rechtlicher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Fragen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rund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um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Beauftragung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Fachkräften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deren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Realisierung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Überwachung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Dokumentation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-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Projektfortschritten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Öffentlichkeitsarbeit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Aufgrund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Vielzahl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relevanten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Themen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braucht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es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Fokussierung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d.h.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inhaltliche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Aufteilung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zwischen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Klimafolgenanpassung</a:t>
            </a:r>
            <a:endParaRPr lang="en-US" sz="1899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enge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Zusammenarbeit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den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relevanten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Klimaschutzakteur:innen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Ort</a:t>
            </a:r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787318A5-A605-83FD-DF71-6863C2D95873}"/>
              </a:ext>
            </a:extLst>
          </p:cNvPr>
          <p:cNvSpPr txBox="1"/>
          <p:nvPr/>
        </p:nvSpPr>
        <p:spPr>
          <a:xfrm>
            <a:off x="889210" y="7027192"/>
            <a:ext cx="11554521" cy="1884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Enabling-Maßnahme: </a:t>
            </a:r>
          </a:p>
          <a:p>
            <a:pPr algn="l">
              <a:lnSpc>
                <a:spcPts val="3039"/>
              </a:lnSpc>
            </a:pP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Dritter, die technische Maßnahme umzusetzen</a:t>
            </a:r>
          </a:p>
          <a:p>
            <a:pPr algn="l">
              <a:lnSpc>
                <a:spcPts val="3039"/>
              </a:lnSpc>
            </a:pPr>
            <a:endParaRPr lang="en-US" sz="1899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sz="1899" b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 Maßnahme: </a:t>
            </a:r>
          </a:p>
          <a:p>
            <a:pPr algn="l">
              <a:lnSpc>
                <a:spcPts val="3039"/>
              </a:lnSpc>
            </a:pP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 der Rahmenbedingungen für andere Akteure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30FBB28B-2CED-CAE5-B994-4C8CE43B1860}"/>
              </a:ext>
            </a:extLst>
          </p:cNvPr>
          <p:cNvSpPr txBox="1"/>
          <p:nvPr/>
        </p:nvSpPr>
        <p:spPr>
          <a:xfrm>
            <a:off x="13469326" y="6989092"/>
            <a:ext cx="4203003" cy="228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Einbezug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relevanter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Klimaschutz-akteur:innen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Ort</a:t>
            </a:r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CF299B57-0601-D7D3-23EE-20BAC183FECE}"/>
              </a:ext>
            </a:extLst>
          </p:cNvPr>
          <p:cNvSpPr txBox="1"/>
          <p:nvPr/>
        </p:nvSpPr>
        <p:spPr>
          <a:xfrm>
            <a:off x="16840200" y="9541473"/>
            <a:ext cx="9641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4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CBBEC729-85AC-40D3-6D85-821E9D0B1132}"/>
              </a:ext>
            </a:extLst>
          </p:cNvPr>
          <p:cNvSpPr txBox="1"/>
          <p:nvPr/>
        </p:nvSpPr>
        <p:spPr>
          <a:xfrm>
            <a:off x="13636773" y="5715305"/>
            <a:ext cx="4035556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>
            <a:extLst>
              <a:ext uri="{FF2B5EF4-FFF2-40B4-BE49-F238E27FC236}">
                <a16:creationId xmlns:a16="http://schemas.microsoft.com/office/drawing/2014/main" id="{8F431697-D0DB-2790-9FFD-4AC6A8062936}"/>
              </a:ext>
            </a:extLst>
          </p:cNvPr>
          <p:cNvGrpSpPr/>
          <p:nvPr/>
        </p:nvGrpSpPr>
        <p:grpSpPr>
          <a:xfrm>
            <a:off x="3430660" y="825897"/>
            <a:ext cx="11894274" cy="884858"/>
            <a:chOff x="0" y="-38100"/>
            <a:chExt cx="15859032" cy="1179810"/>
          </a:xfrm>
        </p:grpSpPr>
        <p:sp>
          <p:nvSpPr>
            <p:cNvPr id="53" name="TextBox 53">
              <a:extLst>
                <a:ext uri="{FF2B5EF4-FFF2-40B4-BE49-F238E27FC236}">
                  <a16:creationId xmlns:a16="http://schemas.microsoft.com/office/drawing/2014/main" id="{79F6612F-7C21-2667-070B-4453B0E0C1DD}"/>
                </a:ext>
              </a:extLst>
            </p:cNvPr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Einrichtung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eines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kommunalen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Klimaschutzmanagements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35DE37AB-1B34-B3D0-45E3-9240492C7B86}"/>
                </a:ext>
              </a:extLst>
            </p:cNvPr>
            <p:cNvSpPr txBox="1"/>
            <p:nvPr/>
          </p:nvSpPr>
          <p:spPr>
            <a:xfrm>
              <a:off x="0" y="-38100"/>
              <a:ext cx="1285677" cy="408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002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8800F7B-7B53-198F-F28A-1B265725AA5F}"/>
              </a:ext>
            </a:extLst>
          </p:cNvPr>
          <p:cNvGrpSpPr/>
          <p:nvPr/>
        </p:nvGrpSpPr>
        <p:grpSpPr>
          <a:xfrm>
            <a:off x="-15767" y="2226328"/>
            <a:ext cx="177227" cy="7621851"/>
            <a:chOff x="-34161" y="-62613"/>
            <a:chExt cx="236303" cy="1016247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9EE1782-BCC1-831A-F75B-15A5830047C8}"/>
                </a:ext>
              </a:extLst>
            </p:cNvPr>
            <p:cNvSpPr txBox="1"/>
            <p:nvPr/>
          </p:nvSpPr>
          <p:spPr>
            <a:xfrm rot="16200000">
              <a:off x="-4474009" y="4390057"/>
              <a:ext cx="9128819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Difu 2023: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Aufgaben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von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Klimaschutzmanager:innen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BMWK, NKI: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Aufgaben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und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Fördermöglichkeiten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Klimaschutzmanagement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8FE0BCC-674C-DFFD-80DC-39F40FAD1532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14" name="TextBox 47">
            <a:extLst>
              <a:ext uri="{FF2B5EF4-FFF2-40B4-BE49-F238E27FC236}">
                <a16:creationId xmlns:a16="http://schemas.microsoft.com/office/drawing/2014/main" id="{4FF4BC20-7511-21ED-3A7F-115B2663B4C6}"/>
              </a:ext>
            </a:extLst>
          </p:cNvPr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b="1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b="1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15" name="TextBox 46">
            <a:extLst>
              <a:ext uri="{FF2B5EF4-FFF2-40B4-BE49-F238E27FC236}">
                <a16:creationId xmlns:a16="http://schemas.microsoft.com/office/drawing/2014/main" id="{8D801CEE-CD68-BF05-3636-C5BC343D86A7}"/>
              </a:ext>
            </a:extLst>
          </p:cNvPr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b="1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362325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DDBA2-17E2-34C2-DBDF-FD64F2A1D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58B5670-E1E5-E11B-FC15-0E5694645CF5}"/>
              </a:ext>
            </a:extLst>
          </p:cNvPr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92B5F63-371C-CE6F-B57D-CA866AC04608}"/>
              </a:ext>
            </a:extLst>
          </p:cNvPr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731B9C8-7E29-1F0E-F718-582BA08DFA0B}"/>
              </a:ext>
            </a:extLst>
          </p:cNvPr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66638327-986B-9480-9098-8FF0E243379E}"/>
              </a:ext>
            </a:extLst>
          </p:cNvPr>
          <p:cNvGrpSpPr/>
          <p:nvPr/>
        </p:nvGrpSpPr>
        <p:grpSpPr>
          <a:xfrm>
            <a:off x="743429" y="1620026"/>
            <a:ext cx="2370082" cy="339603"/>
            <a:chOff x="0" y="0"/>
            <a:chExt cx="3160109" cy="45280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73E1A3D6-1B4D-4C4D-0C7C-A4DA1214B1A6}"/>
                </a:ext>
              </a:extLst>
            </p:cNvPr>
            <p:cNvGrpSpPr/>
            <p:nvPr/>
          </p:nvGrpSpPr>
          <p:grpSpPr>
            <a:xfrm>
              <a:off x="0" y="0"/>
              <a:ext cx="3160109" cy="452804"/>
              <a:chOff x="0" y="0"/>
              <a:chExt cx="877808" cy="125779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A360D68B-B6AF-C0E7-46DA-67F33F75DE3F}"/>
                  </a:ext>
                </a:extLst>
              </p:cNvPr>
              <p:cNvSpPr/>
              <p:nvPr/>
            </p:nvSpPr>
            <p:spPr>
              <a:xfrm>
                <a:off x="0" y="0"/>
                <a:ext cx="877808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877808" h="125779">
                    <a:moveTo>
                      <a:pt x="0" y="0"/>
                    </a:moveTo>
                    <a:lnTo>
                      <a:pt x="877808" y="0"/>
                    </a:lnTo>
                    <a:lnTo>
                      <a:pt x="877808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E39A8B81-3759-304C-09EE-F4B0DBEFFA13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877808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D792934-E841-C4CB-5A6F-26CC758F004C}"/>
                </a:ext>
              </a:extLst>
            </p:cNvPr>
            <p:cNvSpPr txBox="1"/>
            <p:nvPr/>
          </p:nvSpPr>
          <p:spPr>
            <a:xfrm>
              <a:off x="76426" y="18756"/>
              <a:ext cx="3007257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Governance-Sektor</a:t>
              </a: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619E6F89-DD6D-25D0-D599-FD4F95EC1C67}"/>
              </a:ext>
            </a:extLst>
          </p:cNvPr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2035826B-A392-DD87-3F6D-1E80545CD0DE}"/>
              </a:ext>
            </a:extLst>
          </p:cNvPr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062A634-6AAB-8762-F69F-5B45F5EC0F86}"/>
                </a:ext>
              </a:extLst>
            </p:cNvPr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9" name="Freeform 39">
            <a:extLst>
              <a:ext uri="{FF2B5EF4-FFF2-40B4-BE49-F238E27FC236}">
                <a16:creationId xmlns:a16="http://schemas.microsoft.com/office/drawing/2014/main" id="{4321FE2A-1F9F-195B-251F-A70ADFAB691C}"/>
              </a:ext>
            </a:extLst>
          </p:cNvPr>
          <p:cNvSpPr/>
          <p:nvPr/>
        </p:nvSpPr>
        <p:spPr>
          <a:xfrm>
            <a:off x="1159299" y="477471"/>
            <a:ext cx="1538341" cy="1142554"/>
          </a:xfrm>
          <a:custGeom>
            <a:avLst/>
            <a:gdLst/>
            <a:ahLst/>
            <a:cxnLst/>
            <a:rect l="l" t="t" r="r" b="b"/>
            <a:pathLst>
              <a:path w="1538341" h="1142554">
                <a:moveTo>
                  <a:pt x="0" y="0"/>
                </a:moveTo>
                <a:lnTo>
                  <a:pt x="1538342" y="0"/>
                </a:lnTo>
                <a:lnTo>
                  <a:pt x="1538342" y="1142555"/>
                </a:lnTo>
                <a:lnTo>
                  <a:pt x="0" y="114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16" t="-24078" r="-3302" b="-2038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B9A4EB98-9093-07AA-9876-CDF74621400D}"/>
              </a:ext>
            </a:extLst>
          </p:cNvPr>
          <p:cNvSpPr txBox="1"/>
          <p:nvPr/>
        </p:nvSpPr>
        <p:spPr>
          <a:xfrm>
            <a:off x="517221" y="2150128"/>
            <a:ext cx="12409180" cy="3820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Klimarelevanzprüfung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“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Klimacheck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”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genannt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gewährleistet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dass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Klimaschutzaspekte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bereits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Planungsprozess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Vorhaben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berücksichtigt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werden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Prüfung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stellt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konkret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sicher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dass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alle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Ressorts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innerhalb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potenzielle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Klimawirkungen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berücksichtigen</a:t>
            </a:r>
            <a:endParaRPr lang="en-US" sz="1899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negativen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Auswirkungen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verhindert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deren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Folgen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minimiert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werden</a:t>
            </a:r>
            <a:endParaRPr lang="en-US" sz="1899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endParaRPr lang="en-US" sz="1899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Das Difu hat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gemeinsam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dem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Deutschen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Städtetag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/>
              </a:rPr>
              <a:t>Orientierungshilfe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Prüfung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klimarelevanter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Beschlussvorlagen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entwickelt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zweistufiges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Verfahren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(1)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Vor-Einschätzung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(2)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Prüfung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Klimarelevanz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sofern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vorhanden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anhand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THG-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Ausstoß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in CO</a:t>
            </a:r>
            <a:r>
              <a:rPr lang="en-US" sz="1899" baseline="-250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2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-eq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Darstellung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sowohl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positiver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als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auch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negativer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Auswirkungen</a:t>
            </a:r>
            <a:endParaRPr lang="en-US" sz="1899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E96F83B1-911D-B713-0256-A0F2096A02EF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A58E5CFD-FB82-B812-232C-D9FDD9B490DE}"/>
              </a:ext>
            </a:extLst>
          </p:cNvPr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CCD1546A-9989-5655-42F3-7B0C01F14835}"/>
              </a:ext>
            </a:extLst>
          </p:cNvPr>
          <p:cNvSpPr txBox="1"/>
          <p:nvPr/>
        </p:nvSpPr>
        <p:spPr>
          <a:xfrm>
            <a:off x="16840200" y="9541473"/>
            <a:ext cx="9641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5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9EB86D59-104F-6DC9-1A07-3D201B12DC3F}"/>
              </a:ext>
            </a:extLst>
          </p:cNvPr>
          <p:cNvSpPr txBox="1"/>
          <p:nvPr/>
        </p:nvSpPr>
        <p:spPr>
          <a:xfrm>
            <a:off x="13636773" y="5715305"/>
            <a:ext cx="4035556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>
            <a:extLst>
              <a:ext uri="{FF2B5EF4-FFF2-40B4-BE49-F238E27FC236}">
                <a16:creationId xmlns:a16="http://schemas.microsoft.com/office/drawing/2014/main" id="{E2F2B664-FDFE-2731-7DE4-E4089CB3EC60}"/>
              </a:ext>
            </a:extLst>
          </p:cNvPr>
          <p:cNvGrpSpPr/>
          <p:nvPr/>
        </p:nvGrpSpPr>
        <p:grpSpPr>
          <a:xfrm>
            <a:off x="3430660" y="297967"/>
            <a:ext cx="11894274" cy="1423467"/>
            <a:chOff x="0" y="-38100"/>
            <a:chExt cx="15859032" cy="1897955"/>
          </a:xfrm>
        </p:grpSpPr>
        <p:sp>
          <p:nvSpPr>
            <p:cNvPr id="53" name="TextBox 53">
              <a:extLst>
                <a:ext uri="{FF2B5EF4-FFF2-40B4-BE49-F238E27FC236}">
                  <a16:creationId xmlns:a16="http://schemas.microsoft.com/office/drawing/2014/main" id="{31713AE8-70A9-3067-EF5F-B5AC60A877D7}"/>
                </a:ext>
              </a:extLst>
            </p:cNvPr>
            <p:cNvSpPr txBox="1"/>
            <p:nvPr/>
          </p:nvSpPr>
          <p:spPr>
            <a:xfrm>
              <a:off x="0" y="456565"/>
              <a:ext cx="15859032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Einführung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einer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Klimarelevanzprüfung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bei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allen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kommunalen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Beschlüssen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9F71B48A-AFE6-06F7-7A00-25D7A46BF1A1}"/>
                </a:ext>
              </a:extLst>
            </p:cNvPr>
            <p:cNvSpPr txBox="1"/>
            <p:nvPr/>
          </p:nvSpPr>
          <p:spPr>
            <a:xfrm>
              <a:off x="0" y="-38100"/>
              <a:ext cx="1521787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003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2F42B4B-D16C-E7AA-E7FE-23F6F31A525A}"/>
              </a:ext>
            </a:extLst>
          </p:cNvPr>
          <p:cNvGrpSpPr/>
          <p:nvPr/>
        </p:nvGrpSpPr>
        <p:grpSpPr>
          <a:xfrm>
            <a:off x="-15767" y="2269732"/>
            <a:ext cx="531500" cy="7578447"/>
            <a:chOff x="-34161" y="-4741"/>
            <a:chExt cx="708665" cy="1010459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5B76ECA-8198-903B-3CCF-35206652DAEA}"/>
                </a:ext>
              </a:extLst>
            </p:cNvPr>
            <p:cNvSpPr txBox="1"/>
            <p:nvPr/>
          </p:nvSpPr>
          <p:spPr>
            <a:xfrm rot="16200000">
              <a:off x="-4241027" y="4208547"/>
              <a:ext cx="9128819" cy="702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SK:KK 2023: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Praxisleitfaden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(4.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Auflage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), S. 29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Difu 2021: Dein Projekt. Zum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Klimacheck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für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Ratsbeschlüsse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Klimaschutzagentur Niedersachsen 2021: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Veranstaltungs-Nachlese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Praxistipps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für die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Klimarelevanzprüfung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kommunaler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Beschlussvorlagen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11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518DCAC-B86F-7557-02C0-AE6472B33D33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59" name="Group 36">
            <a:extLst>
              <a:ext uri="{FF2B5EF4-FFF2-40B4-BE49-F238E27FC236}">
                <a16:creationId xmlns:a16="http://schemas.microsoft.com/office/drawing/2014/main" id="{5902CA99-5A6C-BA9D-38EF-3665E0CCAA04}"/>
              </a:ext>
            </a:extLst>
          </p:cNvPr>
          <p:cNvGrpSpPr/>
          <p:nvPr/>
        </p:nvGrpSpPr>
        <p:grpSpPr>
          <a:xfrm>
            <a:off x="612248" y="7151016"/>
            <a:ext cx="188501" cy="188501"/>
            <a:chOff x="0" y="0"/>
            <a:chExt cx="812800" cy="812800"/>
          </a:xfrm>
        </p:grpSpPr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8FBAAC78-48FF-F51F-DEED-C30F32F9530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38">
              <a:extLst>
                <a:ext uri="{FF2B5EF4-FFF2-40B4-BE49-F238E27FC236}">
                  <a16:creationId xmlns:a16="http://schemas.microsoft.com/office/drawing/2014/main" id="{7A2041A9-92FF-7F73-9328-EC943DF782C2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1" name="TextBox 47">
            <a:extLst>
              <a:ext uri="{FF2B5EF4-FFF2-40B4-BE49-F238E27FC236}">
                <a16:creationId xmlns:a16="http://schemas.microsoft.com/office/drawing/2014/main" id="{FA8DE398-2D1D-52DB-B4ED-697E58A81C1F}"/>
              </a:ext>
            </a:extLst>
          </p:cNvPr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b="1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b="1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12" name="TextBox 46">
            <a:extLst>
              <a:ext uri="{FF2B5EF4-FFF2-40B4-BE49-F238E27FC236}">
                <a16:creationId xmlns:a16="http://schemas.microsoft.com/office/drawing/2014/main" id="{8FEF2C55-51E4-FDD4-B943-F6C27B581EDC}"/>
              </a:ext>
            </a:extLst>
          </p:cNvPr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b="1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414053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C35F2-7DE2-A62E-DBDC-64AB4BC9A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882C52A-99D9-E8CA-E72F-C8994696EF26}"/>
              </a:ext>
            </a:extLst>
          </p:cNvPr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74E37CD-5D8B-7F6D-01A7-D6AE902C9C1B}"/>
              </a:ext>
            </a:extLst>
          </p:cNvPr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C4CC544-19F6-8796-E48B-21FE3A0086EF}"/>
              </a:ext>
            </a:extLst>
          </p:cNvPr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0C630CE-2302-01CE-2E84-5E1D46E13FEF}"/>
              </a:ext>
            </a:extLst>
          </p:cNvPr>
          <p:cNvGrpSpPr/>
          <p:nvPr/>
        </p:nvGrpSpPr>
        <p:grpSpPr>
          <a:xfrm>
            <a:off x="743429" y="1620026"/>
            <a:ext cx="2370082" cy="339603"/>
            <a:chOff x="0" y="0"/>
            <a:chExt cx="3160109" cy="45280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0DF8FCA-5B35-22F7-A928-ED365675E145}"/>
                </a:ext>
              </a:extLst>
            </p:cNvPr>
            <p:cNvGrpSpPr/>
            <p:nvPr/>
          </p:nvGrpSpPr>
          <p:grpSpPr>
            <a:xfrm>
              <a:off x="0" y="0"/>
              <a:ext cx="3160109" cy="452804"/>
              <a:chOff x="0" y="0"/>
              <a:chExt cx="877808" cy="125779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227BB9C8-3231-1CB8-86C0-3B8FF036B752}"/>
                  </a:ext>
                </a:extLst>
              </p:cNvPr>
              <p:cNvSpPr/>
              <p:nvPr/>
            </p:nvSpPr>
            <p:spPr>
              <a:xfrm>
                <a:off x="0" y="0"/>
                <a:ext cx="877808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877808" h="125779">
                    <a:moveTo>
                      <a:pt x="0" y="0"/>
                    </a:moveTo>
                    <a:lnTo>
                      <a:pt x="877808" y="0"/>
                    </a:lnTo>
                    <a:lnTo>
                      <a:pt x="877808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1AD51167-86E5-0D09-0DB1-ECD130AC4DE1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877808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8847C57-CB64-FEC8-74BF-E5C9181BF3D6}"/>
                </a:ext>
              </a:extLst>
            </p:cNvPr>
            <p:cNvSpPr txBox="1"/>
            <p:nvPr/>
          </p:nvSpPr>
          <p:spPr>
            <a:xfrm>
              <a:off x="76426" y="18756"/>
              <a:ext cx="3007257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Governance-Sektor</a:t>
              </a: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B0726F6-C2DD-FC01-8084-FE05FCF10CE5}"/>
              </a:ext>
            </a:extLst>
          </p:cNvPr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CB9B530F-BF85-8528-F078-B58CF825F19C}"/>
              </a:ext>
            </a:extLst>
          </p:cNvPr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32B664F-94DE-0D65-7AE4-A5B818FC096A}"/>
                </a:ext>
              </a:extLst>
            </p:cNvPr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9" name="Freeform 39">
            <a:extLst>
              <a:ext uri="{FF2B5EF4-FFF2-40B4-BE49-F238E27FC236}">
                <a16:creationId xmlns:a16="http://schemas.microsoft.com/office/drawing/2014/main" id="{8DDA572F-7B76-66C5-466F-708FE7126BD6}"/>
              </a:ext>
            </a:extLst>
          </p:cNvPr>
          <p:cNvSpPr/>
          <p:nvPr/>
        </p:nvSpPr>
        <p:spPr>
          <a:xfrm>
            <a:off x="1159299" y="477471"/>
            <a:ext cx="1538341" cy="1142554"/>
          </a:xfrm>
          <a:custGeom>
            <a:avLst/>
            <a:gdLst/>
            <a:ahLst/>
            <a:cxnLst/>
            <a:rect l="l" t="t" r="r" b="b"/>
            <a:pathLst>
              <a:path w="1538341" h="1142554">
                <a:moveTo>
                  <a:pt x="0" y="0"/>
                </a:moveTo>
                <a:lnTo>
                  <a:pt x="1538342" y="0"/>
                </a:lnTo>
                <a:lnTo>
                  <a:pt x="1538342" y="1142555"/>
                </a:lnTo>
                <a:lnTo>
                  <a:pt x="0" y="1142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16" t="-24078" r="-3302" b="-2038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D566430F-21D5-081C-C8EB-CAFCEB2A38F0}"/>
              </a:ext>
            </a:extLst>
          </p:cNvPr>
          <p:cNvSpPr txBox="1"/>
          <p:nvPr/>
        </p:nvSpPr>
        <p:spPr>
          <a:xfrm>
            <a:off x="517221" y="2150128"/>
            <a:ext cx="12097407" cy="382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als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Querschnittsaufgabe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aller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Ressorts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verankern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bedarf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es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integrierter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Klimaschutzkonzepte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Personal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z.B.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Klimaschutzmanagement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s. TOP 002).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Organisation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Koordination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ämterübergreifenden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Zusammenarbeit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z.B.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in den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Bereichen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Stadtplanung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Verkehrsplanung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Beratung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Ämtern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bei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Entwicklung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konkreter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Qualitätsziele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Klimaschutzstandards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Leitlinien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z.B.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bei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Beschaffung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Einrichtung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ämterübergreifender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Steuerungsgruppen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dabei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helfen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Interessens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- und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Zielkonflikte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zwischen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Ressorts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erkennen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beizulegen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Durchführung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Organisation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interner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Informationsveranstaltungen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Schulungen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Klimaschutzthemen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z.B.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Verwaltungspersonal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aller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Abteilungen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86E7B5D9-92F8-E16B-DAD9-8EA33B29B82A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750CAA89-69BE-D087-ADAA-310E9C1D677E}"/>
              </a:ext>
            </a:extLst>
          </p:cNvPr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9CA18A26-5AD0-07AC-12E6-BCCC6B1F0EA4}"/>
              </a:ext>
            </a:extLst>
          </p:cNvPr>
          <p:cNvSpPr txBox="1"/>
          <p:nvPr/>
        </p:nvSpPr>
        <p:spPr>
          <a:xfrm>
            <a:off x="16764000" y="9541473"/>
            <a:ext cx="10403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6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5A86F800-5CC2-E21E-C194-3C22584D1218}"/>
              </a:ext>
            </a:extLst>
          </p:cNvPr>
          <p:cNvSpPr txBox="1"/>
          <p:nvPr/>
        </p:nvSpPr>
        <p:spPr>
          <a:xfrm>
            <a:off x="13636773" y="5715305"/>
            <a:ext cx="4035556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>
            <a:extLst>
              <a:ext uri="{FF2B5EF4-FFF2-40B4-BE49-F238E27FC236}">
                <a16:creationId xmlns:a16="http://schemas.microsoft.com/office/drawing/2014/main" id="{AE5D3DB6-7A57-9661-AD3C-D4F5ECF42D0B}"/>
              </a:ext>
            </a:extLst>
          </p:cNvPr>
          <p:cNvGrpSpPr/>
          <p:nvPr/>
        </p:nvGrpSpPr>
        <p:grpSpPr>
          <a:xfrm>
            <a:off x="3430660" y="297967"/>
            <a:ext cx="11894274" cy="1423467"/>
            <a:chOff x="0" y="-38100"/>
            <a:chExt cx="15859032" cy="1897955"/>
          </a:xfrm>
        </p:grpSpPr>
        <p:sp>
          <p:nvSpPr>
            <p:cNvPr id="53" name="TextBox 53">
              <a:extLst>
                <a:ext uri="{FF2B5EF4-FFF2-40B4-BE49-F238E27FC236}">
                  <a16:creationId xmlns:a16="http://schemas.microsoft.com/office/drawing/2014/main" id="{15FB0A71-CE89-E705-978D-715AB1282A21}"/>
                </a:ext>
              </a:extLst>
            </p:cNvPr>
            <p:cNvSpPr txBox="1"/>
            <p:nvPr/>
          </p:nvSpPr>
          <p:spPr>
            <a:xfrm>
              <a:off x="0" y="456565"/>
              <a:ext cx="15859032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Etablierung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Klimaschutz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als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Schnittstellenthema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der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kommunalen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Verwaltung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782DF2F3-99C4-DC02-B454-EE35C829C275}"/>
                </a:ext>
              </a:extLst>
            </p:cNvPr>
            <p:cNvSpPr txBox="1"/>
            <p:nvPr/>
          </p:nvSpPr>
          <p:spPr>
            <a:xfrm>
              <a:off x="0" y="-38100"/>
              <a:ext cx="1521787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004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29CFEEA-A230-DF0E-9D3C-5F694AC5B04E}"/>
              </a:ext>
            </a:extLst>
          </p:cNvPr>
          <p:cNvGrpSpPr/>
          <p:nvPr/>
        </p:nvGrpSpPr>
        <p:grpSpPr>
          <a:xfrm>
            <a:off x="-15767" y="2239028"/>
            <a:ext cx="177227" cy="7609151"/>
            <a:chOff x="-34161" y="-45679"/>
            <a:chExt cx="236303" cy="1014553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5B173A6-7B77-FED5-B73E-3B02274AA4A9}"/>
                </a:ext>
              </a:extLst>
            </p:cNvPr>
            <p:cNvSpPr txBox="1"/>
            <p:nvPr/>
          </p:nvSpPr>
          <p:spPr>
            <a:xfrm rot="16200000">
              <a:off x="-4480421" y="4406991"/>
              <a:ext cx="9128819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SK:KK 2023: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Praxisleitfaden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(4.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Auflage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), S. 30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7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F3C1D93-E662-0FAC-C350-FAB57422B72A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59" name="Group 36">
            <a:extLst>
              <a:ext uri="{FF2B5EF4-FFF2-40B4-BE49-F238E27FC236}">
                <a16:creationId xmlns:a16="http://schemas.microsoft.com/office/drawing/2014/main" id="{F5F41BA4-A557-4A80-7EC4-9C888F77EBF8}"/>
              </a:ext>
            </a:extLst>
          </p:cNvPr>
          <p:cNvGrpSpPr/>
          <p:nvPr/>
        </p:nvGrpSpPr>
        <p:grpSpPr>
          <a:xfrm>
            <a:off x="612248" y="7151016"/>
            <a:ext cx="188501" cy="188501"/>
            <a:chOff x="0" y="0"/>
            <a:chExt cx="812800" cy="812800"/>
          </a:xfrm>
        </p:grpSpPr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270004EF-1AE9-B605-5576-FDCB66F8A24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38">
              <a:extLst>
                <a:ext uri="{FF2B5EF4-FFF2-40B4-BE49-F238E27FC236}">
                  <a16:creationId xmlns:a16="http://schemas.microsoft.com/office/drawing/2014/main" id="{98172558-3E37-E2EC-7C30-FC4F4EFB1D4E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1" name="TextBox 47">
            <a:extLst>
              <a:ext uri="{FF2B5EF4-FFF2-40B4-BE49-F238E27FC236}">
                <a16:creationId xmlns:a16="http://schemas.microsoft.com/office/drawing/2014/main" id="{76AA25D0-9EC9-1C90-4052-3DD2BA2BAF3E}"/>
              </a:ext>
            </a:extLst>
          </p:cNvPr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b="1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b="1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12" name="TextBox 46">
            <a:extLst>
              <a:ext uri="{FF2B5EF4-FFF2-40B4-BE49-F238E27FC236}">
                <a16:creationId xmlns:a16="http://schemas.microsoft.com/office/drawing/2014/main" id="{E2FF84DB-A3E7-7F90-200F-0444D98A2228}"/>
              </a:ext>
            </a:extLst>
          </p:cNvPr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b="1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427829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EAC7F-F462-9DD0-A565-0F2385E66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9D2B729-CB27-6AB8-002A-D6A1B2E6D529}"/>
              </a:ext>
            </a:extLst>
          </p:cNvPr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1447E99-6B4C-6081-30EE-95A953F4FECD}"/>
              </a:ext>
            </a:extLst>
          </p:cNvPr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88A449B-B8F8-FEBF-0776-D98F75F73242}"/>
              </a:ext>
            </a:extLst>
          </p:cNvPr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36C0B5E-EDE3-8BF5-81E5-79D664B18FBD}"/>
              </a:ext>
            </a:extLst>
          </p:cNvPr>
          <p:cNvGrpSpPr/>
          <p:nvPr/>
        </p:nvGrpSpPr>
        <p:grpSpPr>
          <a:xfrm>
            <a:off x="743429" y="1620026"/>
            <a:ext cx="2370082" cy="339603"/>
            <a:chOff x="0" y="0"/>
            <a:chExt cx="3160109" cy="45280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A8392E2-28CA-271A-DFB4-3B6162546A78}"/>
                </a:ext>
              </a:extLst>
            </p:cNvPr>
            <p:cNvGrpSpPr/>
            <p:nvPr/>
          </p:nvGrpSpPr>
          <p:grpSpPr>
            <a:xfrm>
              <a:off x="0" y="0"/>
              <a:ext cx="3160109" cy="452804"/>
              <a:chOff x="0" y="0"/>
              <a:chExt cx="877808" cy="125779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EDCA7C0-8206-49F9-C056-E1FAC5A49962}"/>
                  </a:ext>
                </a:extLst>
              </p:cNvPr>
              <p:cNvSpPr/>
              <p:nvPr/>
            </p:nvSpPr>
            <p:spPr>
              <a:xfrm>
                <a:off x="0" y="0"/>
                <a:ext cx="877808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877808" h="125779">
                    <a:moveTo>
                      <a:pt x="0" y="0"/>
                    </a:moveTo>
                    <a:lnTo>
                      <a:pt x="877808" y="0"/>
                    </a:lnTo>
                    <a:lnTo>
                      <a:pt x="877808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4C165CCA-56FC-D96B-EF8B-822EC6F45F71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877808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24B60F7-7192-42E9-FADC-86FFFDF352C5}"/>
                </a:ext>
              </a:extLst>
            </p:cNvPr>
            <p:cNvSpPr txBox="1"/>
            <p:nvPr/>
          </p:nvSpPr>
          <p:spPr>
            <a:xfrm>
              <a:off x="76426" y="18756"/>
              <a:ext cx="3007257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Governance-Sektor</a:t>
              </a: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FE52FCAE-3DA8-4670-54B1-835DD217F62E}"/>
              </a:ext>
            </a:extLst>
          </p:cNvPr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4032D5C-C68A-1DD1-5A65-F475BF004C89}"/>
              </a:ext>
            </a:extLst>
          </p:cNvPr>
          <p:cNvGrpSpPr/>
          <p:nvPr/>
        </p:nvGrpSpPr>
        <p:grpSpPr>
          <a:xfrm>
            <a:off x="615671" y="7151017"/>
            <a:ext cx="188501" cy="188501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A168D7C-659B-9464-C9C1-B8A49E656F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AB76A899-5729-4648-B32C-2E350B3015DB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6D918C67-699E-EDD0-9A6D-AC2AA8E75688}"/>
              </a:ext>
            </a:extLst>
          </p:cNvPr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2A2FB635-23DF-1507-7B6A-3889D395B70C}"/>
                </a:ext>
              </a:extLst>
            </p:cNvPr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6BD8B062-3060-86A5-1CE4-E3E8CEAC409F}"/>
              </a:ext>
            </a:extLst>
          </p:cNvPr>
          <p:cNvGrpSpPr/>
          <p:nvPr/>
        </p:nvGrpSpPr>
        <p:grpSpPr>
          <a:xfrm>
            <a:off x="615671" y="8279302"/>
            <a:ext cx="188501" cy="188501"/>
            <a:chOff x="0" y="0"/>
            <a:chExt cx="812800" cy="812800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9AA3A6D-8470-637D-F3B1-6BE62FE02CD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90786C1F-F336-CE2A-B7E9-B8E6ED43EA4E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9" name="Freeform 39">
            <a:extLst>
              <a:ext uri="{FF2B5EF4-FFF2-40B4-BE49-F238E27FC236}">
                <a16:creationId xmlns:a16="http://schemas.microsoft.com/office/drawing/2014/main" id="{B641FAC9-96EF-FC53-E3D8-960F97063507}"/>
              </a:ext>
            </a:extLst>
          </p:cNvPr>
          <p:cNvSpPr/>
          <p:nvPr/>
        </p:nvSpPr>
        <p:spPr>
          <a:xfrm>
            <a:off x="1159299" y="477471"/>
            <a:ext cx="1538341" cy="1142554"/>
          </a:xfrm>
          <a:custGeom>
            <a:avLst/>
            <a:gdLst/>
            <a:ahLst/>
            <a:cxnLst/>
            <a:rect l="l" t="t" r="r" b="b"/>
            <a:pathLst>
              <a:path w="1538341" h="1142554">
                <a:moveTo>
                  <a:pt x="0" y="0"/>
                </a:moveTo>
                <a:lnTo>
                  <a:pt x="1538342" y="0"/>
                </a:lnTo>
                <a:lnTo>
                  <a:pt x="1538342" y="1142555"/>
                </a:lnTo>
                <a:lnTo>
                  <a:pt x="0" y="1142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16" t="-24078" r="-3302" b="-2038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34938B6C-9847-B188-F95B-10B358FCBE07}"/>
              </a:ext>
            </a:extLst>
          </p:cNvPr>
          <p:cNvSpPr txBox="1"/>
          <p:nvPr/>
        </p:nvSpPr>
        <p:spPr>
          <a:xfrm>
            <a:off x="517221" y="2150128"/>
            <a:ext cx="12097407" cy="382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 die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Wirksamkeit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Akzeptanz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Klimaschutzmaßnahmen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sichern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ist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es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sinnvoll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Bürger:innen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frühzeitig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regelmäßig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einzubinden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Dabei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sind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verschiedene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Formate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denkbar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z.B.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Bürger:innenbeirat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der das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Lenkungsgremium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ggf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Steuerung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einzelner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Projekte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berät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zielgerichtete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kontinuierliche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Arbeitskreise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Bürger:innen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-)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Foren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Runde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Tische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Vortrags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-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Diskussionsveranstaltungen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(…)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Für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Durchführung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Beteiligungsformate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müssen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ausreichend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personelle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zeitliche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Kapazitäten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eingeplant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werden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0040171B-FBF9-3960-B322-4643895AA9BD}"/>
              </a:ext>
            </a:extLst>
          </p:cNvPr>
          <p:cNvSpPr txBox="1"/>
          <p:nvPr/>
        </p:nvSpPr>
        <p:spPr>
          <a:xfrm>
            <a:off x="889210" y="7027192"/>
            <a:ext cx="11554521" cy="1884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Enabling-Maßnahme: </a:t>
            </a:r>
          </a:p>
          <a:p>
            <a:pPr algn="l">
              <a:lnSpc>
                <a:spcPts val="3039"/>
              </a:lnSpc>
            </a:pP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Dritter, die technische Maßnahme umzusetzen</a:t>
            </a:r>
          </a:p>
          <a:p>
            <a:pPr algn="l">
              <a:lnSpc>
                <a:spcPts val="3039"/>
              </a:lnSpc>
            </a:pPr>
            <a:endParaRPr lang="en-US" sz="1899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sz="1899" b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 Maßnahme: </a:t>
            </a:r>
          </a:p>
          <a:p>
            <a:pPr algn="l">
              <a:lnSpc>
                <a:spcPts val="3039"/>
              </a:lnSpc>
            </a:pP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 der Rahmenbedingungen für andere Akteure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FD5B03ED-F1A0-3C4B-2DC7-99CF04B531AB}"/>
              </a:ext>
            </a:extLst>
          </p:cNvPr>
          <p:cNvSpPr txBox="1"/>
          <p:nvPr/>
        </p:nvSpPr>
        <p:spPr>
          <a:xfrm>
            <a:off x="13469326" y="6989092"/>
            <a:ext cx="4203003" cy="228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Mitwirkung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Bürger:innen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lokale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Vereine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Initiativen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65870F43-7A5A-8E77-C171-044E5CAA57ED}"/>
              </a:ext>
            </a:extLst>
          </p:cNvPr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7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B3E9E114-1724-4874-3513-03E11B9DBF0C}"/>
              </a:ext>
            </a:extLst>
          </p:cNvPr>
          <p:cNvSpPr txBox="1"/>
          <p:nvPr/>
        </p:nvSpPr>
        <p:spPr>
          <a:xfrm>
            <a:off x="13636773" y="5715305"/>
            <a:ext cx="4035556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>
            <a:extLst>
              <a:ext uri="{FF2B5EF4-FFF2-40B4-BE49-F238E27FC236}">
                <a16:creationId xmlns:a16="http://schemas.microsoft.com/office/drawing/2014/main" id="{711D27F6-25AD-98E7-69E5-BB2B7D2F2CCB}"/>
              </a:ext>
            </a:extLst>
          </p:cNvPr>
          <p:cNvGrpSpPr/>
          <p:nvPr/>
        </p:nvGrpSpPr>
        <p:grpSpPr>
          <a:xfrm>
            <a:off x="3430660" y="297967"/>
            <a:ext cx="11894274" cy="1423467"/>
            <a:chOff x="0" y="-38100"/>
            <a:chExt cx="15859032" cy="1897955"/>
          </a:xfrm>
        </p:grpSpPr>
        <p:sp>
          <p:nvSpPr>
            <p:cNvPr id="53" name="TextBox 53">
              <a:extLst>
                <a:ext uri="{FF2B5EF4-FFF2-40B4-BE49-F238E27FC236}">
                  <a16:creationId xmlns:a16="http://schemas.microsoft.com/office/drawing/2014/main" id="{B6A618FA-2F64-03BE-FD04-99D34039EE05}"/>
                </a:ext>
              </a:extLst>
            </p:cNvPr>
            <p:cNvSpPr txBox="1"/>
            <p:nvPr/>
          </p:nvSpPr>
          <p:spPr>
            <a:xfrm>
              <a:off x="0" y="456565"/>
              <a:ext cx="15859032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Schaffung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strukturierter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Möglichkeiten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zur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zivilgesellschaftlichen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Mitbestimmung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AF7C3FF4-F8E0-0F25-3469-BA464E347CEA}"/>
                </a:ext>
              </a:extLst>
            </p:cNvPr>
            <p:cNvSpPr txBox="1"/>
            <p:nvPr/>
          </p:nvSpPr>
          <p:spPr>
            <a:xfrm>
              <a:off x="0" y="-38100"/>
              <a:ext cx="1521787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005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6BD5AF7-3952-E6A5-BE59-CB4FE44C98E7}"/>
              </a:ext>
            </a:extLst>
          </p:cNvPr>
          <p:cNvGrpSpPr/>
          <p:nvPr/>
        </p:nvGrpSpPr>
        <p:grpSpPr>
          <a:xfrm>
            <a:off x="-15767" y="2291999"/>
            <a:ext cx="353508" cy="7556180"/>
            <a:chOff x="-34161" y="24948"/>
            <a:chExt cx="471343" cy="1007490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D5C3F15-C92B-77F1-C337-C03805C6F253}"/>
                </a:ext>
              </a:extLst>
            </p:cNvPr>
            <p:cNvSpPr txBox="1"/>
            <p:nvPr/>
          </p:nvSpPr>
          <p:spPr>
            <a:xfrm rot="16200000">
              <a:off x="-4358658" y="4357927"/>
              <a:ext cx="9128819" cy="462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KI 2020: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Beteiligung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und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Mitwirkung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im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kommunalen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Erkenntnisse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und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Ergebnisse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aus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dem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Vorhaben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Klima-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KomPakt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SK:KK 2023: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Praxisleitfaden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(4.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Auflage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)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581AA1C-D0A2-4519-EB5C-FC87E870575C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14" name="TextBox 47">
            <a:extLst>
              <a:ext uri="{FF2B5EF4-FFF2-40B4-BE49-F238E27FC236}">
                <a16:creationId xmlns:a16="http://schemas.microsoft.com/office/drawing/2014/main" id="{C1FA3C79-CC01-6D6F-CE5D-AE6439ECED82}"/>
              </a:ext>
            </a:extLst>
          </p:cNvPr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b="1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b="1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15" name="TextBox 46">
            <a:extLst>
              <a:ext uri="{FF2B5EF4-FFF2-40B4-BE49-F238E27FC236}">
                <a16:creationId xmlns:a16="http://schemas.microsoft.com/office/drawing/2014/main" id="{0A24AE44-63A0-AA8D-F7B6-C42C2AD92557}"/>
              </a:ext>
            </a:extLst>
          </p:cNvPr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b="1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186542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F19C7-CBDE-FAB6-D6BD-387C7700C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6BA81BE-CAE3-5569-3D6B-D2E0DCD897F0}"/>
              </a:ext>
            </a:extLst>
          </p:cNvPr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B156656-B3F4-DFBB-152A-EAEC06858F43}"/>
              </a:ext>
            </a:extLst>
          </p:cNvPr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4898E00-75EE-1EE5-6A22-990672D4A3C5}"/>
              </a:ext>
            </a:extLst>
          </p:cNvPr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48B71EC-9ED5-B8AA-10D9-DCA907B92D07}"/>
              </a:ext>
            </a:extLst>
          </p:cNvPr>
          <p:cNvGrpSpPr/>
          <p:nvPr/>
        </p:nvGrpSpPr>
        <p:grpSpPr>
          <a:xfrm>
            <a:off x="743429" y="1620026"/>
            <a:ext cx="2370082" cy="339603"/>
            <a:chOff x="0" y="0"/>
            <a:chExt cx="3160109" cy="45280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0F5692D-F50E-3C72-426C-2668672C0C76}"/>
                </a:ext>
              </a:extLst>
            </p:cNvPr>
            <p:cNvGrpSpPr/>
            <p:nvPr/>
          </p:nvGrpSpPr>
          <p:grpSpPr>
            <a:xfrm>
              <a:off x="0" y="0"/>
              <a:ext cx="3160109" cy="452804"/>
              <a:chOff x="0" y="0"/>
              <a:chExt cx="877808" cy="125779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64E28012-EA3A-6DAF-E3EB-11B570941954}"/>
                  </a:ext>
                </a:extLst>
              </p:cNvPr>
              <p:cNvSpPr/>
              <p:nvPr/>
            </p:nvSpPr>
            <p:spPr>
              <a:xfrm>
                <a:off x="0" y="0"/>
                <a:ext cx="877808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877808" h="125779">
                    <a:moveTo>
                      <a:pt x="0" y="0"/>
                    </a:moveTo>
                    <a:lnTo>
                      <a:pt x="877808" y="0"/>
                    </a:lnTo>
                    <a:lnTo>
                      <a:pt x="877808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307021E9-D4C1-7756-C558-464636121A5F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877808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17596DF-C2B2-CE9C-94A0-292F8B14B176}"/>
                </a:ext>
              </a:extLst>
            </p:cNvPr>
            <p:cNvSpPr txBox="1"/>
            <p:nvPr/>
          </p:nvSpPr>
          <p:spPr>
            <a:xfrm>
              <a:off x="76426" y="18756"/>
              <a:ext cx="3007257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Governance-Sektor</a:t>
              </a: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6B516E94-19F7-ACAE-AEA1-003D45C87B43}"/>
              </a:ext>
            </a:extLst>
          </p:cNvPr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41C8C2F8-49B4-6E22-E1AD-0085AF2D7A96}"/>
              </a:ext>
            </a:extLst>
          </p:cNvPr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21A9D9D4-AFCC-7A01-8297-A3E156E868E0}"/>
                </a:ext>
              </a:extLst>
            </p:cNvPr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9" name="Freeform 39">
            <a:extLst>
              <a:ext uri="{FF2B5EF4-FFF2-40B4-BE49-F238E27FC236}">
                <a16:creationId xmlns:a16="http://schemas.microsoft.com/office/drawing/2014/main" id="{A8E0B1B6-17C9-578C-8422-440BF289F6AD}"/>
              </a:ext>
            </a:extLst>
          </p:cNvPr>
          <p:cNvSpPr/>
          <p:nvPr/>
        </p:nvSpPr>
        <p:spPr>
          <a:xfrm>
            <a:off x="1159299" y="477471"/>
            <a:ext cx="1538341" cy="1142554"/>
          </a:xfrm>
          <a:custGeom>
            <a:avLst/>
            <a:gdLst/>
            <a:ahLst/>
            <a:cxnLst/>
            <a:rect l="l" t="t" r="r" b="b"/>
            <a:pathLst>
              <a:path w="1538341" h="1142554">
                <a:moveTo>
                  <a:pt x="0" y="0"/>
                </a:moveTo>
                <a:lnTo>
                  <a:pt x="1538342" y="0"/>
                </a:lnTo>
                <a:lnTo>
                  <a:pt x="1538342" y="1142555"/>
                </a:lnTo>
                <a:lnTo>
                  <a:pt x="0" y="114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16" t="-24078" r="-3302" b="-2038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ABF7127F-675F-E333-B782-E57951AE1547}"/>
              </a:ext>
            </a:extLst>
          </p:cNvPr>
          <p:cNvSpPr txBox="1"/>
          <p:nvPr/>
        </p:nvSpPr>
        <p:spPr>
          <a:xfrm>
            <a:off x="517221" y="2150128"/>
            <a:ext cx="12097407" cy="305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nicht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einem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spezifischen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Sektor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zuzuordnen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sind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sondern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übergreifende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Handlungen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Schritte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erfordern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u.a.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zivilgesellschaftliche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Willensbildung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Öffentlichkeits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-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Aufklärungsarbeit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Konsumverhalten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z.B.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Richtlinien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nachhaltiges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Beschaffungswesen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(s. TOP 007)</a:t>
            </a: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6C1FF54A-4B11-4C10-DB27-AA92A4CD8719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3D0FB35D-8268-F73B-D2AC-C4E864EE52DB}"/>
              </a:ext>
            </a:extLst>
          </p:cNvPr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D5AAF572-FB4B-972A-E56B-7729DCC98A19}"/>
              </a:ext>
            </a:extLst>
          </p:cNvPr>
          <p:cNvSpPr txBox="1"/>
          <p:nvPr/>
        </p:nvSpPr>
        <p:spPr>
          <a:xfrm>
            <a:off x="16840200" y="9541473"/>
            <a:ext cx="9641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8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677EEBF5-F62A-7C04-F20C-6080E3FFBACF}"/>
              </a:ext>
            </a:extLst>
          </p:cNvPr>
          <p:cNvSpPr txBox="1"/>
          <p:nvPr/>
        </p:nvSpPr>
        <p:spPr>
          <a:xfrm>
            <a:off x="13636773" y="5715305"/>
            <a:ext cx="4035556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>
            <a:extLst>
              <a:ext uri="{FF2B5EF4-FFF2-40B4-BE49-F238E27FC236}">
                <a16:creationId xmlns:a16="http://schemas.microsoft.com/office/drawing/2014/main" id="{6B1A4C61-638C-059F-CE87-5B9177A86F7F}"/>
              </a:ext>
            </a:extLst>
          </p:cNvPr>
          <p:cNvGrpSpPr/>
          <p:nvPr/>
        </p:nvGrpSpPr>
        <p:grpSpPr>
          <a:xfrm>
            <a:off x="3430660" y="825897"/>
            <a:ext cx="11894274" cy="884858"/>
            <a:chOff x="0" y="-38100"/>
            <a:chExt cx="15859032" cy="1179810"/>
          </a:xfrm>
        </p:grpSpPr>
        <p:sp>
          <p:nvSpPr>
            <p:cNvPr id="53" name="TextBox 53">
              <a:extLst>
                <a:ext uri="{FF2B5EF4-FFF2-40B4-BE49-F238E27FC236}">
                  <a16:creationId xmlns:a16="http://schemas.microsoft.com/office/drawing/2014/main" id="{68E6B56A-D045-D022-11ED-D69F08F0EA8C}"/>
                </a:ext>
              </a:extLst>
            </p:cNvPr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Sektorenübergreifende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Konzepte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8256E56C-B7A9-2C81-D480-4738E65F3727}"/>
                </a:ext>
              </a:extLst>
            </p:cNvPr>
            <p:cNvSpPr txBox="1"/>
            <p:nvPr/>
          </p:nvSpPr>
          <p:spPr>
            <a:xfrm>
              <a:off x="0" y="-38100"/>
              <a:ext cx="1521787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006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BB5967-0710-BB2C-EB11-7A0E69C30F04}"/>
              </a:ext>
            </a:extLst>
          </p:cNvPr>
          <p:cNvGrpSpPr/>
          <p:nvPr/>
        </p:nvGrpSpPr>
        <p:grpSpPr>
          <a:xfrm>
            <a:off x="-157813" y="2206273"/>
            <a:ext cx="321498" cy="7641906"/>
            <a:chOff x="-223557" y="-89354"/>
            <a:chExt cx="428665" cy="1018921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3D17823-52C8-D25E-894B-C952E50E0B50}"/>
                </a:ext>
              </a:extLst>
            </p:cNvPr>
            <p:cNvSpPr txBox="1"/>
            <p:nvPr/>
          </p:nvSpPr>
          <p:spPr>
            <a:xfrm rot="16200000">
              <a:off x="-4573634" y="4260723"/>
              <a:ext cx="9128819" cy="428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3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SK:KK 2023: </a:t>
              </a:r>
              <a:r>
                <a:rPr lang="en-US" sz="900" dirty="0" err="1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Praxisleitfaden</a:t>
              </a:r>
              <a:r>
                <a:rPr lang="en-US" sz="900" dirty="0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 </a:t>
              </a:r>
              <a:r>
                <a:rPr lang="en-US" sz="900" dirty="0" err="1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</a:t>
              </a:r>
              <a:r>
                <a:rPr lang="en-US" sz="900" dirty="0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(4. </a:t>
              </a:r>
              <a:r>
                <a:rPr lang="en-US" sz="900" dirty="0" err="1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akt</a:t>
              </a:r>
              <a:r>
                <a:rPr lang="en-US" sz="900" dirty="0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 </a:t>
              </a:r>
              <a:r>
                <a:rPr lang="en-US" sz="900" dirty="0" err="1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Auflage</a:t>
              </a:r>
              <a:r>
                <a:rPr lang="en-US" sz="900" dirty="0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), S. 230</a:t>
              </a:r>
              <a:endParaRPr lang="en-US" sz="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7F9924D-FAD4-C224-267B-27FA90B51594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id="{372A06AC-B51B-B3FE-3679-498CB9748AEA}"/>
              </a:ext>
            </a:extLst>
          </p:cNvPr>
          <p:cNvGrpSpPr/>
          <p:nvPr/>
        </p:nvGrpSpPr>
        <p:grpSpPr>
          <a:xfrm>
            <a:off x="612248" y="7151016"/>
            <a:ext cx="188501" cy="188501"/>
            <a:chOff x="0" y="0"/>
            <a:chExt cx="812800" cy="812800"/>
          </a:xfrm>
        </p:grpSpPr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D22B96AC-ACFB-BF75-9186-41F602D25B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id="{2728BB57-8DB9-4989-6224-846934513DD0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1" name="TextBox 47">
            <a:extLst>
              <a:ext uri="{FF2B5EF4-FFF2-40B4-BE49-F238E27FC236}">
                <a16:creationId xmlns:a16="http://schemas.microsoft.com/office/drawing/2014/main" id="{5D55FBED-436D-FF89-E643-B4D8AEB05716}"/>
              </a:ext>
            </a:extLst>
          </p:cNvPr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b="1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b="1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12" name="TextBox 46">
            <a:extLst>
              <a:ext uri="{FF2B5EF4-FFF2-40B4-BE49-F238E27FC236}">
                <a16:creationId xmlns:a16="http://schemas.microsoft.com/office/drawing/2014/main" id="{E063538A-6A9E-A63E-18E5-6172C7BB0099}"/>
              </a:ext>
            </a:extLst>
          </p:cNvPr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b="1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32622894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A1BB8-10BF-049F-28E9-C692A01E6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80BC3FA-B85B-ABCA-FF6A-E0E9F7A85834}"/>
              </a:ext>
            </a:extLst>
          </p:cNvPr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D81268B-2309-9AE8-64AB-1A5934510677}"/>
              </a:ext>
            </a:extLst>
          </p:cNvPr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4731ED9-D315-A4A5-0929-9D783B1D7E5A}"/>
              </a:ext>
            </a:extLst>
          </p:cNvPr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3E43979-AA72-8FF9-2970-35DE75FC4898}"/>
              </a:ext>
            </a:extLst>
          </p:cNvPr>
          <p:cNvGrpSpPr/>
          <p:nvPr/>
        </p:nvGrpSpPr>
        <p:grpSpPr>
          <a:xfrm>
            <a:off x="743429" y="1620026"/>
            <a:ext cx="2370082" cy="339603"/>
            <a:chOff x="0" y="0"/>
            <a:chExt cx="3160109" cy="45280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CEFE734-1FD9-4CA5-FC85-C86735D7A829}"/>
                </a:ext>
              </a:extLst>
            </p:cNvPr>
            <p:cNvGrpSpPr/>
            <p:nvPr/>
          </p:nvGrpSpPr>
          <p:grpSpPr>
            <a:xfrm>
              <a:off x="0" y="0"/>
              <a:ext cx="3160109" cy="452804"/>
              <a:chOff x="0" y="0"/>
              <a:chExt cx="877808" cy="125779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40743E82-7EC0-B28E-44E5-729247FF7625}"/>
                  </a:ext>
                </a:extLst>
              </p:cNvPr>
              <p:cNvSpPr/>
              <p:nvPr/>
            </p:nvSpPr>
            <p:spPr>
              <a:xfrm>
                <a:off x="0" y="0"/>
                <a:ext cx="877808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877808" h="125779">
                    <a:moveTo>
                      <a:pt x="0" y="0"/>
                    </a:moveTo>
                    <a:lnTo>
                      <a:pt x="877808" y="0"/>
                    </a:lnTo>
                    <a:lnTo>
                      <a:pt x="877808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B051B15D-4740-7AA7-1F1D-0F7315BEDEAC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877808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0510115-DC1B-3713-2A1C-C503FE390237}"/>
                </a:ext>
              </a:extLst>
            </p:cNvPr>
            <p:cNvSpPr txBox="1"/>
            <p:nvPr/>
          </p:nvSpPr>
          <p:spPr>
            <a:xfrm>
              <a:off x="76426" y="18756"/>
              <a:ext cx="3007257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Governance-Sektor</a:t>
              </a: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6E5C809F-1FCE-395D-6DB8-9B72297C4022}"/>
              </a:ext>
            </a:extLst>
          </p:cNvPr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69864847-7B11-A15A-F95C-051219C9B172}"/>
              </a:ext>
            </a:extLst>
          </p:cNvPr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B908889-430D-8BC9-ED32-8C7139AD6F98}"/>
                </a:ext>
              </a:extLst>
            </p:cNvPr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9" name="Freeform 39">
            <a:extLst>
              <a:ext uri="{FF2B5EF4-FFF2-40B4-BE49-F238E27FC236}">
                <a16:creationId xmlns:a16="http://schemas.microsoft.com/office/drawing/2014/main" id="{0B158B42-2356-3141-AD66-E51455676DFC}"/>
              </a:ext>
            </a:extLst>
          </p:cNvPr>
          <p:cNvSpPr/>
          <p:nvPr/>
        </p:nvSpPr>
        <p:spPr>
          <a:xfrm>
            <a:off x="1159299" y="477471"/>
            <a:ext cx="1538341" cy="1142554"/>
          </a:xfrm>
          <a:custGeom>
            <a:avLst/>
            <a:gdLst/>
            <a:ahLst/>
            <a:cxnLst/>
            <a:rect l="l" t="t" r="r" b="b"/>
            <a:pathLst>
              <a:path w="1538341" h="1142554">
                <a:moveTo>
                  <a:pt x="0" y="0"/>
                </a:moveTo>
                <a:lnTo>
                  <a:pt x="1538342" y="0"/>
                </a:lnTo>
                <a:lnTo>
                  <a:pt x="1538342" y="1142555"/>
                </a:lnTo>
                <a:lnTo>
                  <a:pt x="0" y="114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16" t="-24078" r="-3302" b="-2038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2ED93783-DE7A-667B-6762-1F103AA107E9}"/>
              </a:ext>
            </a:extLst>
          </p:cNvPr>
          <p:cNvSpPr txBox="1"/>
          <p:nvPr/>
        </p:nvSpPr>
        <p:spPr>
          <a:xfrm>
            <a:off x="517221" y="2150128"/>
            <a:ext cx="12097407" cy="4590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umwelt- und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klimafreundliche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Beschaffung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Produkten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der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Bezug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Dienstleistungen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und für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ist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wesentlicher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Hebel, um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Klimaneutralität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voranzutreiben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energieeffizienter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Produkte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Nachfrage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bspw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in den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Bereichen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Transport, IT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Elektrogeräte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Umweltfreundliche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Organisation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Durchführung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Veranstaltungen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Berücksichtigung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Nachhaltigkeitsaspekten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beim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Einkauf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Lebensmitteln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öffentl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Kantinen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z.B.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in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Schulen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Kitas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Kantinen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Behörden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Zentrale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Aspekte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bei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in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Verwaltungen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Anpassung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Vergaberichtlinien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Verpflichtende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Dienstanweisungen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Verankerung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in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einem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Beschaffungsleitfaden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Fortbildungsangebote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Beschaffer:innen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7F8D6880-E13C-48F1-5571-5B69F37A5F8F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41E38B03-DFF5-3849-A4C4-E1ADC14FC0F4}"/>
              </a:ext>
            </a:extLst>
          </p:cNvPr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F842A98E-0004-5130-9A3E-E4B2B3685E63}"/>
              </a:ext>
            </a:extLst>
          </p:cNvPr>
          <p:cNvSpPr txBox="1"/>
          <p:nvPr/>
        </p:nvSpPr>
        <p:spPr>
          <a:xfrm>
            <a:off x="16764000" y="9541473"/>
            <a:ext cx="10403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9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BCB823EC-4F66-B417-BAC0-4F3BE81C7394}"/>
              </a:ext>
            </a:extLst>
          </p:cNvPr>
          <p:cNvSpPr txBox="1"/>
          <p:nvPr/>
        </p:nvSpPr>
        <p:spPr>
          <a:xfrm>
            <a:off x="13636773" y="5715305"/>
            <a:ext cx="4035556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>
            <a:extLst>
              <a:ext uri="{FF2B5EF4-FFF2-40B4-BE49-F238E27FC236}">
                <a16:creationId xmlns:a16="http://schemas.microsoft.com/office/drawing/2014/main" id="{517BF0F7-263B-BA6C-650A-9E832E045B50}"/>
              </a:ext>
            </a:extLst>
          </p:cNvPr>
          <p:cNvGrpSpPr/>
          <p:nvPr/>
        </p:nvGrpSpPr>
        <p:grpSpPr>
          <a:xfrm>
            <a:off x="3430660" y="297967"/>
            <a:ext cx="11894274" cy="1423467"/>
            <a:chOff x="0" y="-38100"/>
            <a:chExt cx="15859032" cy="1897955"/>
          </a:xfrm>
        </p:grpSpPr>
        <p:sp>
          <p:nvSpPr>
            <p:cNvPr id="53" name="TextBox 53">
              <a:extLst>
                <a:ext uri="{FF2B5EF4-FFF2-40B4-BE49-F238E27FC236}">
                  <a16:creationId xmlns:a16="http://schemas.microsoft.com/office/drawing/2014/main" id="{730E84AD-A994-67B0-A973-F9F2CC75F6DF}"/>
                </a:ext>
              </a:extLst>
            </p:cNvPr>
            <p:cNvSpPr txBox="1"/>
            <p:nvPr/>
          </p:nvSpPr>
          <p:spPr>
            <a:xfrm>
              <a:off x="0" y="456565"/>
              <a:ext cx="15859032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Richtlinien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für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ein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allgemeines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nachhaltiges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Beschaffungswesen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,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inkl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.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Baustoffen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(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Vergabeordnung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)</a:t>
              </a: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9D359D9B-5D80-A141-891A-7889F67CE928}"/>
                </a:ext>
              </a:extLst>
            </p:cNvPr>
            <p:cNvSpPr txBox="1"/>
            <p:nvPr/>
          </p:nvSpPr>
          <p:spPr>
            <a:xfrm>
              <a:off x="0" y="-38100"/>
              <a:ext cx="1521787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007</a:t>
              </a: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id="{5BB005F9-67BC-D0F1-AECC-ED875C06EC2C}"/>
              </a:ext>
            </a:extLst>
          </p:cNvPr>
          <p:cNvGrpSpPr/>
          <p:nvPr/>
        </p:nvGrpSpPr>
        <p:grpSpPr>
          <a:xfrm>
            <a:off x="612248" y="7151016"/>
            <a:ext cx="188501" cy="188501"/>
            <a:chOff x="0" y="0"/>
            <a:chExt cx="812800" cy="812800"/>
          </a:xfrm>
        </p:grpSpPr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5CB15FC7-A979-6067-2F4A-1E2983C6AC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id="{D6EAD60C-9E42-504E-426F-033B3FFB38A1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1" name="TextBox 47">
            <a:extLst>
              <a:ext uri="{FF2B5EF4-FFF2-40B4-BE49-F238E27FC236}">
                <a16:creationId xmlns:a16="http://schemas.microsoft.com/office/drawing/2014/main" id="{9411A881-88B6-749F-BA63-3FFF3359C7E5}"/>
              </a:ext>
            </a:extLst>
          </p:cNvPr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b="1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b="1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12" name="TextBox 46">
            <a:extLst>
              <a:ext uri="{FF2B5EF4-FFF2-40B4-BE49-F238E27FC236}">
                <a16:creationId xmlns:a16="http://schemas.microsoft.com/office/drawing/2014/main" id="{5B346625-F74A-552F-DA36-1E7AAE8D96BA}"/>
              </a:ext>
            </a:extLst>
          </p:cNvPr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b="1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grpSp>
        <p:nvGrpSpPr>
          <p:cNvPr id="13" name="Group 55">
            <a:extLst>
              <a:ext uri="{FF2B5EF4-FFF2-40B4-BE49-F238E27FC236}">
                <a16:creationId xmlns:a16="http://schemas.microsoft.com/office/drawing/2014/main" id="{A5F7BC65-CA69-2616-767E-D0D448D0EA61}"/>
              </a:ext>
            </a:extLst>
          </p:cNvPr>
          <p:cNvGrpSpPr/>
          <p:nvPr/>
        </p:nvGrpSpPr>
        <p:grpSpPr>
          <a:xfrm>
            <a:off x="-157813" y="2206273"/>
            <a:ext cx="321498" cy="7641906"/>
            <a:chOff x="-223557" y="-89354"/>
            <a:chExt cx="428665" cy="10189211"/>
          </a:xfrm>
        </p:grpSpPr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CF8994A2-9D29-6F10-56CD-F683CFABC295}"/>
                </a:ext>
              </a:extLst>
            </p:cNvPr>
            <p:cNvSpPr txBox="1"/>
            <p:nvPr/>
          </p:nvSpPr>
          <p:spPr>
            <a:xfrm rot="16200000">
              <a:off x="-4573634" y="4260723"/>
              <a:ext cx="9128819" cy="428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3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SK:KK 2023: </a:t>
              </a:r>
              <a:r>
                <a:rPr lang="en-US" sz="900" dirty="0" err="1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Praxisleitfaden</a:t>
              </a:r>
              <a:r>
                <a:rPr lang="en-US" sz="900" dirty="0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 </a:t>
              </a:r>
              <a:r>
                <a:rPr lang="en-US" sz="900" dirty="0" err="1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</a:t>
              </a:r>
              <a:r>
                <a:rPr lang="en-US" sz="900" dirty="0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(4. </a:t>
              </a:r>
              <a:r>
                <a:rPr lang="en-US" sz="900" dirty="0" err="1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akt</a:t>
              </a:r>
              <a:r>
                <a:rPr lang="en-US" sz="900" dirty="0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 </a:t>
              </a:r>
              <a:r>
                <a:rPr lang="en-US" sz="900" dirty="0" err="1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Auflage</a:t>
              </a:r>
              <a:r>
                <a:rPr lang="en-US" sz="900" dirty="0">
                  <a:solidFill>
                    <a:srgbClr val="011633"/>
                  </a:solidFill>
                  <a:latin typeface="DM Sans 2"/>
                  <a:ea typeface="DM Sans 2"/>
                  <a:cs typeface="DM Sans 2"/>
                  <a:sym typeface="DM Sans 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), S. 230</a:t>
              </a:r>
              <a:endParaRPr lang="en-US" sz="9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endParaRPr>
            </a:p>
          </p:txBody>
        </p:sp>
        <p:sp>
          <p:nvSpPr>
            <p:cNvPr id="18" name="TextBox 57">
              <a:extLst>
                <a:ext uri="{FF2B5EF4-FFF2-40B4-BE49-F238E27FC236}">
                  <a16:creationId xmlns:a16="http://schemas.microsoft.com/office/drawing/2014/main" id="{DB3B0168-D5BB-B65A-C66C-75286CDCD3B6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5558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">
  <a:themeElements>
    <a:clrScheme name="Benutzerdefiniert 3">
      <a:dk1>
        <a:srgbClr val="001432"/>
      </a:dk1>
      <a:lt1>
        <a:srgbClr val="001432"/>
      </a:lt1>
      <a:dk2>
        <a:srgbClr val="FFC80C"/>
      </a:dk2>
      <a:lt2>
        <a:srgbClr val="FEFFFF"/>
      </a:lt2>
      <a:accent1>
        <a:srgbClr val="FFC80C"/>
      </a:accent1>
      <a:accent2>
        <a:srgbClr val="00AED7"/>
      </a:accent2>
      <a:accent3>
        <a:srgbClr val="A3D769"/>
      </a:accent3>
      <a:accent4>
        <a:srgbClr val="FEFFFF"/>
      </a:accent4>
      <a:accent5>
        <a:srgbClr val="001432"/>
      </a:accent5>
      <a:accent6>
        <a:srgbClr val="001432"/>
      </a:accent6>
      <a:hlink>
        <a:srgbClr val="0563C1"/>
      </a:hlink>
      <a:folHlink>
        <a:srgbClr val="FFC80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mfindungsevents_Vorlage_Nov 22" id="{6BF04B8E-E545-456D-8C5F-128A6E7D8C3D}" vid="{37944432-ADFD-4989-938B-DA118DF2533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1d376a-75eb-4b09-90f3-e6550172123c">
      <Terms xmlns="http://schemas.microsoft.com/office/infopath/2007/PartnerControls"/>
    </lcf76f155ced4ddcb4097134ff3c332f>
    <Description xmlns="a61d376a-75eb-4b09-90f3-e6550172123c" xsi:nil="true"/>
    <TaxCatchAll xmlns="e2407224-1ffa-4b55-9c25-adcd2ee3f21a" xsi:nil="true"/>
    <Bemerkung xmlns="a61d376a-75eb-4b09-90f3-e6550172123c" xsi:nil="true"/>
    <Responsible xmlns="a61d376a-75eb-4b09-90f3-e6550172123c">
      <UserInfo>
        <DisplayName/>
        <AccountId xsi:nil="true"/>
        <AccountType/>
      </UserInfo>
    </Responsible>
    <TaxKeywordTaxHTField xmlns="e2407224-1ffa-4b55-9c25-adcd2ee3f21a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4D9783C9262A4489780AD3E9776390" ma:contentTypeVersion="23" ma:contentTypeDescription="Ein neues Dokument erstellen." ma:contentTypeScope="" ma:versionID="3041633526ede7b1c8554b06b5cdab29">
  <xsd:schema xmlns:xsd="http://www.w3.org/2001/XMLSchema" xmlns:xs="http://www.w3.org/2001/XMLSchema" xmlns:p="http://schemas.microsoft.com/office/2006/metadata/properties" xmlns:ns2="a61d376a-75eb-4b09-90f3-e6550172123c" xmlns:ns3="e2407224-1ffa-4b55-9c25-adcd2ee3f21a" targetNamespace="http://schemas.microsoft.com/office/2006/metadata/properties" ma:root="true" ma:fieldsID="2de448b228eb540b5867192c39ad5f9e" ns2:_="" ns3:_="">
    <xsd:import namespace="a61d376a-75eb-4b09-90f3-e6550172123c"/>
    <xsd:import namespace="e2407224-1ffa-4b55-9c25-adcd2ee3f21a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2:Responsibl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Bemerkung" minOccurs="0"/>
                <xsd:element ref="ns3:TaxKeywordTaxHTField" minOccurs="0"/>
                <xsd:element ref="ns3:TaxCatchAll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d376a-75eb-4b09-90f3-e6550172123c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Description" ma:format="Dropdown" ma:internalName="Description">
      <xsd:simpleType>
        <xsd:restriction base="dms:Text">
          <xsd:maxLength value="255"/>
        </xsd:restriction>
      </xsd:simpleType>
    </xsd:element>
    <xsd:element name="Responsible" ma:index="9" nillable="true" ma:displayName="Responsible" ma:description="&#10;" ma:format="Dropdown" ma:list="UserInfo" ma:SharePointGroup="0" ma:internalName="Responsib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Bemerkung" ma:index="22" nillable="true" ma:displayName="Bemerkung" ma:description="Originalplan von Heinrich" ma:format="Dropdown" ma:internalName="Bemerkung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Bildmarkierungen" ma:readOnly="false" ma:fieldId="{5cf76f15-5ced-4ddc-b409-7134ff3c332f}" ma:taxonomyMulti="true" ma:sspId="c4c2d9d3-f3ef-442e-95f1-f9e2d105ce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07224-1ffa-4b55-9c25-adcd2ee3f2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Unternehmensstichwörter" ma:fieldId="{23f27201-bee3-471e-b2e7-b64fd8b7ca38}" ma:taxonomyMulti="true" ma:sspId="c4c2d9d3-f3ef-442e-95f1-f9e2d105ce4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5" nillable="true" ma:displayName="Taxonomy Catch All Column" ma:hidden="true" ma:list="{de41824f-126c-4715-b439-cc786637f504}" ma:internalName="TaxCatchAll" ma:showField="CatchAllData" ma:web="e2407224-1ffa-4b55-9c25-adcd2ee3f2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85EE98-42BF-4206-AD06-8DFC473C2473}">
  <ds:schemaRefs>
    <ds:schemaRef ds:uri="http://schemas.microsoft.com/office/2006/metadata/properties"/>
    <ds:schemaRef ds:uri="http://schemas.microsoft.com/office/infopath/2007/PartnerControls"/>
    <ds:schemaRef ds:uri="a61d376a-75eb-4b09-90f3-e6550172123c"/>
    <ds:schemaRef ds:uri="e2407224-1ffa-4b55-9c25-adcd2ee3f21a"/>
  </ds:schemaRefs>
</ds:datastoreItem>
</file>

<file path=customXml/itemProps2.xml><?xml version="1.0" encoding="utf-8"?>
<ds:datastoreItem xmlns:ds="http://schemas.openxmlformats.org/officeDocument/2006/customXml" ds:itemID="{F25BA6AD-D31E-4898-9870-3C6D529132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9180BF-1F92-48E7-B39E-880B4B0B85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d376a-75eb-4b09-90f3-e6550172123c"/>
    <ds:schemaRef ds:uri="e2407224-1ffa-4b55-9c25-adcd2ee3f2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1366</Words>
  <Application>Microsoft Office PowerPoint</Application>
  <PresentationFormat>Benutzerdefiniert</PresentationFormat>
  <Paragraphs>189</Paragraphs>
  <Slides>9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21" baseType="lpstr">
      <vt:lpstr>Symbol</vt:lpstr>
      <vt:lpstr>DM Sans 2</vt:lpstr>
      <vt:lpstr>Open Sans Bold</vt:lpstr>
      <vt:lpstr>DM Sans 2 Bold</vt:lpstr>
      <vt:lpstr>Arial</vt:lpstr>
      <vt:lpstr>Calibri</vt:lpstr>
      <vt:lpstr>Aptos</vt:lpstr>
      <vt:lpstr>DM Sans 1</vt:lpstr>
      <vt:lpstr>Wingdings</vt:lpstr>
      <vt:lpstr>Office Theme</vt:lpstr>
      <vt:lpstr>5_Office</vt:lpstr>
      <vt:lpstr>think-cell Folie</vt:lpstr>
      <vt:lpstr>LocalZero Top-Maßnahmen Governance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Entwurf_PP Top-Maßnahmen</dc:title>
  <cp:lastModifiedBy>Johannes Hofmann</cp:lastModifiedBy>
  <cp:revision>8</cp:revision>
  <dcterms:created xsi:type="dcterms:W3CDTF">2006-08-16T00:00:00Z</dcterms:created>
  <dcterms:modified xsi:type="dcterms:W3CDTF">2024-12-09T10:32:15Z</dcterms:modified>
  <dc:identifier>DAGMa3UTT6E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0x010100564D9783C9262A4489780AD3E9776390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