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omments/modernComment_100_0.xml" ContentType="application/vnd.ms-powerpoint.comments+xml"/>
  <Override PartName="/ppt/comments/modernComment_1499_3AEA8EAF.xml" ContentType="application/vnd.ms-powerpoint.comments+xml"/>
  <Override PartName="/ppt/comments/modernComment_149A_5D7BB39E.xml" ContentType="application/vnd.ms-powerpoint.comments+xml"/>
  <Override PartName="/ppt/comments/modernComment_149B_E7EA450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sldIdLst>
    <p:sldId id="5271" r:id="rId6"/>
    <p:sldId id="256" r:id="rId7"/>
    <p:sldId id="5272" r:id="rId8"/>
    <p:sldId id="5273" r:id="rId9"/>
    <p:sldId id="5274" r:id="rId10"/>
    <p:sldId id="5275" r:id="rId11"/>
  </p:sldIdLst>
  <p:sldSz cx="18288000" cy="10287000"/>
  <p:notesSz cx="6858000" cy="9144000"/>
  <p:embeddedFontLst>
    <p:embeddedFont>
      <p:font typeface="DM Sans 1" panose="020B0604020202020204" charset="0"/>
      <p:regular r:id="rId12"/>
    </p:embeddedFont>
    <p:embeddedFont>
      <p:font typeface="DM Sans 2" panose="020B0604020202020204" charset="0"/>
      <p:regular r:id="rId13"/>
    </p:embeddedFont>
    <p:embeddedFont>
      <p:font typeface="DM Sans 2 Bold" panose="020B0604020202020204" charset="0"/>
      <p:regular r:id="rId14"/>
    </p:embeddedFont>
    <p:embeddedFont>
      <p:font typeface="Open Sans Bold" panose="020B0806030504020204" pitchFamily="3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05F07B-2500-462D-88D1-7E1277F6A0A0}" name="Pauline Höchter" initials="PH" userId="S::pauline.hoechter@germanzero.de::70a1f035-377f-4012-b823-ccd542fcd6f7" providerId="AD"/>
  <p188:author id="{C1EFF68A-C5CB-B6C2-D14E-6153BF8709E6}" name="Ulrike Lenz" initials="UL" userId="S::ulrike.lenz@germanzero.de::4ab5765f-2bff-418f-9871-f604bce0a2ec" providerId="AD"/>
  <p188:author id="{35AF7CBD-4229-E6CD-4620-256F7EA85DAB}" name="Johannes Hofmann" initials="JH" userId="S::johannes.hofmann@germanzero.de::92824e0a-b7d3-484c-8fb6-41d9fc00b8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B55DB-AE94-F7A2-02A0-E0D4ACF58BE6}" v="284" dt="2024-12-10T13:35:42.062"/>
    <p1510:client id="{47D5A75F-5043-4E98-9AAF-95E0F8648B59}" v="356" dt="2024-12-10T11:00:11.745"/>
    <p1510:client id="{9414A5E1-F051-E6D2-1F3C-3EEB8E86727C}" v="1" dt="2024-12-10T12:25:16.495"/>
    <p1510:client id="{B7C9032F-5C86-7661-5864-60DA58AC4690}" v="258" dt="2024-12-10T14:09:01.575"/>
    <p1510:client id="{BC40F52E-21F5-DC00-23D9-8EBB08FDA75F}" v="2" dt="2024-12-10T14:15:57.730"/>
    <p1510:client id="{E3168C70-74E7-081B-552D-D5C6AFC9DFCA}" v="1" dt="2024-12-09T19:10:39.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font" Target="fonts/font4.fntdata"/><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3.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e Lenz" userId="S::ulrike.lenz@germanzero.de::4ab5765f-2bff-418f-9871-f604bce0a2ec" providerId="AD" clId="Web-{1E40704A-AC73-F028-FB88-D1482BAF173F}"/>
    <pc:docChg chg="mod">
      <pc:chgData name="Ulrike Lenz" userId="S::ulrike.lenz@germanzero.de::4ab5765f-2bff-418f-9871-f604bce0a2ec" providerId="AD" clId="Web-{1E40704A-AC73-F028-FB88-D1482BAF173F}" dt="2024-11-08T09:12:27.210" v="0"/>
      <pc:docMkLst>
        <pc:docMk/>
      </pc:docMkLst>
    </pc:docChg>
  </pc:docChgLst>
  <pc:docChgLst>
    <pc:chgData name="Pauline Höchter" userId="S::pauline.hoechter@germanzero.de::70a1f035-377f-4012-b823-ccd542fcd6f7" providerId="AD" clId="Web-{B7C9032F-5C86-7661-5864-60DA58AC4690}"/>
    <pc:docChg chg="modSld">
      <pc:chgData name="Pauline Höchter" userId="S::pauline.hoechter@germanzero.de::70a1f035-377f-4012-b823-ccd542fcd6f7" providerId="AD" clId="Web-{B7C9032F-5C86-7661-5864-60DA58AC4690}" dt="2024-12-10T14:09:01.528" v="139" actId="20577"/>
      <pc:docMkLst>
        <pc:docMk/>
      </pc:docMkLst>
      <pc:sldChg chg="modSp">
        <pc:chgData name="Pauline Höchter" userId="S::pauline.hoechter@germanzero.de::70a1f035-377f-4012-b823-ccd542fcd6f7" providerId="AD" clId="Web-{B7C9032F-5C86-7661-5864-60DA58AC4690}" dt="2024-12-10T13:51:56.904" v="20" actId="20577"/>
        <pc:sldMkLst>
          <pc:docMk/>
          <pc:sldMk cId="445308026" sldId="5272"/>
        </pc:sldMkLst>
        <pc:spChg chg="mod">
          <ac:chgData name="Pauline Höchter" userId="S::pauline.hoechter@germanzero.de::70a1f035-377f-4012-b823-ccd542fcd6f7" providerId="AD" clId="Web-{B7C9032F-5C86-7661-5864-60DA58AC4690}" dt="2024-12-10T13:51:56.904" v="20" actId="20577"/>
          <ac:spMkLst>
            <pc:docMk/>
            <pc:sldMk cId="445308026" sldId="5272"/>
            <ac:spMk id="50" creationId="{59EBF00F-0DBB-131E-2ED2-A804E826BBA1}"/>
          </ac:spMkLst>
        </pc:spChg>
      </pc:sldChg>
      <pc:sldChg chg="modSp">
        <pc:chgData name="Pauline Höchter" userId="S::pauline.hoechter@germanzero.de::70a1f035-377f-4012-b823-ccd542fcd6f7" providerId="AD" clId="Web-{B7C9032F-5C86-7661-5864-60DA58AC4690}" dt="2024-12-10T14:09:01.528" v="139" actId="20577"/>
        <pc:sldMkLst>
          <pc:docMk/>
          <pc:sldMk cId="988450479" sldId="5273"/>
        </pc:sldMkLst>
        <pc:spChg chg="mod">
          <ac:chgData name="Pauline Höchter" userId="S::pauline.hoechter@germanzero.de::70a1f035-377f-4012-b823-ccd542fcd6f7" providerId="AD" clId="Web-{B7C9032F-5C86-7661-5864-60DA58AC4690}" dt="2024-12-10T14:09:01.528" v="139" actId="20577"/>
          <ac:spMkLst>
            <pc:docMk/>
            <pc:sldMk cId="988450479" sldId="5273"/>
            <ac:spMk id="50" creationId="{92F76FA0-3525-777A-9ED1-9F6E41DA64D5}"/>
          </ac:spMkLst>
        </pc:spChg>
        <pc:spChg chg="mod">
          <ac:chgData name="Pauline Höchter" userId="S::pauline.hoechter@germanzero.de::70a1f035-377f-4012-b823-ccd542fcd6f7" providerId="AD" clId="Web-{B7C9032F-5C86-7661-5864-60DA58AC4690}" dt="2024-12-10T13:46:53.717" v="6" actId="20577"/>
          <ac:spMkLst>
            <pc:docMk/>
            <pc:sldMk cId="988450479" sldId="5273"/>
            <ac:spMk id="56" creationId="{7867FCEC-2E5B-7B62-B50A-F2CE775043A2}"/>
          </ac:spMkLst>
        </pc:spChg>
      </pc:sldChg>
      <pc:sldChg chg="modSp">
        <pc:chgData name="Pauline Höchter" userId="S::pauline.hoechter@germanzero.de::70a1f035-377f-4012-b823-ccd542fcd6f7" providerId="AD" clId="Web-{B7C9032F-5C86-7661-5864-60DA58AC4690}" dt="2024-12-10T13:47:24.983" v="8" actId="1076"/>
        <pc:sldMkLst>
          <pc:docMk/>
          <pc:sldMk cId="3890889990" sldId="5275"/>
        </pc:sldMkLst>
        <pc:spChg chg="mod">
          <ac:chgData name="Pauline Höchter" userId="S::pauline.hoechter@germanzero.de::70a1f035-377f-4012-b823-ccd542fcd6f7" providerId="AD" clId="Web-{B7C9032F-5C86-7661-5864-60DA58AC4690}" dt="2024-12-10T13:47:24.983" v="8" actId="1076"/>
          <ac:spMkLst>
            <pc:docMk/>
            <pc:sldMk cId="3890889990" sldId="5275"/>
            <ac:spMk id="56" creationId="{016C96E7-1DAE-DD31-3089-B0BEA9E80317}"/>
          </ac:spMkLst>
        </pc:spChg>
      </pc:sldChg>
    </pc:docChg>
  </pc:docChgLst>
  <pc:docChgLst>
    <pc:chgData name="Pauline Höchter" userId="S::pauline.hoechter@germanzero.de::70a1f035-377f-4012-b823-ccd542fcd6f7" providerId="AD" clId="Web-{386B55DB-AE94-F7A2-02A0-E0D4ACF58BE6}"/>
    <pc:docChg chg="modSld">
      <pc:chgData name="Pauline Höchter" userId="S::pauline.hoechter@germanzero.de::70a1f035-377f-4012-b823-ccd542fcd6f7" providerId="AD" clId="Web-{386B55DB-AE94-F7A2-02A0-E0D4ACF58BE6}" dt="2024-12-10T13:35:42.062" v="151" actId="1076"/>
      <pc:docMkLst>
        <pc:docMk/>
      </pc:docMkLst>
      <pc:sldChg chg="modSp">
        <pc:chgData name="Pauline Höchter" userId="S::pauline.hoechter@germanzero.de::70a1f035-377f-4012-b823-ccd542fcd6f7" providerId="AD" clId="Web-{386B55DB-AE94-F7A2-02A0-E0D4ACF58BE6}" dt="2024-12-10T13:35:42.062" v="151" actId="1076"/>
        <pc:sldMkLst>
          <pc:docMk/>
          <pc:sldMk cId="3890889990" sldId="5275"/>
        </pc:sldMkLst>
        <pc:spChg chg="mod">
          <ac:chgData name="Pauline Höchter" userId="S::pauline.hoechter@germanzero.de::70a1f035-377f-4012-b823-ccd542fcd6f7" providerId="AD" clId="Web-{386B55DB-AE94-F7A2-02A0-E0D4ACF58BE6}" dt="2024-12-10T13:32:31.277" v="135" actId="1076"/>
          <ac:spMkLst>
            <pc:docMk/>
            <pc:sldMk cId="3890889990" sldId="5275"/>
            <ac:spMk id="3" creationId="{1CC3459B-BA2D-6F57-760C-1BAA2ADD5E0A}"/>
          </ac:spMkLst>
        </pc:spChg>
        <pc:spChg chg="mod">
          <ac:chgData name="Pauline Höchter" userId="S::pauline.hoechter@germanzero.de::70a1f035-377f-4012-b823-ccd542fcd6f7" providerId="AD" clId="Web-{386B55DB-AE94-F7A2-02A0-E0D4ACF58BE6}" dt="2024-12-10T13:32:11.355" v="132" actId="1076"/>
          <ac:spMkLst>
            <pc:docMk/>
            <pc:sldMk cId="3890889990" sldId="5275"/>
            <ac:spMk id="4" creationId="{2256ABB0-FCF4-0A31-A8B6-921AE8C72F4D}"/>
          </ac:spMkLst>
        </pc:spChg>
        <pc:spChg chg="mod">
          <ac:chgData name="Pauline Höchter" userId="S::pauline.hoechter@germanzero.de::70a1f035-377f-4012-b823-ccd542fcd6f7" providerId="AD" clId="Web-{386B55DB-AE94-F7A2-02A0-E0D4ACF58BE6}" dt="2024-12-10T13:35:42.062" v="151" actId="1076"/>
          <ac:spMkLst>
            <pc:docMk/>
            <pc:sldMk cId="3890889990" sldId="5275"/>
            <ac:spMk id="11" creationId="{5EC2B978-4332-C3A9-FBA5-7F1A784A53B0}"/>
          </ac:spMkLst>
        </pc:spChg>
        <pc:spChg chg="mod">
          <ac:chgData name="Pauline Höchter" userId="S::pauline.hoechter@germanzero.de::70a1f035-377f-4012-b823-ccd542fcd6f7" providerId="AD" clId="Web-{386B55DB-AE94-F7A2-02A0-E0D4ACF58BE6}" dt="2024-12-10T13:35:00.764" v="147" actId="1076"/>
          <ac:spMkLst>
            <pc:docMk/>
            <pc:sldMk cId="3890889990" sldId="5275"/>
            <ac:spMk id="50" creationId="{26A12A41-B182-3F7D-93C1-5ABDD0171E6F}"/>
          </ac:spMkLst>
        </pc:spChg>
        <pc:spChg chg="mod">
          <ac:chgData name="Pauline Höchter" userId="S::pauline.hoechter@germanzero.de::70a1f035-377f-4012-b823-ccd542fcd6f7" providerId="AD" clId="Web-{386B55DB-AE94-F7A2-02A0-E0D4ACF58BE6}" dt="2024-12-10T13:35:16.890" v="149" actId="1076"/>
          <ac:spMkLst>
            <pc:docMk/>
            <pc:sldMk cId="3890889990" sldId="5275"/>
            <ac:spMk id="51" creationId="{78C01B9B-12FE-93B5-1B6D-C493E346CB68}"/>
          </ac:spMkLst>
        </pc:spChg>
        <pc:spChg chg="mod">
          <ac:chgData name="Pauline Höchter" userId="S::pauline.hoechter@germanzero.de::70a1f035-377f-4012-b823-ccd542fcd6f7" providerId="AD" clId="Web-{386B55DB-AE94-F7A2-02A0-E0D4ACF58BE6}" dt="2024-12-10T13:32:21.668" v="134" actId="1076"/>
          <ac:spMkLst>
            <pc:docMk/>
            <pc:sldMk cId="3890889990" sldId="5275"/>
            <ac:spMk id="52" creationId="{47E397B4-B0B5-1903-9770-16D9ACD14D2D}"/>
          </ac:spMkLst>
        </pc:spChg>
        <pc:spChg chg="mod">
          <ac:chgData name="Pauline Höchter" userId="S::pauline.hoechter@germanzero.de::70a1f035-377f-4012-b823-ccd542fcd6f7" providerId="AD" clId="Web-{386B55DB-AE94-F7A2-02A0-E0D4ACF58BE6}" dt="2024-12-10T13:33:37.669" v="145" actId="20577"/>
          <ac:spMkLst>
            <pc:docMk/>
            <pc:sldMk cId="3890889990" sldId="5275"/>
            <ac:spMk id="54" creationId="{718AFBD1-280A-4222-6BED-EECEC30AF0EB}"/>
          </ac:spMkLst>
        </pc:spChg>
        <pc:grpChg chg="mod">
          <ac:chgData name="Pauline Höchter" userId="S::pauline.hoechter@germanzero.de::70a1f035-377f-4012-b823-ccd542fcd6f7" providerId="AD" clId="Web-{386B55DB-AE94-F7A2-02A0-E0D4ACF58BE6}" dt="2024-12-10T13:35:28.031" v="150" actId="1076"/>
          <ac:grpSpMkLst>
            <pc:docMk/>
            <pc:sldMk cId="3890889990" sldId="5275"/>
            <ac:grpSpMk id="12" creationId="{44AA7D40-DBF6-660B-193F-9DE6CA0D304C}"/>
          </ac:grpSpMkLst>
        </pc:grpChg>
        <pc:grpChg chg="mod">
          <ac:chgData name="Pauline Höchter" userId="S::pauline.hoechter@germanzero.de::70a1f035-377f-4012-b823-ccd542fcd6f7" providerId="AD" clId="Web-{386B55DB-AE94-F7A2-02A0-E0D4ACF58BE6}" dt="2024-12-10T13:35:05.186" v="148" actId="1076"/>
          <ac:grpSpMkLst>
            <pc:docMk/>
            <pc:sldMk cId="3890889990" sldId="5275"/>
            <ac:grpSpMk id="34" creationId="{E0A2FAB8-55E7-AE0D-ECEC-05E356182295}"/>
          </ac:grpSpMkLst>
        </pc:grpChg>
      </pc:sldChg>
    </pc:docChg>
  </pc:docChgLst>
  <pc:docChgLst>
    <pc:chgData name="Pauline Höchter" userId="S::pauline.hoechter@germanzero.de::70a1f035-377f-4012-b823-ccd542fcd6f7" providerId="AD" clId="Web-{BC40F52E-21F5-DC00-23D9-8EBB08FDA75F}"/>
    <pc:docChg chg="mod">
      <pc:chgData name="Pauline Höchter" userId="S::pauline.hoechter@germanzero.de::70a1f035-377f-4012-b823-ccd542fcd6f7" providerId="AD" clId="Web-{BC40F52E-21F5-DC00-23D9-8EBB08FDA75F}" dt="2024-12-10T14:15:57.730" v="0"/>
      <pc:docMkLst>
        <pc:docMk/>
      </pc:docMkLst>
    </pc:docChg>
  </pc:docChgLst>
  <pc:docChgLst>
    <pc:chgData name="Johannes Hofmann" userId="92824e0a-b7d3-484c-8fb6-41d9fc00b8c4" providerId="ADAL" clId="{47D5A75F-5043-4E98-9AAF-95E0F8648B59}"/>
    <pc:docChg chg="custSel modSld">
      <pc:chgData name="Johannes Hofmann" userId="92824e0a-b7d3-484c-8fb6-41d9fc00b8c4" providerId="ADAL" clId="{47D5A75F-5043-4E98-9AAF-95E0F8648B59}" dt="2024-12-10T11:00:11.745" v="455" actId="13926"/>
      <pc:docMkLst>
        <pc:docMk/>
      </pc:docMkLst>
      <pc:sldChg chg="modSp mod">
        <pc:chgData name="Johannes Hofmann" userId="92824e0a-b7d3-484c-8fb6-41d9fc00b8c4" providerId="ADAL" clId="{47D5A75F-5043-4E98-9AAF-95E0F8648B59}" dt="2024-12-10T10:49:09.196" v="263" actId="404"/>
        <pc:sldMkLst>
          <pc:docMk/>
          <pc:sldMk cId="445308026" sldId="5272"/>
        </pc:sldMkLst>
        <pc:spChg chg="mod">
          <ac:chgData name="Johannes Hofmann" userId="92824e0a-b7d3-484c-8fb6-41d9fc00b8c4" providerId="ADAL" clId="{47D5A75F-5043-4E98-9AAF-95E0F8648B59}" dt="2024-12-10T10:49:09.196" v="263" actId="404"/>
          <ac:spMkLst>
            <pc:docMk/>
            <pc:sldMk cId="445308026" sldId="5272"/>
            <ac:spMk id="54" creationId="{C7624BF4-513B-8FF7-12DD-6EF9566EC7D2}"/>
          </ac:spMkLst>
        </pc:spChg>
      </pc:sldChg>
      <pc:sldChg chg="modSp mod">
        <pc:chgData name="Johannes Hofmann" userId="92824e0a-b7d3-484c-8fb6-41d9fc00b8c4" providerId="ADAL" clId="{47D5A75F-5043-4E98-9AAF-95E0F8648B59}" dt="2024-12-10T10:50:29.663" v="264" actId="13926"/>
        <pc:sldMkLst>
          <pc:docMk/>
          <pc:sldMk cId="988450479" sldId="5273"/>
        </pc:sldMkLst>
        <pc:spChg chg="mod">
          <ac:chgData name="Johannes Hofmann" userId="92824e0a-b7d3-484c-8fb6-41d9fc00b8c4" providerId="ADAL" clId="{47D5A75F-5043-4E98-9AAF-95E0F8648B59}" dt="2024-12-10T10:50:29.663" v="264" actId="13926"/>
          <ac:spMkLst>
            <pc:docMk/>
            <pc:sldMk cId="988450479" sldId="5273"/>
            <ac:spMk id="56" creationId="{7867FCEC-2E5B-7B62-B50A-F2CE775043A2}"/>
          </ac:spMkLst>
        </pc:spChg>
      </pc:sldChg>
      <pc:sldChg chg="modSp mod">
        <pc:chgData name="Johannes Hofmann" userId="92824e0a-b7d3-484c-8fb6-41d9fc00b8c4" providerId="ADAL" clId="{47D5A75F-5043-4E98-9AAF-95E0F8648B59}" dt="2024-12-10T10:55:50.711" v="419" actId="20577"/>
        <pc:sldMkLst>
          <pc:docMk/>
          <pc:sldMk cId="1568387998" sldId="5274"/>
        </pc:sldMkLst>
        <pc:spChg chg="mod">
          <ac:chgData name="Johannes Hofmann" userId="92824e0a-b7d3-484c-8fb6-41d9fc00b8c4" providerId="ADAL" clId="{47D5A75F-5043-4E98-9AAF-95E0F8648B59}" dt="2024-12-10T10:55:50.711" v="419" actId="20577"/>
          <ac:spMkLst>
            <pc:docMk/>
            <pc:sldMk cId="1568387998" sldId="5274"/>
            <ac:spMk id="50" creationId="{D3020E63-625D-4381-E892-0A59EF0787CC}"/>
          </ac:spMkLst>
        </pc:spChg>
      </pc:sldChg>
      <pc:sldChg chg="modSp mod">
        <pc:chgData name="Johannes Hofmann" userId="92824e0a-b7d3-484c-8fb6-41d9fc00b8c4" providerId="ADAL" clId="{47D5A75F-5043-4E98-9AAF-95E0F8648B59}" dt="2024-12-10T11:00:11.745" v="455" actId="13926"/>
        <pc:sldMkLst>
          <pc:docMk/>
          <pc:sldMk cId="3890889990" sldId="5275"/>
        </pc:sldMkLst>
        <pc:spChg chg="mod">
          <ac:chgData name="Johannes Hofmann" userId="92824e0a-b7d3-484c-8fb6-41d9fc00b8c4" providerId="ADAL" clId="{47D5A75F-5043-4E98-9AAF-95E0F8648B59}" dt="2024-12-10T11:00:11.745" v="455" actId="13926"/>
          <ac:spMkLst>
            <pc:docMk/>
            <pc:sldMk cId="3890889990" sldId="5275"/>
            <ac:spMk id="50" creationId="{26A12A41-B182-3F7D-93C1-5ABDD0171E6F}"/>
          </ac:spMkLst>
        </pc:spChg>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9C97D089-EF80-4B2D-AF5A-5D7D90ABE79E}" authorId="{C1EFF68A-C5CB-B6C2-D14E-6153BF8709E6}" created="2024-11-08T09:12:27.210" startDate="2024-12-09T10:02:24.310" dueDate="2024-12-09T10:02:24.310" assignedTo="{C1EFF68A-C5CB-B6C2-D14E-6153BF8709E6}" title="…was du meinst. Die haben wir ja jeweils den Sektoren zugeordnet. Was den Fonds unterscheidet, wäre nochmal eine zusätzliche Geldquelle, weil da ja auch externe Geld reingeben sollen/können, so wie Sparkassen. Wie würdest du es machen? @Ulrike Lenz ">
    <pc:sldMkLst xmlns:pc="http://schemas.microsoft.com/office/powerpoint/2013/main/command">
      <pc:docMk/>
      <pc:sldMk cId="0" sldId="256"/>
    </pc:sldMkLst>
    <p188:replyLst>
      <p188:reply id="{7016CCDE-6C19-458F-8F1B-022612DE7124}" authorId="{35AF7CBD-4229-E6CD-4620-256F7EA85DAB}" created="2024-12-09T10:02:24.310">
        <p188:txBody>
          <a:bodyPr/>
          <a:lstStyle/>
          <a:p>
            <a:r>
              <a:rPr lang="de-DE"/>
              <a:t>Ich versteh, was du meinst. Die haben wir ja jeweils den Sektoren zugeordnet. Was den Fonds unterscheidet, wäre nochmal eine zusätzliche Geldquelle, weil da ja auch externe Geld reingeben sollen/können, so wie Sparkassen. Wie würdest du es machen? [@Ulrike Lenz] </a:t>
            </a:r>
          </a:p>
        </p188:txBody>
      </p188:reply>
      <p188:reply id="{2B2FB814-0932-412C-8B6F-4A057CBB7334}" authorId="{C1EFF68A-C5CB-B6C2-D14E-6153BF8709E6}" created="2024-12-09T19:10:39.998">
        <p188:txBody>
          <a:bodyPr/>
          <a:lstStyle/>
          <a:p>
            <a:r>
              <a:rPr lang="de-DE"/>
              <a:t>das stimmt, es geht um die anderen Geldquellen.
Dann passt das so.
Mein kleines Hintergrundproblem: ich vermute, dass das eine Augenwischerlösung ist, oder kennt ihr Städte/Kommunen, wo wirklich viel Geld reinkommt auf diese Weise?
Aber fachlich ist das dann hier richtig!</a:t>
            </a:r>
          </a:p>
        </p188:txBody>
      </p188:reply>
      <p188:reply id="{C4D16CAA-D3D8-4011-A705-032D99E8F696}" authorId="{35AF7CBD-4229-E6CD-4620-256F7EA85DAB}" created="2024-12-10T08:53:40.016">
        <p188:txBody>
          <a:bodyPr/>
          <a:lstStyle/>
          <a:p>
            <a:r>
              <a:rPr lang="de-DE"/>
              <a:t>Eine kleine Recherche später würde ich sagen: Beides stimmt. Oft vermutlich viel Lärm um nix (dafür vielleicht etwas Aufmerksamkeit?!), manchmal aber auch ganz  cool, z.B. im LK München https://www.aktion-zukunft-plus.de/, ca. 100.000 Einnahmen durch den Fonds. Konstanz sieht auch nett aus, aber da gibt’s keine zahlen: https://konstanzer-klimafonds.de/</a:t>
            </a:r>
          </a:p>
        </p188:txBody>
      </p188:reply>
      <p188:reply id="{340D9A2F-7559-4ECA-B411-6989A3D949DF}" authorId="{8205F07B-2500-462D-88D1-7E1277F6A0A0}" created="2024-12-10T14:15:57.730">
        <p188:txBody>
          <a:bodyPr/>
          <a:lstStyle/>
          <a:p>
            <a:r>
              <a:rPr lang="de-DE"/>
              <a:t>Ich habe das Beispiel aus dem LK München auf der Klimaschutzfond-Folie aufgenommen</a:t>
            </a:r>
          </a:p>
        </p188:txBody>
      </p188:reply>
    </p188:replyLst>
    <p188:txBody>
      <a:bodyPr/>
      <a:lstStyle/>
      <a:p>
        <a:r>
          <a:rPr lang="de-DE"/>
          <a:t>Frage zur Logik: wenn ein Klimaschutzfonds hier im Bereich Finanzierung auftaucht, müssten ja auch kommunale Fördermaßnahmen hier erscheinen?</a:t>
        </a:r>
      </a:p>
    </p188:txBody>
    <p188:extLst>
      <p:ext xmlns:p="http://schemas.openxmlformats.org/presentationml/2006/main" uri="{5BB2D875-25FF-4072-B9AC-8F64D62656EB}">
        <p228:taskDetails xmlns:p228="http://schemas.microsoft.com/office/powerpoint/2022/08/main">
          <p228:history>
            <p228:event time="2024-12-09T10:02:24.318" id="{8756783E-9075-47A1-8AC4-EEC9E8DCE821}">
              <p228:atrbtn authorId="{35AF7CBD-4229-E6CD-4620-256F7EA85DAB}"/>
              <p228:anchr>
                <p228:comment id="{7016CCDE-6C19-458F-8F1B-022612DE7124}"/>
              </p228:anchr>
              <p228:add/>
            </p228:event>
            <p228:event time="2024-12-09T10:02:24.318" id="{0C007C2B-4390-4C59-A259-EF42342F2C7E}">
              <p228:atrbtn authorId="{35AF7CBD-4229-E6CD-4620-256F7EA85DAB}"/>
              <p228:anchr>
                <p228:comment id="{7016CCDE-6C19-458F-8F1B-022612DE7124}"/>
              </p228:anchr>
              <p228:asgn authorId="{C1EFF68A-C5CB-B6C2-D14E-6153BF8709E6}"/>
            </p228:event>
            <p228:event time="2024-12-09T10:02:24.318" id="{AEF4CF37-4B02-446B-AA14-E2980679C23C}">
              <p228:atrbtn authorId="{35AF7CBD-4229-E6CD-4620-256F7EA85DAB}"/>
              <p228:anchr>
                <p228:comment id="{7016CCDE-6C19-458F-8F1B-022612DE7124}"/>
              </p228:anchr>
              <p228:date stDt="2024-12-09T10:02:24.310" endDt="2024-12-09T10:02:24.310"/>
            </p228:event>
            <p228:event time="2024-12-09T10:02:24.318" id="{3FA5D318-C955-4528-BB50-1A511D03E85C}">
              <p228:atrbtn authorId="{35AF7CBD-4229-E6CD-4620-256F7EA85DAB}"/>
              <p228:anchr>
                <p228:comment id="{7016CCDE-6C19-458F-8F1B-022612DE7124}"/>
              </p228:anchr>
              <p228:title val="…was du meinst. Die haben wir ja jeweils den Sektoren zugeordnet. Was den Fonds unterscheidet, wäre nochmal eine zusätzliche Geldquelle, weil da ja auch externe Geld reingeben sollen/können, so wie Sparkassen. Wie würdest du es machen? @Ulrike Lenz "/>
            </p228:event>
          </p228:history>
        </p228:taskDetails>
      </p:ext>
    </p188:extLst>
  </p188:cm>
</p188:cmLst>
</file>

<file path=ppt/comments/modernComment_1499_3AEA8EAF.xml><?xml version="1.0" encoding="utf-8"?>
<p188:cmLst xmlns:a="http://schemas.openxmlformats.org/drawingml/2006/main" xmlns:r="http://schemas.openxmlformats.org/officeDocument/2006/relationships" xmlns:p188="http://schemas.microsoft.com/office/powerpoint/2018/8/main">
  <p188:cm id="{F1D7FFEA-2D33-4403-B5FD-7B2733684CBA}" authorId="{C1EFF68A-C5CB-B6C2-D14E-6153BF8709E6}" created="2024-11-08T09:41:38.726">
    <ac:deMkLst xmlns:ac="http://schemas.microsoft.com/office/drawing/2013/main/command">
      <pc:docMk xmlns:pc="http://schemas.microsoft.com/office/powerpoint/2013/main/command"/>
      <pc:sldMk xmlns:pc="http://schemas.microsoft.com/office/powerpoint/2013/main/command" cId="988450479" sldId="5273"/>
      <ac:spMk id="50" creationId="{92F76FA0-3525-777A-9ED1-9F6E41DA64D5}"/>
    </ac:deMkLst>
    <p188:replyLst>
      <p188:reply id="{29FD6F6E-CF08-46CC-A040-ABBD3103350B}" authorId="{35AF7CBD-4229-E6CD-4620-256F7EA85DAB}" created="2024-12-09T10:04:24.741">
        <p188:txBody>
          <a:bodyPr/>
          <a:lstStyle/>
          <a:p>
            <a:r>
              <a:rPr lang="de-DE"/>
              <a:t>Gerne 1-2 Beispiele ergänzen [@Pauline Höchter], entlang Ulrikes Kommentare.</a:t>
            </a:r>
          </a:p>
        </p188:txBody>
      </p188:reply>
    </p188:replyLst>
    <p188:txBody>
      <a:bodyPr/>
      <a:lstStyle/>
      <a:p>
        <a:r>
          <a:rPr lang="de-DE"/>
          <a:t>willst Du vielleicht Beispiele setzen - um welche Gelder geht es:
kommunale Rücklagen, Anlagen, aber auch Unternehmensbeteiligungen.
Wichtig sind hier besonders kommunale Pensionsfonds, in denen zum Beispiel in Münster insgesamt 22. Mio. € angelegt sind
Interessante Seite, die wir verlinken könnten:
https://kommunales-divestment.de/
Hier geht es auch um das Invest der dann freiwerdenden Mittel
Hier eine Seite mit Beispielen, Berlin, Münster etc.
https://kommunalwiki.boell.de/index.php/Divestment</a:t>
        </a:r>
      </a:p>
    </p188:txBody>
  </p188:cm>
</p188:cmLst>
</file>

<file path=ppt/comments/modernComment_149A_5D7BB39E.xml><?xml version="1.0" encoding="utf-8"?>
<p188:cmLst xmlns:a="http://schemas.openxmlformats.org/drawingml/2006/main" xmlns:r="http://schemas.openxmlformats.org/officeDocument/2006/relationships" xmlns:p188="http://schemas.microsoft.com/office/powerpoint/2018/8/main">
  <p188:cm id="{006CD5EE-2FE5-48BC-8FC2-72337A5CD298}" authorId="{C1EFF68A-C5CB-B6C2-D14E-6153BF8709E6}" created="2024-11-08T09:38:06.066" startDate="2024-12-10T10:56:49.728" dueDate="2024-12-10T10:56:49.728" assignedTo="{C1EFF68A-C5CB-B6C2-D14E-6153BF8709E6}" title="@Ulrike Lenz : Wir haben das jetzt umformuliert. Ist hoffentlich klarer jetzt. Passt dir das so?">
    <ac:deMkLst xmlns:ac="http://schemas.microsoft.com/office/drawing/2013/main/command">
      <pc:docMk xmlns:pc="http://schemas.microsoft.com/office/powerpoint/2013/main/command"/>
      <pc:sldMk xmlns:pc="http://schemas.microsoft.com/office/powerpoint/2013/main/command" cId="1568387998" sldId="5274"/>
      <ac:spMk id="50" creationId="{D3020E63-625D-4381-E892-0A59EF0787CC}"/>
    </ac:deMkLst>
    <p188:replyLst>
      <p188:reply id="{3E3C2182-5C20-4F2E-8C34-51864CAFB180}" authorId="{35AF7CBD-4229-E6CD-4620-256F7EA85DAB}" created="2024-12-10T10:56:49.726">
        <p188:txBody>
          <a:bodyPr/>
          <a:lstStyle/>
          <a:p>
            <a:r>
              <a:rPr lang="de-DE"/>
              <a:t>[@Ulrike Lenz] : Wir haben das jetzt umformuliert. Ist hoffentlich klarer jetzt. Passt dir das so?</a:t>
            </a:r>
          </a:p>
        </p188:txBody>
      </p188:reply>
      <p188:reply id="{E8A19F7B-261D-43AD-8C0A-7E6248E40B9F}" authorId="{C1EFF68A-C5CB-B6C2-D14E-6153BF8709E6}" created="2024-12-10T12:25:16.480">
        <p188:txBody>
          <a:bodyPr/>
          <a:lstStyle/>
          <a:p>
            <a:r>
              <a:rPr lang="de-DE"/>
              <a:t>finde ich gut. Würde die direkten Zahlungen ergänzen, da das nicht alle Menschen wissen:
Vorschlag:
....direkte Zahlungen an Kommune (gemäß § 6 EEG 2023 ist eine Beteiligung der Kommuna an Gewinnen der Windparkbetreiber möglich)....</a:t>
            </a:r>
          </a:p>
        </p188:txBody>
      </p188:reply>
    </p188:replyLst>
    <p188:txBody>
      <a:bodyPr/>
      <a:lstStyle/>
      <a:p>
        <a:r>
          <a:rPr lang="de-DE"/>
          <a:t>Ich würde an den Anfang setzen: Es gibt eine "Kann" Bestimmung, dass Kommunen an den Gewinnen privater Windparks beteiligt werden können (gilt das auch für PV? Diese Gewinnbeteiligung gilt es einzufordern, evtl sogar den Gewinnanteil hochzuverhandeln. Ziel: Neben der Gewerbesteuer bleibt ein weiterer Gewinnanteil im kommunalen Haushalt.
Danach kannst Du die weiteren Möglichkeiten aufführen:
a.) Bürgerinnen und oder Kommune beteiligen sich an privaten Investitionen, um eine Gewinnbeteiligung zu erreichen? (habe ich das richtig verstanden?)
b.) Beteiligung über Anlageprodukte: meint das, dass die Kommune, so sie freies Geld hat, dieses "grün" investiert, genauso wie Bürgerinnen? (Geld raus aus fossilien Anlageprodukten?)
b.) eine Bürgerinnengenossenschaft führt Investititonsprojekte alleine oder mit der Kommune durch um den Gewinn in der Region und bei den Bürgern zu halten
Wir können gerne nochmal zusammen über die Folie schauen....</a:t>
        </a:r>
      </a:p>
    </p188:txBody>
    <p188:extLst>
      <p:ext xmlns:p="http://schemas.openxmlformats.org/presentationml/2006/main" uri="{5BB2D875-25FF-4072-B9AC-8F64D62656EB}">
        <p228:taskDetails xmlns:p228="http://schemas.microsoft.com/office/powerpoint/2022/08/main">
          <p228:history>
            <p228:event time="2024-12-10T10:56:49.729" id="{31A0592B-2F18-4F97-BE01-779255730F7A}">
              <p228:atrbtn authorId="{35AF7CBD-4229-E6CD-4620-256F7EA85DAB}"/>
              <p228:anchr>
                <p228:comment id="{3E3C2182-5C20-4F2E-8C34-51864CAFB180}"/>
              </p228:anchr>
              <p228:add/>
            </p228:event>
            <p228:event time="2024-12-10T10:56:49.729" id="{C77946AE-4AEF-4432-8F6D-D8A40831C710}">
              <p228:atrbtn authorId="{35AF7CBD-4229-E6CD-4620-256F7EA85DAB}"/>
              <p228:anchr>
                <p228:comment id="{3E3C2182-5C20-4F2E-8C34-51864CAFB180}"/>
              </p228:anchr>
              <p228:asgn authorId="{C1EFF68A-C5CB-B6C2-D14E-6153BF8709E6}"/>
            </p228:event>
            <p228:event time="2024-12-10T10:56:49.729" id="{9DDA40F1-7048-4AB4-B27D-E188CBFC45DF}">
              <p228:atrbtn authorId="{35AF7CBD-4229-E6CD-4620-256F7EA85DAB}"/>
              <p228:anchr>
                <p228:comment id="{3E3C2182-5C20-4F2E-8C34-51864CAFB180}"/>
              </p228:anchr>
              <p228:date stDt="2024-12-10T10:56:49.728" endDt="2024-12-10T10:56:49.728"/>
            </p228:event>
            <p228:event time="2024-12-10T10:56:49.729" id="{A8649D61-BDA2-48C3-9AE9-BCF8969C91A8}">
              <p228:atrbtn authorId="{35AF7CBD-4229-E6CD-4620-256F7EA85DAB}"/>
              <p228:anchr>
                <p228:comment id="{3E3C2182-5C20-4F2E-8C34-51864CAFB180}"/>
              </p228:anchr>
              <p228:title val="@Ulrike Lenz : Wir haben das jetzt umformuliert. Ist hoffentlich klarer jetzt. Passt dir das so?"/>
            </p228:event>
          </p228:history>
        </p228:taskDetails>
      </p:ext>
    </p188:extLst>
  </p188:cm>
</p188:cmLst>
</file>

<file path=ppt/comments/modernComment_149B_E7EA4506.xml><?xml version="1.0" encoding="utf-8"?>
<p188:cmLst xmlns:a="http://schemas.openxmlformats.org/drawingml/2006/main" xmlns:r="http://schemas.openxmlformats.org/officeDocument/2006/relationships" xmlns:p188="http://schemas.microsoft.com/office/powerpoint/2018/8/main">
  <p188:cm id="{1FEF16B2-AE79-43AF-BDE0-70665704F61D}" authorId="{C1EFF68A-C5CB-B6C2-D14E-6153BF8709E6}" created="2024-11-08T09:19:38.515">
    <pc:sldMkLst xmlns:pc="http://schemas.microsoft.com/office/powerpoint/2013/main/command">
      <pc:docMk/>
      <pc:sldMk cId="3890889990" sldId="5275"/>
    </pc:sldMkLst>
    <p188:txBody>
      <a:bodyPr/>
      <a:lstStyle/>
      <a:p>
        <a:r>
          <a:rPr lang="de-DE"/>
          <a:t>ich würde die Abgrenzung zu Förderungen am Anfang erklären:
kommunale Förderungen / kommunale Förderrichtlinien fördern zum Bsp Investitionen von Bürger:innen in energetische Sanierungen, nachhaltige Mobilität oder die Produktion von EE.
Lokale Klimafonds fördern den kommunalen Klimaschutz, indem zusätzliche finanzielle Ressourcen für Klimaschutzprojekte vor Ort bereitgestellt werden. 
Damit werden (in der Situation klammer kommunaler Finanzen) private und öffentliche Mittel zur Finanzierung effizienter Klimaprojekte vor Ort zusammengeführt und zugleich ein Angebot zur Teilhabe am Klimaschutz geschaffen.
Ich kenne ehrlich gesagt kein Beispiel für eine solche Förderung, könnte mir aber denken, dass damit die Gründung einer Bürgerenergiegenossenschaft gefördert wird, oder Öffentlichkeitsveranstaltungen von LZ Gruppen, Bildungsprojkte o.ä,</a:t>
        </a:r>
      </a:p>
    </p188:txBody>
  </p188:cm>
  <p188:cm id="{C4B09D3D-D6D3-40B2-A2EC-046472600F82}" authorId="{C1EFF68A-C5CB-B6C2-D14E-6153BF8709E6}" created="2024-11-08T09:20:39.094">
    <ac:deMkLst xmlns:ac="http://schemas.microsoft.com/office/drawing/2013/main/command">
      <pc:docMk xmlns:pc="http://schemas.microsoft.com/office/powerpoint/2013/main/command"/>
      <pc:sldMk xmlns:pc="http://schemas.microsoft.com/office/powerpoint/2013/main/command" cId="3890889990" sldId="5275"/>
      <ac:spMk id="50" creationId="{26A12A41-B182-3F7D-93C1-5ABDD0171E6F}"/>
    </ac:deMkLst>
    <p188:txBody>
      <a:bodyPr/>
      <a:lstStyle/>
      <a:p>
        <a:r>
          <a:rPr lang="de-DE"/>
          <a:t>Es gab mal eine Förderung solcher lokalen Fonds:
https://www.klimaschutz.de/de/projekte/lokale-klimafonds
die Pilotstädte: Bottrop, Greifswald, Ilm-Kreis, Ludwigsburg und Lübeck. In Lübeck haben wir ein aktives Team!!!
Vielleicht bekommen wir detailliertere Infos über die Ansprache von Adelphi?
https://adelphi.de/de/projekte/lokale-klimafonds-gemeinsam-fuer-mehr-regionalen-klimaschutz
(Projektseite)</a:t>
        </a:r>
      </a:p>
    </p188:txBody>
  </p188:cm>
  <p188:cm id="{D8344EF6-7BC0-4C08-B414-786DBD3198CB}" authorId="{C1EFF68A-C5CB-B6C2-D14E-6153BF8709E6}" created="2024-11-08T09:30:46.245">
    <pc:sldMkLst xmlns:pc="http://schemas.microsoft.com/office/powerpoint/2013/main/command">
      <pc:docMk/>
      <pc:sldMk cId="3890889990" sldId="5275"/>
    </pc:sldMkLst>
    <p188:txBody>
      <a:bodyPr/>
      <a:lstStyle/>
      <a:p>
        <a:r>
          <a:rPr lang="de-DE"/>
          <a:t>Hier das Konzept zum Klimafond, das hinter dem Förderprojekt liegt
https://adelphi.de/de/publikationen/grundkonzept-zur-einrichtung-eines-lokalen-klimafonds</a:t>
        </a:r>
      </a:p>
    </p188:txBody>
  </p188:cm>
  <p188:cm id="{6786D213-6C76-4DCF-87D5-AB186419F70E}" authorId="{35AF7CBD-4229-E6CD-4620-256F7EA85DAB}" created="2024-12-09T10:20:19.191">
    <pc:sldMkLst xmlns:pc="http://schemas.microsoft.com/office/powerpoint/2013/main/command">
      <pc:docMk/>
      <pc:sldMk cId="3890889990" sldId="5275"/>
    </pc:sldMkLst>
    <p188:txBody>
      <a:bodyPr/>
      <a:lstStyle/>
      <a:p>
        <a:r>
          <a:rPr lang="de-DE"/>
          <a:t>Ich finde [@Ulrike Lenz] s Hinweis gut: Kurz am Anfang einleiten damit, dass Klimaschutzfonds kommunale Förderungen ergänzen können und so die Fördersummen erhöht werden können und gleichzeitig Aufmerksamkeit generiert durch die Mehrbeteiligung von Finzierungsakteuren. [@Pauline Höchter]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1AA51-D695-2B46-875E-A953EB3D162B}"/>
              </a:ext>
            </a:extLst>
          </p:cNvPr>
          <p:cNvSpPr>
            <a:spLocks noGrp="1"/>
          </p:cNvSpPr>
          <p:nvPr>
            <p:ph type="title"/>
          </p:nvPr>
        </p:nvSpPr>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FFC9AFAD-C49B-1040-8FA0-79041CCF469A}"/>
              </a:ext>
            </a:extLst>
          </p:cNvPr>
          <p:cNvSpPr>
            <a:spLocks noGrp="1"/>
          </p:cNvSpPr>
          <p:nvPr>
            <p:ph type="ftr" sz="quarter" idx="10"/>
          </p:nvPr>
        </p:nvSpPr>
        <p:spPr/>
        <p:txBody>
          <a:bodyPr/>
          <a:lstStyle/>
          <a:p>
            <a:r>
              <a:rPr lang="de-DE"/>
              <a:t>Rahmenstrategie 2021 - Name Referent*in</a:t>
            </a:r>
          </a:p>
        </p:txBody>
      </p:sp>
      <p:sp>
        <p:nvSpPr>
          <p:cNvPr id="4" name="Foliennummernplatzhalter 3">
            <a:extLst>
              <a:ext uri="{FF2B5EF4-FFF2-40B4-BE49-F238E27FC236}">
                <a16:creationId xmlns:a16="http://schemas.microsoft.com/office/drawing/2014/main" id="{17C27DF7-E53B-E240-9C62-AF038C0D703A}"/>
              </a:ext>
            </a:extLst>
          </p:cNvPr>
          <p:cNvSpPr>
            <a:spLocks noGrp="1"/>
          </p:cNvSpPr>
          <p:nvPr>
            <p:ph type="sldNum" sz="quarter" idx="11"/>
          </p:nvPr>
        </p:nvSpPr>
        <p:spPr/>
        <p:txBody>
          <a:bodyPr/>
          <a:lstStyle/>
          <a:p>
            <a:r>
              <a:rPr lang="de-DE"/>
              <a:t>Seite </a:t>
            </a:r>
            <a:fld id="{467D92FA-E26D-B845-B3B6-17DDDEAFDF6E}" type="slidenum">
              <a:rPr lang="de-DE" smtClean="0"/>
              <a:pPr/>
              <a:t>‹Nr.›</a:t>
            </a:fld>
            <a:r>
              <a:rPr lang="de-DE"/>
              <a:t>//XX</a:t>
            </a:r>
          </a:p>
        </p:txBody>
      </p:sp>
    </p:spTree>
    <p:extLst>
      <p:ext uri="{BB962C8B-B14F-4D97-AF65-F5344CB8AC3E}">
        <p14:creationId xmlns:p14="http://schemas.microsoft.com/office/powerpoint/2010/main" val="167349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30659CD-7A28-F14F-BAB7-0F132D13F9DF}"/>
              </a:ext>
            </a:extLst>
          </p:cNvPr>
          <p:cNvGraphicFramePr>
            <a:graphicFrameLocks noChangeAspect="1"/>
          </p:cNvGraphicFramePr>
          <p:nvPr userDrawn="1">
            <p:custDataLst>
              <p:tags r:id="rId1"/>
            </p:custDataLst>
            <p:extLst>
              <p:ext uri="{D42A27DB-BD31-4B8C-83A1-F6EECF244321}">
                <p14:modId xmlns:p14="http://schemas.microsoft.com/office/powerpoint/2010/main" val="2659174564"/>
              </p:ext>
            </p:extLst>
          </p:nvPr>
        </p:nvGraphicFramePr>
        <p:xfrm>
          <a:off x="2384" y="2382"/>
          <a:ext cx="1841" cy="2382"/>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6" name="Objekt 5" hidden="1">
                        <a:extLst>
                          <a:ext uri="{FF2B5EF4-FFF2-40B4-BE49-F238E27FC236}">
                            <a16:creationId xmlns:a16="http://schemas.microsoft.com/office/drawing/2014/main" id="{D30659CD-7A28-F14F-BAB7-0F132D13F9DF}"/>
                          </a:ext>
                        </a:extLst>
                      </p:cNvPr>
                      <p:cNvPicPr/>
                      <p:nvPr/>
                    </p:nvPicPr>
                    <p:blipFill>
                      <a:blip r:embed="rId4"/>
                      <a:stretch>
                        <a:fillRect/>
                      </a:stretch>
                    </p:blipFill>
                    <p:spPr>
                      <a:xfrm>
                        <a:off x="2384" y="2382"/>
                        <a:ext cx="1841" cy="2382"/>
                      </a:xfrm>
                      <a:prstGeom prst="rect">
                        <a:avLst/>
                      </a:prstGeom>
                    </p:spPr>
                  </p:pic>
                </p:oleObj>
              </mc:Fallback>
            </mc:AlternateContent>
          </a:graphicData>
        </a:graphic>
      </p:graphicFrame>
      <p:pic>
        <p:nvPicPr>
          <p:cNvPr id="8" name="Grafik 7">
            <a:extLst>
              <a:ext uri="{FF2B5EF4-FFF2-40B4-BE49-F238E27FC236}">
                <a16:creationId xmlns:a16="http://schemas.microsoft.com/office/drawing/2014/main" id="{1190813C-06BF-6846-9CB7-4CD4AD461D69}"/>
              </a:ext>
            </a:extLst>
          </p:cNvPr>
          <p:cNvPicPr>
            <a:picLocks noChangeAspect="1"/>
          </p:cNvPicPr>
          <p:nvPr userDrawn="1"/>
        </p:nvPicPr>
        <p:blipFill>
          <a:blip r:embed="rId5"/>
          <a:stretch>
            <a:fillRect/>
          </a:stretch>
        </p:blipFill>
        <p:spPr>
          <a:xfrm>
            <a:off x="3247467" y="1206452"/>
            <a:ext cx="15060705" cy="8471648"/>
          </a:xfrm>
          <a:prstGeom prst="rect">
            <a:avLst/>
          </a:prstGeom>
        </p:spPr>
      </p:pic>
      <p:sp>
        <p:nvSpPr>
          <p:cNvPr id="5" name="Rechteck 4">
            <a:extLst>
              <a:ext uri="{FF2B5EF4-FFF2-40B4-BE49-F238E27FC236}">
                <a16:creationId xmlns:a16="http://schemas.microsoft.com/office/drawing/2014/main" id="{74CBDDB2-B78A-FF4C-3E2A-AEF6AE37A61F}"/>
              </a:ext>
            </a:extLst>
          </p:cNvPr>
          <p:cNvSpPr/>
          <p:nvPr userDrawn="1"/>
        </p:nvSpPr>
        <p:spPr>
          <a:xfrm>
            <a:off x="-1" y="-53847"/>
            <a:ext cx="11981330" cy="103408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7" name="Rechteck 6">
            <a:extLst>
              <a:ext uri="{FF2B5EF4-FFF2-40B4-BE49-F238E27FC236}">
                <a16:creationId xmlns:a16="http://schemas.microsoft.com/office/drawing/2014/main" id="{05BB7336-83F4-7FC2-779A-5B1B1B1794E4}"/>
              </a:ext>
            </a:extLst>
          </p:cNvPr>
          <p:cNvSpPr/>
          <p:nvPr userDrawn="1"/>
        </p:nvSpPr>
        <p:spPr>
          <a:xfrm>
            <a:off x="6306673" y="-53847"/>
            <a:ext cx="11981330" cy="1728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9" name="Rechteck 8">
            <a:extLst>
              <a:ext uri="{FF2B5EF4-FFF2-40B4-BE49-F238E27FC236}">
                <a16:creationId xmlns:a16="http://schemas.microsoft.com/office/drawing/2014/main" id="{3E10D22B-68B3-78A7-1DA1-0F1AB0EF97A2}"/>
              </a:ext>
            </a:extLst>
          </p:cNvPr>
          <p:cNvSpPr/>
          <p:nvPr userDrawn="1"/>
        </p:nvSpPr>
        <p:spPr>
          <a:xfrm>
            <a:off x="6326842" y="9110805"/>
            <a:ext cx="11981330" cy="1230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Tree>
    <p:extLst>
      <p:ext uri="{BB962C8B-B14F-4D97-AF65-F5344CB8AC3E}">
        <p14:creationId xmlns:p14="http://schemas.microsoft.com/office/powerpoint/2010/main" val="13204430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wischenfolie blau">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E87808-D944-C24C-B300-BC465CFA3DAD}"/>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3" name="Rechteck 2">
            <a:extLst>
              <a:ext uri="{FF2B5EF4-FFF2-40B4-BE49-F238E27FC236}">
                <a16:creationId xmlns:a16="http://schemas.microsoft.com/office/drawing/2014/main" id="{FE75C6CD-2F35-EEB1-EE0C-D3691D4D1B4E}"/>
              </a:ext>
            </a:extLst>
          </p:cNvPr>
          <p:cNvSpPr/>
          <p:nvPr userDrawn="1"/>
        </p:nvSpPr>
        <p:spPr>
          <a:xfrm>
            <a:off x="9797144" y="413048"/>
            <a:ext cx="8229600" cy="15675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Tree>
    <p:extLst>
      <p:ext uri="{BB962C8B-B14F-4D97-AF65-F5344CB8AC3E}">
        <p14:creationId xmlns:p14="http://schemas.microsoft.com/office/powerpoint/2010/main" val="173156062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Zwischenfolie grün">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1293384-A569-9E4E-9B48-7F81BCC4D20F}"/>
              </a:ext>
            </a:extLst>
          </p:cNvPr>
          <p:cNvPicPr>
            <a:picLocks noChangeAspect="1"/>
          </p:cNvPicPr>
          <p:nvPr userDrawn="1"/>
        </p:nvPicPr>
        <p:blipFill>
          <a:blip r:embed="rId2"/>
          <a:stretch>
            <a:fillRect/>
          </a:stretch>
        </p:blipFill>
        <p:spPr>
          <a:xfrm>
            <a:off x="0" y="0"/>
            <a:ext cx="18288000" cy="10287000"/>
          </a:xfrm>
          <a:prstGeom prst="rect">
            <a:avLst/>
          </a:prstGeom>
          <a:solidFill>
            <a:schemeClr val="tx2"/>
          </a:solidFill>
        </p:spPr>
      </p:pic>
      <p:sp>
        <p:nvSpPr>
          <p:cNvPr id="3" name="Rechteck 2">
            <a:extLst>
              <a:ext uri="{FF2B5EF4-FFF2-40B4-BE49-F238E27FC236}">
                <a16:creationId xmlns:a16="http://schemas.microsoft.com/office/drawing/2014/main" id="{F6FFE28A-7E72-424D-1B01-AE7785EA7A6E}"/>
              </a:ext>
            </a:extLst>
          </p:cNvPr>
          <p:cNvSpPr/>
          <p:nvPr userDrawn="1"/>
        </p:nvSpPr>
        <p:spPr>
          <a:xfrm>
            <a:off x="9797144" y="413048"/>
            <a:ext cx="8229600" cy="1567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Tree>
    <p:extLst>
      <p:ext uri="{BB962C8B-B14F-4D97-AF65-F5344CB8AC3E}">
        <p14:creationId xmlns:p14="http://schemas.microsoft.com/office/powerpoint/2010/main" val="126170672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Zwischenfolie grü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3C1CC10-E0AD-E436-7E73-0C8A2FA8E0E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50000" contrast="50000"/>
                    </a14:imgEffect>
                  </a14:imgLayer>
                </a14:imgProps>
              </a:ext>
            </a:extLst>
          </a:blip>
          <a:stretch>
            <a:fillRect/>
          </a:stretch>
        </p:blipFill>
        <p:spPr>
          <a:xfrm>
            <a:off x="0" y="0"/>
            <a:ext cx="18288000" cy="10287000"/>
          </a:xfrm>
          <a:prstGeom prst="rect">
            <a:avLst/>
          </a:prstGeom>
        </p:spPr>
      </p:pic>
      <p:sp>
        <p:nvSpPr>
          <p:cNvPr id="4" name="Rechteck 3">
            <a:extLst>
              <a:ext uri="{FF2B5EF4-FFF2-40B4-BE49-F238E27FC236}">
                <a16:creationId xmlns:a16="http://schemas.microsoft.com/office/drawing/2014/main" id="{06CF6128-D9A8-9462-BEEA-BCDA9B80B540}"/>
              </a:ext>
            </a:extLst>
          </p:cNvPr>
          <p:cNvSpPr/>
          <p:nvPr userDrawn="1"/>
        </p:nvSpPr>
        <p:spPr>
          <a:xfrm>
            <a:off x="9797144" y="413048"/>
            <a:ext cx="8229600" cy="1567544"/>
          </a:xfrm>
          <a:prstGeom prst="rect">
            <a:avLst/>
          </a:prstGeom>
          <a:solidFill>
            <a:srgbClr val="002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Tree>
    <p:extLst>
      <p:ext uri="{BB962C8B-B14F-4D97-AF65-F5344CB8AC3E}">
        <p14:creationId xmlns:p14="http://schemas.microsoft.com/office/powerpoint/2010/main" val="166378044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Zwischenfolie grü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3C1CC10-E0AD-E436-7E73-0C8A2FA8E0E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50000" contrast="50000"/>
                    </a14:imgEffect>
                  </a14:imgLayer>
                </a14:imgProps>
              </a:ext>
            </a:extLst>
          </a:blip>
          <a:stretch>
            <a:fillRect/>
          </a:stretch>
        </p:blipFill>
        <p:spPr>
          <a:xfrm>
            <a:off x="0" y="0"/>
            <a:ext cx="18288000" cy="10287000"/>
          </a:xfrm>
          <a:prstGeom prst="rect">
            <a:avLst/>
          </a:prstGeom>
        </p:spPr>
      </p:pic>
      <p:sp>
        <p:nvSpPr>
          <p:cNvPr id="4" name="Rechteck 3">
            <a:extLst>
              <a:ext uri="{FF2B5EF4-FFF2-40B4-BE49-F238E27FC236}">
                <a16:creationId xmlns:a16="http://schemas.microsoft.com/office/drawing/2014/main" id="{06CF6128-D9A8-9462-BEEA-BCDA9B80B540}"/>
              </a:ext>
            </a:extLst>
          </p:cNvPr>
          <p:cNvSpPr/>
          <p:nvPr userDrawn="1"/>
        </p:nvSpPr>
        <p:spPr>
          <a:xfrm>
            <a:off x="9797144" y="413048"/>
            <a:ext cx="8229600" cy="1567544"/>
          </a:xfrm>
          <a:prstGeom prst="rect">
            <a:avLst/>
          </a:prstGeom>
          <a:solidFill>
            <a:srgbClr val="002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grpSp>
        <p:nvGrpSpPr>
          <p:cNvPr id="2" name="Gruppieren 1">
            <a:extLst>
              <a:ext uri="{FF2B5EF4-FFF2-40B4-BE49-F238E27FC236}">
                <a16:creationId xmlns:a16="http://schemas.microsoft.com/office/drawing/2014/main" id="{F5D63B19-E5A2-80FB-D935-110B00C30C17}"/>
              </a:ext>
            </a:extLst>
          </p:cNvPr>
          <p:cNvGrpSpPr/>
          <p:nvPr userDrawn="1"/>
        </p:nvGrpSpPr>
        <p:grpSpPr>
          <a:xfrm>
            <a:off x="997529" y="2541515"/>
            <a:ext cx="16292945" cy="7305206"/>
            <a:chOff x="1439101" y="2020771"/>
            <a:chExt cx="7829277" cy="4547632"/>
          </a:xfrm>
        </p:grpSpPr>
        <p:sp>
          <p:nvSpPr>
            <p:cNvPr id="3" name="Inhaltsplatzhalter 1">
              <a:extLst>
                <a:ext uri="{FF2B5EF4-FFF2-40B4-BE49-F238E27FC236}">
                  <a16:creationId xmlns:a16="http://schemas.microsoft.com/office/drawing/2014/main" id="{F72A9BC4-6929-0BDF-EA8C-9E3A75BE198A}"/>
                </a:ext>
              </a:extLst>
            </p:cNvPr>
            <p:cNvSpPr txBox="1">
              <a:spLocks/>
            </p:cNvSpPr>
            <p:nvPr/>
          </p:nvSpPr>
          <p:spPr>
            <a:xfrm>
              <a:off x="1439101" y="2020771"/>
              <a:ext cx="3906388" cy="2167558"/>
            </a:xfrm>
            <a:prstGeom prst="rect">
              <a:avLst/>
            </a:prstGeom>
            <a:solidFill>
              <a:srgbClr val="FEFFFF">
                <a:alpha val="12941"/>
              </a:srgbClr>
            </a:solidFill>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3600" kern="120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1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sz="5400"/>
            </a:p>
          </p:txBody>
        </p:sp>
        <p:sp>
          <p:nvSpPr>
            <p:cNvPr id="6" name="Inhaltsplatzhalter 1">
              <a:extLst>
                <a:ext uri="{FF2B5EF4-FFF2-40B4-BE49-F238E27FC236}">
                  <a16:creationId xmlns:a16="http://schemas.microsoft.com/office/drawing/2014/main" id="{62B87217-F7A0-EB1E-3347-B18516D55043}"/>
                </a:ext>
              </a:extLst>
            </p:cNvPr>
            <p:cNvSpPr txBox="1">
              <a:spLocks/>
            </p:cNvSpPr>
            <p:nvPr/>
          </p:nvSpPr>
          <p:spPr>
            <a:xfrm>
              <a:off x="5559545" y="2020771"/>
              <a:ext cx="3708833" cy="2167558"/>
            </a:xfrm>
            <a:prstGeom prst="rect">
              <a:avLst/>
            </a:prstGeom>
            <a:solidFill>
              <a:srgbClr val="FEFFFF">
                <a:alpha val="12941"/>
              </a:srgbClr>
            </a:solidFill>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3600" kern="120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1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750"/>
                </a:spcBef>
              </a:pPr>
              <a:endParaRPr lang="de-DE" sz="1800">
                <a:latin typeface="Arial"/>
                <a:cs typeface="Arial"/>
              </a:endParaRPr>
            </a:p>
          </p:txBody>
        </p:sp>
        <p:sp>
          <p:nvSpPr>
            <p:cNvPr id="7" name="Inhaltsplatzhalter 1">
              <a:extLst>
                <a:ext uri="{FF2B5EF4-FFF2-40B4-BE49-F238E27FC236}">
                  <a16:creationId xmlns:a16="http://schemas.microsoft.com/office/drawing/2014/main" id="{40AB41A7-A5EF-9F23-D3EA-96544DABE56A}"/>
                </a:ext>
              </a:extLst>
            </p:cNvPr>
            <p:cNvSpPr txBox="1">
              <a:spLocks/>
            </p:cNvSpPr>
            <p:nvPr/>
          </p:nvSpPr>
          <p:spPr>
            <a:xfrm>
              <a:off x="1439101" y="4400845"/>
              <a:ext cx="3906388" cy="2167558"/>
            </a:xfrm>
            <a:prstGeom prst="rect">
              <a:avLst/>
            </a:prstGeom>
            <a:solidFill>
              <a:srgbClr val="FEFFFF">
                <a:alpha val="12941"/>
              </a:srgbClr>
            </a:solidFill>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3600" kern="120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1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750"/>
                </a:spcBef>
              </a:pPr>
              <a:endParaRPr lang="de-DE" sz="1800" u="sng">
                <a:latin typeface="Arial"/>
                <a:cs typeface="Arial"/>
              </a:endParaRPr>
            </a:p>
          </p:txBody>
        </p:sp>
        <p:sp>
          <p:nvSpPr>
            <p:cNvPr id="8" name="Inhaltsplatzhalter 1">
              <a:extLst>
                <a:ext uri="{FF2B5EF4-FFF2-40B4-BE49-F238E27FC236}">
                  <a16:creationId xmlns:a16="http://schemas.microsoft.com/office/drawing/2014/main" id="{67E2A3B7-58EB-4458-3B10-90DE99356365}"/>
                </a:ext>
              </a:extLst>
            </p:cNvPr>
            <p:cNvSpPr txBox="1">
              <a:spLocks/>
            </p:cNvSpPr>
            <p:nvPr/>
          </p:nvSpPr>
          <p:spPr>
            <a:xfrm>
              <a:off x="5559544" y="4400845"/>
              <a:ext cx="3708833" cy="2167558"/>
            </a:xfrm>
            <a:prstGeom prst="rect">
              <a:avLst/>
            </a:prstGeom>
            <a:solidFill>
              <a:srgbClr val="FEFFFF">
                <a:alpha val="12941"/>
              </a:srgbClr>
            </a:solidFill>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3600" kern="120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1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spcBef>
                  <a:spcPts val="750"/>
                </a:spcBef>
                <a:buFont typeface="Wingdings" pitchFamily="2" charset="2"/>
                <a:buNone/>
              </a:pPr>
              <a:endParaRPr lang="de-DE" sz="1800">
                <a:latin typeface="Arial"/>
                <a:cs typeface="Arial"/>
              </a:endParaRPr>
            </a:p>
          </p:txBody>
        </p:sp>
      </p:grpSp>
      <p:sp>
        <p:nvSpPr>
          <p:cNvPr id="9" name="Rechteck: abgerundete Ecken 3">
            <a:extLst>
              <a:ext uri="{FF2B5EF4-FFF2-40B4-BE49-F238E27FC236}">
                <a16:creationId xmlns:a16="http://schemas.microsoft.com/office/drawing/2014/main" id="{3A053A6A-0EAA-04DC-ABC7-5EED6FB00C20}"/>
              </a:ext>
            </a:extLst>
          </p:cNvPr>
          <p:cNvSpPr/>
          <p:nvPr userDrawn="1"/>
        </p:nvSpPr>
        <p:spPr>
          <a:xfrm rot="16200000">
            <a:off x="-517959" y="3312495"/>
            <a:ext cx="2546430" cy="57873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a:solidFill>
                  <a:schemeClr val="bg2"/>
                </a:solidFill>
                <a:latin typeface="Arial"/>
                <a:cs typeface="Arial"/>
              </a:rPr>
              <a:t>Sinn / Zweck</a:t>
            </a:r>
            <a:endParaRPr lang="de-DE" sz="2700">
              <a:solidFill>
                <a:schemeClr val="bg2"/>
              </a:solidFill>
              <a:ea typeface="+mn-lt"/>
              <a:cs typeface="+mn-lt"/>
            </a:endParaRPr>
          </a:p>
        </p:txBody>
      </p:sp>
      <p:sp>
        <p:nvSpPr>
          <p:cNvPr id="10" name="Rechteck: abgerundete Ecken 4">
            <a:extLst>
              <a:ext uri="{FF2B5EF4-FFF2-40B4-BE49-F238E27FC236}">
                <a16:creationId xmlns:a16="http://schemas.microsoft.com/office/drawing/2014/main" id="{F0CCB30F-CB06-C598-7853-9521CC08AD88}"/>
              </a:ext>
            </a:extLst>
          </p:cNvPr>
          <p:cNvSpPr/>
          <p:nvPr userDrawn="1"/>
        </p:nvSpPr>
        <p:spPr>
          <a:xfrm rot="5400000">
            <a:off x="15746195" y="3908705"/>
            <a:ext cx="3647202" cy="57873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r>
              <a:rPr lang="de-DE" sz="2700" b="1">
                <a:solidFill>
                  <a:schemeClr val="bg2"/>
                </a:solidFill>
                <a:latin typeface="Arial"/>
                <a:cs typeface="Arial"/>
              </a:rPr>
              <a:t>Personen</a:t>
            </a:r>
            <a:endParaRPr lang="de-DE" sz="2700">
              <a:solidFill>
                <a:schemeClr val="bg2"/>
              </a:solidFill>
              <a:ea typeface="+mn-lt"/>
              <a:cs typeface="+mn-lt"/>
            </a:endParaRPr>
          </a:p>
        </p:txBody>
      </p:sp>
      <p:sp>
        <p:nvSpPr>
          <p:cNvPr id="11" name="Rechteck: abgerundete Ecken 9">
            <a:extLst>
              <a:ext uri="{FF2B5EF4-FFF2-40B4-BE49-F238E27FC236}">
                <a16:creationId xmlns:a16="http://schemas.microsoft.com/office/drawing/2014/main" id="{4FA47FA2-6996-50EA-9538-F5AB64FCD3C0}"/>
              </a:ext>
            </a:extLst>
          </p:cNvPr>
          <p:cNvSpPr/>
          <p:nvPr userDrawn="1"/>
        </p:nvSpPr>
        <p:spPr>
          <a:xfrm rot="16200000">
            <a:off x="-1562902" y="7428405"/>
            <a:ext cx="4611698" cy="57873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r>
              <a:rPr lang="de-DE" sz="2700" b="1">
                <a:solidFill>
                  <a:schemeClr val="bg2"/>
                </a:solidFill>
                <a:latin typeface="Arial"/>
                <a:cs typeface="Arial"/>
              </a:rPr>
              <a:t>Meilensteine</a:t>
            </a:r>
            <a:endParaRPr lang="de-DE" sz="2700">
              <a:solidFill>
                <a:schemeClr val="bg2"/>
              </a:solidFill>
            </a:endParaRPr>
          </a:p>
        </p:txBody>
      </p:sp>
      <p:sp>
        <p:nvSpPr>
          <p:cNvPr id="12" name="Rechteck: abgerundete Ecken 3">
            <a:extLst>
              <a:ext uri="{FF2B5EF4-FFF2-40B4-BE49-F238E27FC236}">
                <a16:creationId xmlns:a16="http://schemas.microsoft.com/office/drawing/2014/main" id="{7496811C-2CE1-103A-D10B-12B52646780A}"/>
              </a:ext>
            </a:extLst>
          </p:cNvPr>
          <p:cNvSpPr/>
          <p:nvPr userDrawn="1"/>
        </p:nvSpPr>
        <p:spPr>
          <a:xfrm rot="16200000">
            <a:off x="-108177" y="915968"/>
            <a:ext cx="1024341" cy="355112"/>
          </a:xfrm>
          <a:prstGeom prst="roundRect">
            <a:avLst/>
          </a:prstGeom>
          <a:solidFill>
            <a:srgbClr val="0014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r>
              <a:rPr lang="de-DE" sz="1500">
                <a:solidFill>
                  <a:schemeClr val="bg2"/>
                </a:solidFill>
                <a:latin typeface="Arial"/>
                <a:cs typeface="Arial"/>
              </a:rPr>
              <a:t>Auftrag</a:t>
            </a:r>
            <a:endParaRPr lang="de-DE" sz="1500">
              <a:solidFill>
                <a:schemeClr val="bg2"/>
              </a:solidFill>
              <a:ea typeface="+mn-lt"/>
              <a:cs typeface="+mn-lt"/>
            </a:endParaRPr>
          </a:p>
        </p:txBody>
      </p:sp>
      <p:sp>
        <p:nvSpPr>
          <p:cNvPr id="13" name="Rechteck: abgerundete Ecken 3">
            <a:extLst>
              <a:ext uri="{FF2B5EF4-FFF2-40B4-BE49-F238E27FC236}">
                <a16:creationId xmlns:a16="http://schemas.microsoft.com/office/drawing/2014/main" id="{02C7822C-199B-EC64-C87A-B12A5C5A31D7}"/>
              </a:ext>
            </a:extLst>
          </p:cNvPr>
          <p:cNvSpPr/>
          <p:nvPr userDrawn="1"/>
        </p:nvSpPr>
        <p:spPr>
          <a:xfrm>
            <a:off x="581550" y="477804"/>
            <a:ext cx="3170646" cy="126201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endParaRPr lang="de-DE" sz="9900">
              <a:solidFill>
                <a:schemeClr val="bg2"/>
              </a:solidFill>
              <a:ea typeface="+mn-lt"/>
              <a:cs typeface="+mn-lt"/>
            </a:endParaRPr>
          </a:p>
        </p:txBody>
      </p:sp>
      <p:sp>
        <p:nvSpPr>
          <p:cNvPr id="14" name="Rechteck: abgerundete Ecken 3">
            <a:extLst>
              <a:ext uri="{FF2B5EF4-FFF2-40B4-BE49-F238E27FC236}">
                <a16:creationId xmlns:a16="http://schemas.microsoft.com/office/drawing/2014/main" id="{074EFF40-F5F0-915B-357F-9B981BF560B5}"/>
              </a:ext>
            </a:extLst>
          </p:cNvPr>
          <p:cNvSpPr/>
          <p:nvPr userDrawn="1"/>
        </p:nvSpPr>
        <p:spPr>
          <a:xfrm>
            <a:off x="3426544" y="581352"/>
            <a:ext cx="11889659" cy="1024341"/>
          </a:xfrm>
          <a:prstGeom prst="roundRect">
            <a:avLst/>
          </a:prstGeom>
          <a:solidFill>
            <a:srgbClr val="0014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defRPr/>
            </a:pPr>
            <a:endParaRPr kumimoji="0" lang="de-DE" sz="1500" b="0" i="0" u="none" strike="noStrike" kern="1200" cap="none" spc="0" normalizeH="0" baseline="0" noProof="0">
              <a:ln>
                <a:noFill/>
              </a:ln>
              <a:solidFill>
                <a:schemeClr val="bg2"/>
              </a:solidFill>
              <a:effectLst/>
              <a:uLnTx/>
              <a:uFillTx/>
              <a:latin typeface="Arial"/>
              <a:ea typeface="+mn-ea"/>
              <a:cs typeface="Arial"/>
            </a:endParaRPr>
          </a:p>
          <a:p>
            <a:pPr>
              <a:defRPr/>
            </a:pPr>
            <a:endParaRPr kumimoji="0" lang="de-DE" sz="1500" b="0" i="0" u="none" strike="noStrike" kern="1200" cap="none" spc="0" normalizeH="0" baseline="0" noProof="0">
              <a:ln>
                <a:noFill/>
              </a:ln>
              <a:solidFill>
                <a:schemeClr val="bg2"/>
              </a:solidFill>
              <a:effectLst/>
              <a:uLnTx/>
              <a:uFillTx/>
              <a:latin typeface="Arial"/>
              <a:ea typeface="+mn-ea"/>
              <a:cs typeface="Arial"/>
            </a:endParaRPr>
          </a:p>
          <a:p>
            <a:pPr>
              <a:defRPr/>
            </a:pPr>
            <a:endParaRPr kumimoji="0" lang="de-DE" sz="1500" b="0" i="0" u="none" strike="noStrike" kern="1200" cap="none" spc="0" normalizeH="0" baseline="0" noProof="0">
              <a:ln>
                <a:noFill/>
              </a:ln>
              <a:solidFill>
                <a:schemeClr val="bg2"/>
              </a:solidFill>
              <a:effectLst/>
              <a:uLnTx/>
              <a:uFillTx/>
              <a:latin typeface="Arial"/>
              <a:ea typeface="+mn-ea"/>
              <a:cs typeface="Arial"/>
            </a:endParaRPr>
          </a:p>
        </p:txBody>
      </p:sp>
      <p:sp>
        <p:nvSpPr>
          <p:cNvPr id="15" name="Rechteck: abgerundete Ecken 3">
            <a:extLst>
              <a:ext uri="{FF2B5EF4-FFF2-40B4-BE49-F238E27FC236}">
                <a16:creationId xmlns:a16="http://schemas.microsoft.com/office/drawing/2014/main" id="{ADAD1F71-9D7A-45A2-7D20-E5D6FA872D27}"/>
              </a:ext>
            </a:extLst>
          </p:cNvPr>
          <p:cNvSpPr/>
          <p:nvPr userDrawn="1"/>
        </p:nvSpPr>
        <p:spPr>
          <a:xfrm>
            <a:off x="15539972" y="582864"/>
            <a:ext cx="2407859" cy="1024341"/>
          </a:xfrm>
          <a:prstGeom prst="roundRect">
            <a:avLst/>
          </a:prstGeom>
          <a:solidFill>
            <a:srgbClr val="0014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indent="0">
              <a:buNone/>
            </a:pPr>
            <a:endParaRPr lang="de-DE" sz="3000">
              <a:solidFill>
                <a:schemeClr val="bg2"/>
              </a:solidFill>
              <a:latin typeface="Arial"/>
              <a:cs typeface="Arial"/>
            </a:endParaRPr>
          </a:p>
        </p:txBody>
      </p:sp>
      <p:sp>
        <p:nvSpPr>
          <p:cNvPr id="16" name="Rechteck: abgerundete Ecken 4">
            <a:extLst>
              <a:ext uri="{FF2B5EF4-FFF2-40B4-BE49-F238E27FC236}">
                <a16:creationId xmlns:a16="http://schemas.microsoft.com/office/drawing/2014/main" id="{67351508-2EB7-AE8F-2662-9EABF36AD2FF}"/>
              </a:ext>
            </a:extLst>
          </p:cNvPr>
          <p:cNvSpPr/>
          <p:nvPr userDrawn="1"/>
        </p:nvSpPr>
        <p:spPr>
          <a:xfrm rot="5400000">
            <a:off x="15746193" y="7915928"/>
            <a:ext cx="3647202" cy="57873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r"/>
            <a:r>
              <a:rPr lang="de-DE" sz="2700" b="1">
                <a:solidFill>
                  <a:schemeClr val="bg2"/>
                </a:solidFill>
                <a:latin typeface="Arial"/>
                <a:cs typeface="Arial"/>
              </a:rPr>
              <a:t>Erfolgskriterien</a:t>
            </a:r>
            <a:endParaRPr lang="en-US" sz="2700">
              <a:solidFill>
                <a:schemeClr val="bg2"/>
              </a:solidFill>
              <a:cs typeface="Calibri"/>
            </a:endParaRPr>
          </a:p>
        </p:txBody>
      </p:sp>
    </p:spTree>
    <p:extLst>
      <p:ext uri="{BB962C8B-B14F-4D97-AF65-F5344CB8AC3E}">
        <p14:creationId xmlns:p14="http://schemas.microsoft.com/office/powerpoint/2010/main" val="102499108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0713CEF-9EFC-B647-8CD3-E6C7C2D698E3}"/>
              </a:ext>
            </a:extLst>
          </p:cNvPr>
          <p:cNvGraphicFramePr>
            <a:graphicFrameLocks noChangeAspect="1"/>
          </p:cNvGraphicFramePr>
          <p:nvPr userDrawn="1">
            <p:custDataLst>
              <p:tags r:id="rId1"/>
            </p:custDataLst>
            <p:extLst>
              <p:ext uri="{D42A27DB-BD31-4B8C-83A1-F6EECF244321}">
                <p14:modId xmlns:p14="http://schemas.microsoft.com/office/powerpoint/2010/main" val="2019447009"/>
              </p:ext>
            </p:extLst>
          </p:nvPr>
        </p:nvGraphicFramePr>
        <p:xfrm>
          <a:off x="2384" y="2382"/>
          <a:ext cx="1841" cy="2382"/>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Objekt 4" hidden="1">
                        <a:extLst>
                          <a:ext uri="{FF2B5EF4-FFF2-40B4-BE49-F238E27FC236}">
                            <a16:creationId xmlns:a16="http://schemas.microsoft.com/office/drawing/2014/main" id="{00713CEF-9EFC-B647-8CD3-E6C7C2D698E3}"/>
                          </a:ext>
                        </a:extLst>
                      </p:cNvPr>
                      <p:cNvPicPr/>
                      <p:nvPr/>
                    </p:nvPicPr>
                    <p:blipFill>
                      <a:blip r:embed="rId4"/>
                      <a:stretch>
                        <a:fillRect/>
                      </a:stretch>
                    </p:blipFill>
                    <p:spPr>
                      <a:xfrm>
                        <a:off x="2384" y="2382"/>
                        <a:ext cx="1841" cy="2382"/>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79482F3-47FC-F341-9CD0-301081190488}"/>
              </a:ext>
            </a:extLst>
          </p:cNvPr>
          <p:cNvSpPr>
            <a:spLocks noGrp="1"/>
          </p:cNvSpPr>
          <p:nvPr>
            <p:ph idx="1" hasCustomPrompt="1"/>
          </p:nvPr>
        </p:nvSpPr>
        <p:spPr>
          <a:xfrm>
            <a:off x="1016341" y="2738439"/>
            <a:ext cx="16257407" cy="6527007"/>
          </a:xfrm>
        </p:spPr>
        <p:txBody>
          <a:bodyPr/>
          <a:lstStyle>
            <a:lvl1pPr marL="428646" marR="0" indent="-428646" algn="l" defTabSz="1371669" rtl="0" eaLnBrk="1" fontAlgn="auto" latinLnBrk="0" hangingPunct="1">
              <a:lnSpc>
                <a:spcPct val="110000"/>
              </a:lnSpc>
              <a:spcBef>
                <a:spcPts val="1500"/>
              </a:spcBef>
              <a:spcAft>
                <a:spcPts val="0"/>
              </a:spcAft>
              <a:buClrTx/>
              <a:buSzTx/>
              <a:buFont typeface="Arial" panose="020B0604020202020204" pitchFamily="34" charset="0"/>
              <a:buChar char="•"/>
              <a:tabLst/>
              <a:defRPr/>
            </a:lvl1pPr>
            <a:lvl2pPr marL="1028751" marR="0" indent="-342917" algn="l" defTabSz="1371669" rtl="0" eaLnBrk="1" fontAlgn="auto" latinLnBrk="0" hangingPunct="1">
              <a:lnSpc>
                <a:spcPct val="110000"/>
              </a:lnSpc>
              <a:spcBef>
                <a:spcPts val="750"/>
              </a:spcBef>
              <a:spcAft>
                <a:spcPts val="0"/>
              </a:spcAft>
              <a:buClrTx/>
              <a:buSzTx/>
              <a:buFont typeface="Symbol" pitchFamily="2" charset="2"/>
              <a:buChar char="-"/>
              <a:tabLst/>
              <a:defRPr sz="2400" baseline="0">
                <a:latin typeface="Arial" panose="020B0604020202020204" pitchFamily="34" charset="0"/>
              </a:defRPr>
            </a:lvl2pPr>
            <a:lvl3pPr marL="1714586" marR="0" indent="-342917" algn="l" defTabSz="1371669" rtl="0" eaLnBrk="1" fontAlgn="auto" latinLnBrk="0" hangingPunct="1">
              <a:lnSpc>
                <a:spcPct val="110000"/>
              </a:lnSpc>
              <a:spcBef>
                <a:spcPts val="750"/>
              </a:spcBef>
              <a:spcAft>
                <a:spcPts val="0"/>
              </a:spcAft>
              <a:buClrTx/>
              <a:buSzTx/>
              <a:buFont typeface="Wingdings" pitchFamily="2" charset="2"/>
              <a:buChar char="§"/>
              <a:tabLst/>
              <a:defRPr sz="2400" baseline="0">
                <a:latin typeface="Arial" panose="020B0604020202020204" pitchFamily="34" charset="0"/>
              </a:defRPr>
            </a:lvl3pPr>
          </a:lstStyle>
          <a:p>
            <a:pPr marL="428646" marR="0" lvl="0" indent="-428646" algn="l" defTabSz="1371669" rtl="0" eaLnBrk="1" fontAlgn="auto" latinLnBrk="0" hangingPunct="1">
              <a:lnSpc>
                <a:spcPct val="110000"/>
              </a:lnSpc>
              <a:spcBef>
                <a:spcPts val="1500"/>
              </a:spcBef>
              <a:spcAft>
                <a:spcPts val="0"/>
              </a:spcAft>
              <a:buClrTx/>
              <a:buSzTx/>
              <a:buFont typeface="Arial" panose="020B0604020202020204" pitchFamily="34" charset="0"/>
              <a:buChar char="•"/>
              <a:tabLst/>
              <a:defRPr/>
            </a:pPr>
            <a:r>
              <a:rPr kumimoji="0" lang="de-DE" sz="2700" b="0" i="0" u="none" strike="noStrike" kern="1200" cap="none" spc="0" normalizeH="0" baseline="0" noProof="0">
                <a:ln>
                  <a:noFill/>
                </a:ln>
                <a:solidFill>
                  <a:srgbClr val="001432"/>
                </a:solidFill>
                <a:effectLst/>
                <a:uLnTx/>
                <a:uFillTx/>
                <a:latin typeface="Arial" panose="020B0604020202020204" pitchFamily="34" charset="0"/>
                <a:ea typeface="+mn-ea"/>
                <a:cs typeface="Arial" panose="020B0604020202020204" pitchFamily="34" charset="0"/>
              </a:rPr>
              <a:t>Aufzählung Ebene 1</a:t>
            </a:r>
          </a:p>
          <a:p>
            <a:pPr marL="1028751" marR="0" lvl="1" indent="-342917" algn="l" defTabSz="1371669" rtl="0" eaLnBrk="1" fontAlgn="auto" latinLnBrk="0" hangingPunct="1">
              <a:lnSpc>
                <a:spcPct val="110000"/>
              </a:lnSpc>
              <a:spcBef>
                <a:spcPts val="750"/>
              </a:spcBef>
              <a:spcAft>
                <a:spcPts val="0"/>
              </a:spcAft>
              <a:buClrTx/>
              <a:buSzTx/>
              <a:buFont typeface="Symbol" pitchFamily="2" charset="2"/>
              <a:buChar char="-"/>
              <a:tabLst/>
              <a:defRPr/>
            </a:pPr>
            <a:r>
              <a:rPr kumimoji="0" lang="de-DE" sz="2700" b="0" i="0" u="none" strike="noStrike" kern="1200" cap="none" spc="0" normalizeH="0" baseline="0" noProof="0">
                <a:ln>
                  <a:noFill/>
                </a:ln>
                <a:solidFill>
                  <a:srgbClr val="001432"/>
                </a:solidFill>
                <a:effectLst/>
                <a:uLnTx/>
                <a:uFillTx/>
                <a:latin typeface="Arial" panose="020B0604020202020204" pitchFamily="34" charset="0"/>
                <a:ea typeface="+mn-ea"/>
                <a:cs typeface="+mn-cs"/>
              </a:rPr>
              <a:t>Aufzählung Ebene 2</a:t>
            </a:r>
          </a:p>
          <a:p>
            <a:pPr marL="1714586" marR="0" lvl="2" indent="-342917" algn="l" defTabSz="1371669" rtl="0" eaLnBrk="1" fontAlgn="auto" latinLnBrk="0" hangingPunct="1">
              <a:lnSpc>
                <a:spcPct val="110000"/>
              </a:lnSpc>
              <a:spcBef>
                <a:spcPts val="750"/>
              </a:spcBef>
              <a:spcAft>
                <a:spcPts val="0"/>
              </a:spcAft>
              <a:buClrTx/>
              <a:buSzTx/>
              <a:buFont typeface="Wingdings" pitchFamily="2" charset="2"/>
              <a:buChar char="§"/>
              <a:tabLst/>
              <a:defRPr/>
            </a:pPr>
            <a:r>
              <a:rPr kumimoji="0" lang="de-DE" sz="2400" b="0" i="0" u="none" strike="noStrike" kern="1200" cap="none" spc="0" normalizeH="0" baseline="0" noProof="0">
                <a:ln>
                  <a:noFill/>
                </a:ln>
                <a:solidFill>
                  <a:srgbClr val="001432"/>
                </a:solidFill>
                <a:effectLst/>
                <a:uLnTx/>
                <a:uFillTx/>
                <a:latin typeface="Arial" panose="020B0604020202020204" pitchFamily="34" charset="0"/>
                <a:ea typeface="+mn-ea"/>
                <a:cs typeface="+mn-cs"/>
              </a:rPr>
              <a:t>Aufzählung Ebene 3</a:t>
            </a: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1016339" y="9237959"/>
            <a:ext cx="11658600" cy="547688"/>
          </a:xfrm>
          <a:prstGeom prst="rect">
            <a:avLst/>
          </a:prstGeom>
        </p:spPr>
        <p:txBody>
          <a:bodyPr vert="horz" lIns="91440" tIns="45720" rIns="91440" bIns="45720" rtlCol="0" anchor="b" anchorCtr="0"/>
          <a:lstStyle>
            <a:lvl1pPr algn="l">
              <a:defRPr lang="de-DE" sz="2100" b="0" i="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13158945" y="9235802"/>
            <a:ext cx="4114800" cy="547688"/>
          </a:xfrm>
          <a:prstGeom prst="rect">
            <a:avLst/>
          </a:prstGeom>
        </p:spPr>
        <p:txBody>
          <a:bodyPr vert="horz" lIns="91440" tIns="45720" rIns="91440" bIns="45720" rtlCol="0" anchor="b" anchorCtr="0"/>
          <a:lstStyle>
            <a:lvl1pPr algn="r">
              <a:defRPr sz="2100" b="1" i="0">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Titelplatzhalter 1">
            <a:extLst>
              <a:ext uri="{FF2B5EF4-FFF2-40B4-BE49-F238E27FC236}">
                <a16:creationId xmlns:a16="http://schemas.microsoft.com/office/drawing/2014/main" id="{0C6BFEEB-ECFF-4C48-92FE-312C51CB0D57}"/>
              </a:ext>
            </a:extLst>
          </p:cNvPr>
          <p:cNvSpPr>
            <a:spLocks noGrp="1"/>
          </p:cNvSpPr>
          <p:nvPr>
            <p:ph type="title" hasCustomPrompt="1"/>
          </p:nvPr>
        </p:nvSpPr>
        <p:spPr>
          <a:xfrm>
            <a:off x="1016339" y="948973"/>
            <a:ext cx="12404507" cy="689036"/>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39899333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Bildfolie 2-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CFED1-143B-9E49-9973-575F5A85ABDE}"/>
              </a:ext>
            </a:extLst>
          </p:cNvPr>
          <p:cNvSpPr>
            <a:spLocks noGrp="1"/>
          </p:cNvSpPr>
          <p:nvPr>
            <p:ph sz="half" idx="1"/>
          </p:nvPr>
        </p:nvSpPr>
        <p:spPr>
          <a:xfrm>
            <a:off x="1016339" y="2738439"/>
            <a:ext cx="7830000" cy="6527007"/>
          </a:xfrm>
        </p:spPr>
        <p:txBody>
          <a:bodyPr/>
          <a:lstStyle/>
          <a:p>
            <a:pPr lvl="0"/>
            <a:r>
              <a:rPr lang="de-DE"/>
              <a:t>Mastertextformat bearbeiten</a:t>
            </a:r>
          </a:p>
        </p:txBody>
      </p:sp>
      <p:sp>
        <p:nvSpPr>
          <p:cNvPr id="4" name="Inhaltsplatzhalter 3">
            <a:extLst>
              <a:ext uri="{FF2B5EF4-FFF2-40B4-BE49-F238E27FC236}">
                <a16:creationId xmlns:a16="http://schemas.microsoft.com/office/drawing/2014/main" id="{A979A643-0C58-9640-84A1-E0C560C25285}"/>
              </a:ext>
            </a:extLst>
          </p:cNvPr>
          <p:cNvSpPr>
            <a:spLocks noGrp="1"/>
          </p:cNvSpPr>
          <p:nvPr>
            <p:ph sz="half" idx="2"/>
          </p:nvPr>
        </p:nvSpPr>
        <p:spPr>
          <a:xfrm>
            <a:off x="9416265" y="2738439"/>
            <a:ext cx="7830000" cy="6527007"/>
          </a:xfrm>
        </p:spPr>
        <p:txBody>
          <a:bodyPr/>
          <a:lstStyle/>
          <a:p>
            <a:pPr lvl="0"/>
            <a:r>
              <a:rPr lang="de-DE"/>
              <a:t>Mastertextformat bearbeiten</a:t>
            </a:r>
          </a:p>
        </p:txBody>
      </p:sp>
      <p:sp>
        <p:nvSpPr>
          <p:cNvPr id="8" name="Fußzeilenplatzhalter 4">
            <a:extLst>
              <a:ext uri="{FF2B5EF4-FFF2-40B4-BE49-F238E27FC236}">
                <a16:creationId xmlns:a16="http://schemas.microsoft.com/office/drawing/2014/main" id="{5AB9844D-1985-F444-A9CB-C8AC8654C7F6}"/>
              </a:ext>
            </a:extLst>
          </p:cNvPr>
          <p:cNvSpPr>
            <a:spLocks noGrp="1"/>
          </p:cNvSpPr>
          <p:nvPr>
            <p:ph type="ftr" sz="quarter" idx="3"/>
          </p:nvPr>
        </p:nvSpPr>
        <p:spPr>
          <a:xfrm>
            <a:off x="1016339" y="9237959"/>
            <a:ext cx="11658600" cy="547688"/>
          </a:xfrm>
          <a:prstGeom prst="rect">
            <a:avLst/>
          </a:prstGeom>
        </p:spPr>
        <p:txBody>
          <a:bodyPr vert="horz" lIns="91440" tIns="45720" rIns="91440" bIns="45720" rtlCol="0" anchor="b" anchorCtr="0"/>
          <a:lstStyle>
            <a:lvl1pPr algn="l">
              <a:defRPr lang="de-DE" sz="2100" b="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9" name="Foliennummernplatzhalter 5">
            <a:extLst>
              <a:ext uri="{FF2B5EF4-FFF2-40B4-BE49-F238E27FC236}">
                <a16:creationId xmlns:a16="http://schemas.microsoft.com/office/drawing/2014/main" id="{A60B5758-FCFD-3547-9BC5-99569C18642A}"/>
              </a:ext>
            </a:extLst>
          </p:cNvPr>
          <p:cNvSpPr>
            <a:spLocks noGrp="1"/>
          </p:cNvSpPr>
          <p:nvPr>
            <p:ph type="sldNum" sz="quarter" idx="4"/>
          </p:nvPr>
        </p:nvSpPr>
        <p:spPr>
          <a:xfrm>
            <a:off x="13158945" y="9235802"/>
            <a:ext cx="4114800" cy="547688"/>
          </a:xfrm>
          <a:prstGeom prst="rect">
            <a:avLst/>
          </a:prstGeom>
        </p:spPr>
        <p:txBody>
          <a:bodyPr vert="horz" lIns="91440" tIns="45720" rIns="91440" bIns="45720" rtlCol="0" anchor="b" anchorCtr="0"/>
          <a:lstStyle>
            <a:lvl1pPr algn="r">
              <a:defRPr sz="21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7" name="Titelplatzhalter 1">
            <a:extLst>
              <a:ext uri="{FF2B5EF4-FFF2-40B4-BE49-F238E27FC236}">
                <a16:creationId xmlns:a16="http://schemas.microsoft.com/office/drawing/2014/main" id="{3C25E9D5-8FA4-B94E-8C8C-1BB0DC4D69DC}"/>
              </a:ext>
            </a:extLst>
          </p:cNvPr>
          <p:cNvSpPr>
            <a:spLocks noGrp="1"/>
          </p:cNvSpPr>
          <p:nvPr>
            <p:ph type="title" hasCustomPrompt="1"/>
          </p:nvPr>
        </p:nvSpPr>
        <p:spPr>
          <a:xfrm>
            <a:off x="1016339" y="948973"/>
            <a:ext cx="12404507" cy="689036"/>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22586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Bildfolie 3-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CFED1-143B-9E49-9973-575F5A85ABDE}"/>
              </a:ext>
            </a:extLst>
          </p:cNvPr>
          <p:cNvSpPr>
            <a:spLocks noGrp="1"/>
          </p:cNvSpPr>
          <p:nvPr>
            <p:ph sz="half" idx="1"/>
          </p:nvPr>
        </p:nvSpPr>
        <p:spPr>
          <a:xfrm>
            <a:off x="1016339" y="2738439"/>
            <a:ext cx="4860000" cy="6527007"/>
          </a:xfrm>
        </p:spPr>
        <p:txBody>
          <a:bodyPr/>
          <a:lstStyle/>
          <a:p>
            <a:pPr lvl="0"/>
            <a:r>
              <a:rPr lang="de-DE"/>
              <a:t>Mastertextformat bearbeiten</a:t>
            </a:r>
          </a:p>
          <a:p>
            <a:pPr lvl="1"/>
            <a:r>
              <a:rPr lang="de-DE"/>
              <a:t>Zweite Ebene</a:t>
            </a:r>
          </a:p>
        </p:txBody>
      </p:sp>
      <p:sp>
        <p:nvSpPr>
          <p:cNvPr id="8" name="Fußzeilenplatzhalter 4">
            <a:extLst>
              <a:ext uri="{FF2B5EF4-FFF2-40B4-BE49-F238E27FC236}">
                <a16:creationId xmlns:a16="http://schemas.microsoft.com/office/drawing/2014/main" id="{5AB9844D-1985-F444-A9CB-C8AC8654C7F6}"/>
              </a:ext>
            </a:extLst>
          </p:cNvPr>
          <p:cNvSpPr>
            <a:spLocks noGrp="1"/>
          </p:cNvSpPr>
          <p:nvPr>
            <p:ph type="ftr" sz="quarter" idx="3"/>
          </p:nvPr>
        </p:nvSpPr>
        <p:spPr>
          <a:xfrm>
            <a:off x="1016339" y="9237959"/>
            <a:ext cx="11658600" cy="547688"/>
          </a:xfrm>
          <a:prstGeom prst="rect">
            <a:avLst/>
          </a:prstGeom>
        </p:spPr>
        <p:txBody>
          <a:bodyPr vert="horz" lIns="91440" tIns="45720" rIns="91440" bIns="45720" rtlCol="0" anchor="b" anchorCtr="0"/>
          <a:lstStyle>
            <a:lvl1pPr algn="l">
              <a:defRPr lang="de-DE" sz="2100" b="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9" name="Foliennummernplatzhalter 5">
            <a:extLst>
              <a:ext uri="{FF2B5EF4-FFF2-40B4-BE49-F238E27FC236}">
                <a16:creationId xmlns:a16="http://schemas.microsoft.com/office/drawing/2014/main" id="{A60B5758-FCFD-3547-9BC5-99569C18642A}"/>
              </a:ext>
            </a:extLst>
          </p:cNvPr>
          <p:cNvSpPr>
            <a:spLocks noGrp="1"/>
          </p:cNvSpPr>
          <p:nvPr>
            <p:ph type="sldNum" sz="quarter" idx="4"/>
          </p:nvPr>
        </p:nvSpPr>
        <p:spPr>
          <a:xfrm>
            <a:off x="13158945" y="9235802"/>
            <a:ext cx="4114800" cy="547688"/>
          </a:xfrm>
          <a:prstGeom prst="rect">
            <a:avLst/>
          </a:prstGeom>
        </p:spPr>
        <p:txBody>
          <a:bodyPr vert="horz" lIns="91440" tIns="45720" rIns="91440" bIns="45720" rtlCol="0" anchor="b" anchorCtr="0"/>
          <a:lstStyle>
            <a:lvl1pPr algn="r">
              <a:defRPr sz="21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7" name="Inhaltsplatzhalter 2">
            <a:extLst>
              <a:ext uri="{FF2B5EF4-FFF2-40B4-BE49-F238E27FC236}">
                <a16:creationId xmlns:a16="http://schemas.microsoft.com/office/drawing/2014/main" id="{B70C6C35-A5AF-7D48-AB66-64768F12D452}"/>
              </a:ext>
            </a:extLst>
          </p:cNvPr>
          <p:cNvSpPr>
            <a:spLocks noGrp="1"/>
          </p:cNvSpPr>
          <p:nvPr>
            <p:ph sz="half" idx="10"/>
          </p:nvPr>
        </p:nvSpPr>
        <p:spPr>
          <a:xfrm>
            <a:off x="12413745" y="2738439"/>
            <a:ext cx="4860000" cy="6527007"/>
          </a:xfrm>
        </p:spPr>
        <p:txBody>
          <a:bodyPr/>
          <a:lstStyle/>
          <a:p>
            <a:pPr lvl="0"/>
            <a:r>
              <a:rPr lang="de-DE"/>
              <a:t>Mastertextformat bearbeiten</a:t>
            </a:r>
          </a:p>
        </p:txBody>
      </p:sp>
      <p:sp>
        <p:nvSpPr>
          <p:cNvPr id="10" name="Inhaltsplatzhalter 2">
            <a:extLst>
              <a:ext uri="{FF2B5EF4-FFF2-40B4-BE49-F238E27FC236}">
                <a16:creationId xmlns:a16="http://schemas.microsoft.com/office/drawing/2014/main" id="{15FF0338-6CCB-CD4C-8FBA-94EB4C882AC9}"/>
              </a:ext>
            </a:extLst>
          </p:cNvPr>
          <p:cNvSpPr>
            <a:spLocks noGrp="1"/>
          </p:cNvSpPr>
          <p:nvPr>
            <p:ph sz="half" idx="11"/>
          </p:nvPr>
        </p:nvSpPr>
        <p:spPr>
          <a:xfrm>
            <a:off x="6715041" y="2738439"/>
            <a:ext cx="4860000" cy="6527007"/>
          </a:xfrm>
        </p:spPr>
        <p:txBody>
          <a:bodyPr/>
          <a:lstStyle/>
          <a:p>
            <a:pPr lvl="0"/>
            <a:r>
              <a:rPr lang="de-DE"/>
              <a:t>Mastertextformat bearbeiten</a:t>
            </a:r>
          </a:p>
        </p:txBody>
      </p:sp>
      <p:sp>
        <p:nvSpPr>
          <p:cNvPr id="11" name="Titelplatzhalter 1">
            <a:extLst>
              <a:ext uri="{FF2B5EF4-FFF2-40B4-BE49-F238E27FC236}">
                <a16:creationId xmlns:a16="http://schemas.microsoft.com/office/drawing/2014/main" id="{94D9109E-1BE1-8E40-B857-0CCB6654FA92}"/>
              </a:ext>
            </a:extLst>
          </p:cNvPr>
          <p:cNvSpPr>
            <a:spLocks noGrp="1"/>
          </p:cNvSpPr>
          <p:nvPr>
            <p:ph type="title" hasCustomPrompt="1"/>
          </p:nvPr>
        </p:nvSpPr>
        <p:spPr>
          <a:xfrm>
            <a:off x="1016339" y="948973"/>
            <a:ext cx="12404507" cy="689036"/>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29738242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Bildfolie frei">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1016339" y="9237959"/>
            <a:ext cx="11658600" cy="547688"/>
          </a:xfrm>
          <a:prstGeom prst="rect">
            <a:avLst/>
          </a:prstGeom>
        </p:spPr>
        <p:txBody>
          <a:bodyPr vert="horz" lIns="91440" tIns="45720" rIns="91440" bIns="45720" rtlCol="0" anchor="b" anchorCtr="0"/>
          <a:lstStyle>
            <a:lvl1pPr algn="l">
              <a:defRPr lang="de-DE" sz="2100" b="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13158945" y="9235802"/>
            <a:ext cx="4114800" cy="547688"/>
          </a:xfrm>
          <a:prstGeom prst="rect">
            <a:avLst/>
          </a:prstGeom>
        </p:spPr>
        <p:txBody>
          <a:bodyPr vert="horz" lIns="91440" tIns="45720" rIns="91440" bIns="45720" rtlCol="0" anchor="b" anchorCtr="0"/>
          <a:lstStyle>
            <a:lvl1pPr algn="r">
              <a:defRPr sz="21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6" name="Titelplatzhalter 1">
            <a:extLst>
              <a:ext uri="{FF2B5EF4-FFF2-40B4-BE49-F238E27FC236}">
                <a16:creationId xmlns:a16="http://schemas.microsoft.com/office/drawing/2014/main" id="{C86AB5D7-70C7-0C40-AE9F-FC7C5769FAA6}"/>
              </a:ext>
            </a:extLst>
          </p:cNvPr>
          <p:cNvSpPr>
            <a:spLocks noGrp="1"/>
          </p:cNvSpPr>
          <p:nvPr>
            <p:ph type="title" hasCustomPrompt="1"/>
          </p:nvPr>
        </p:nvSpPr>
        <p:spPr>
          <a:xfrm>
            <a:off x="1016339" y="948973"/>
            <a:ext cx="12404507" cy="689036"/>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360789517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ellenfolie einfarbig">
    <p:spTree>
      <p:nvGrpSpPr>
        <p:cNvPr id="1" name=""/>
        <p:cNvGrpSpPr/>
        <p:nvPr/>
      </p:nvGrpSpPr>
      <p:grpSpPr>
        <a:xfrm>
          <a:off x="0" y="0"/>
          <a:ext cx="0" cy="0"/>
          <a:chOff x="0" y="0"/>
          <a:chExt cx="0" cy="0"/>
        </a:xfrm>
      </p:grpSpPr>
      <p:sp>
        <p:nvSpPr>
          <p:cNvPr id="17" name="Inhaltsplatzhalter 2">
            <a:extLst>
              <a:ext uri="{FF2B5EF4-FFF2-40B4-BE49-F238E27FC236}">
                <a16:creationId xmlns:a16="http://schemas.microsoft.com/office/drawing/2014/main" id="{992B6177-4456-F449-8318-048BE26751AA}"/>
              </a:ext>
            </a:extLst>
          </p:cNvPr>
          <p:cNvSpPr>
            <a:spLocks noGrp="1"/>
          </p:cNvSpPr>
          <p:nvPr>
            <p:ph sz="half" idx="17" hasCustomPrompt="1"/>
          </p:nvPr>
        </p:nvSpPr>
        <p:spPr>
          <a:xfrm>
            <a:off x="7739427" y="3744624"/>
            <a:ext cx="9534318" cy="2132613"/>
          </a:xfrm>
        </p:spPr>
        <p:txBody>
          <a:bodyPr numCol="3"/>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1016339" y="9237959"/>
            <a:ext cx="11658600" cy="547688"/>
          </a:xfrm>
          <a:prstGeom prst="rect">
            <a:avLst/>
          </a:prstGeom>
        </p:spPr>
        <p:txBody>
          <a:bodyPr vert="horz" lIns="91440" tIns="45720" rIns="91440" bIns="45720" rtlCol="0" anchor="b" anchorCtr="0"/>
          <a:lstStyle>
            <a:lvl1pPr algn="l">
              <a:defRPr lang="de-DE" sz="2100" b="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13158945" y="9235802"/>
            <a:ext cx="4114800" cy="547688"/>
          </a:xfrm>
          <a:prstGeom prst="rect">
            <a:avLst/>
          </a:prstGeom>
        </p:spPr>
        <p:txBody>
          <a:bodyPr vert="horz" lIns="91440" tIns="45720" rIns="91440" bIns="45720" rtlCol="0" anchor="b" anchorCtr="0"/>
          <a:lstStyle>
            <a:lvl1pPr algn="r">
              <a:defRPr sz="21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Inhaltsplatzhalter 2">
            <a:extLst>
              <a:ext uri="{FF2B5EF4-FFF2-40B4-BE49-F238E27FC236}">
                <a16:creationId xmlns:a16="http://schemas.microsoft.com/office/drawing/2014/main" id="{E2CF6811-BA3A-B04A-81AF-A57D8EBC665F}"/>
              </a:ext>
            </a:extLst>
          </p:cNvPr>
          <p:cNvSpPr>
            <a:spLocks noGrp="1"/>
          </p:cNvSpPr>
          <p:nvPr>
            <p:ph sz="half" idx="1" hasCustomPrompt="1"/>
          </p:nvPr>
        </p:nvSpPr>
        <p:spPr>
          <a:xfrm>
            <a:off x="1016339" y="3740292"/>
            <a:ext cx="5909117" cy="1124262"/>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0" name="Inhaltsplatzhalter 2">
            <a:extLst>
              <a:ext uri="{FF2B5EF4-FFF2-40B4-BE49-F238E27FC236}">
                <a16:creationId xmlns:a16="http://schemas.microsoft.com/office/drawing/2014/main" id="{3D583DFE-5EC0-7644-9C2B-E7496DE297F4}"/>
              </a:ext>
            </a:extLst>
          </p:cNvPr>
          <p:cNvSpPr>
            <a:spLocks noGrp="1"/>
          </p:cNvSpPr>
          <p:nvPr>
            <p:ph sz="half" idx="10" hasCustomPrompt="1"/>
          </p:nvPr>
        </p:nvSpPr>
        <p:spPr>
          <a:xfrm>
            <a:off x="1016340" y="2576676"/>
            <a:ext cx="5909115" cy="892040"/>
          </a:xfrm>
          <a:solidFill>
            <a:schemeClr val="tx2"/>
          </a:solidFill>
        </p:spPr>
        <p:txBody>
          <a:bodyPr anchor="ctr" anchorCtr="0">
            <a:normAutofit/>
          </a:bodyPr>
          <a:lstStyle>
            <a:lvl1pPr marL="0" indent="0">
              <a:buNone/>
              <a:defRPr sz="3000" b="1">
                <a:solidFill>
                  <a:schemeClr val="bg2"/>
                </a:solidFill>
              </a:defRPr>
            </a:lvl1pPr>
          </a:lstStyle>
          <a:p>
            <a:r>
              <a:rPr lang="de-DE"/>
              <a:t>TABELLENKOPF 1</a:t>
            </a:r>
          </a:p>
        </p:txBody>
      </p:sp>
      <p:sp>
        <p:nvSpPr>
          <p:cNvPr id="11" name="Inhaltsplatzhalter 2">
            <a:extLst>
              <a:ext uri="{FF2B5EF4-FFF2-40B4-BE49-F238E27FC236}">
                <a16:creationId xmlns:a16="http://schemas.microsoft.com/office/drawing/2014/main" id="{A7DA0EE6-554C-E144-BDEA-747833191E4D}"/>
              </a:ext>
            </a:extLst>
          </p:cNvPr>
          <p:cNvSpPr>
            <a:spLocks noGrp="1"/>
          </p:cNvSpPr>
          <p:nvPr>
            <p:ph sz="half" idx="11" hasCustomPrompt="1"/>
          </p:nvPr>
        </p:nvSpPr>
        <p:spPr>
          <a:xfrm>
            <a:off x="1016339" y="4870643"/>
            <a:ext cx="5909117" cy="932684"/>
          </a:xfrm>
        </p:spPr>
        <p:txBody>
          <a:bodyPr>
            <a:normAutofit/>
          </a:bodyPr>
          <a:lstStyle>
            <a:lvl1pPr marL="428646" indent="-428646">
              <a:buFont typeface="Arial" panose="020B0604020202020204" pitchFamily="34" charset="0"/>
              <a:buChar char="•"/>
              <a:defRPr lang="de-DE" sz="21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2" name="Inhaltsplatzhalter 2">
            <a:extLst>
              <a:ext uri="{FF2B5EF4-FFF2-40B4-BE49-F238E27FC236}">
                <a16:creationId xmlns:a16="http://schemas.microsoft.com/office/drawing/2014/main" id="{9CB91872-F8D7-7B45-B6AC-A183F35AD267}"/>
              </a:ext>
            </a:extLst>
          </p:cNvPr>
          <p:cNvSpPr>
            <a:spLocks noGrp="1"/>
          </p:cNvSpPr>
          <p:nvPr>
            <p:ph sz="half" idx="12" hasCustomPrompt="1"/>
          </p:nvPr>
        </p:nvSpPr>
        <p:spPr>
          <a:xfrm>
            <a:off x="1016339" y="6174963"/>
            <a:ext cx="5909117" cy="1124262"/>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3" name="Inhaltsplatzhalter 2">
            <a:extLst>
              <a:ext uri="{FF2B5EF4-FFF2-40B4-BE49-F238E27FC236}">
                <a16:creationId xmlns:a16="http://schemas.microsoft.com/office/drawing/2014/main" id="{74B5EAC1-736E-8345-8537-D18CA9F2086C}"/>
              </a:ext>
            </a:extLst>
          </p:cNvPr>
          <p:cNvSpPr>
            <a:spLocks noGrp="1"/>
          </p:cNvSpPr>
          <p:nvPr>
            <p:ph sz="half" idx="13" hasCustomPrompt="1"/>
          </p:nvPr>
        </p:nvSpPr>
        <p:spPr>
          <a:xfrm>
            <a:off x="1016339" y="7305314"/>
            <a:ext cx="5909117" cy="932684"/>
          </a:xfrm>
        </p:spPr>
        <p:txBody>
          <a:bodyPr>
            <a:normAutofit/>
          </a:bodyPr>
          <a:lstStyle>
            <a:lvl1pPr marL="428646" indent="-428646">
              <a:buFont typeface="Arial" panose="020B0604020202020204" pitchFamily="34" charset="0"/>
              <a:buChar char="•"/>
              <a:defRPr lang="de-DE" sz="21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4" name="Inhaltsplatzhalter 2">
            <a:extLst>
              <a:ext uri="{FF2B5EF4-FFF2-40B4-BE49-F238E27FC236}">
                <a16:creationId xmlns:a16="http://schemas.microsoft.com/office/drawing/2014/main" id="{BAB823C7-06D9-D645-A950-6BC8EA871B7C}"/>
              </a:ext>
            </a:extLst>
          </p:cNvPr>
          <p:cNvSpPr>
            <a:spLocks noGrp="1"/>
          </p:cNvSpPr>
          <p:nvPr>
            <p:ph sz="half" idx="14" hasCustomPrompt="1"/>
          </p:nvPr>
        </p:nvSpPr>
        <p:spPr>
          <a:xfrm>
            <a:off x="7739427" y="2576676"/>
            <a:ext cx="9534318" cy="892040"/>
          </a:xfrm>
          <a:solidFill>
            <a:schemeClr val="tx2"/>
          </a:solidFill>
        </p:spPr>
        <p:txBody>
          <a:bodyPr anchor="ctr" anchorCtr="0">
            <a:normAutofit/>
          </a:bodyPr>
          <a:lstStyle>
            <a:lvl1pPr marL="0" indent="0">
              <a:buNone/>
              <a:defRPr sz="3000" b="1">
                <a:solidFill>
                  <a:schemeClr val="bg2"/>
                </a:solidFill>
              </a:defRPr>
            </a:lvl1pPr>
          </a:lstStyle>
          <a:p>
            <a:r>
              <a:rPr lang="de-DE"/>
              <a:t>TABELLENKOPF 2</a:t>
            </a:r>
          </a:p>
        </p:txBody>
      </p:sp>
      <p:sp>
        <p:nvSpPr>
          <p:cNvPr id="15" name="Inhaltsplatzhalter 2">
            <a:extLst>
              <a:ext uri="{FF2B5EF4-FFF2-40B4-BE49-F238E27FC236}">
                <a16:creationId xmlns:a16="http://schemas.microsoft.com/office/drawing/2014/main" id="{C0831AA8-1DC1-4A49-A752-EFA72B595A91}"/>
              </a:ext>
            </a:extLst>
          </p:cNvPr>
          <p:cNvSpPr>
            <a:spLocks noGrp="1"/>
          </p:cNvSpPr>
          <p:nvPr>
            <p:ph sz="half" idx="15" hasCustomPrompt="1"/>
          </p:nvPr>
        </p:nvSpPr>
        <p:spPr>
          <a:xfrm>
            <a:off x="7739427" y="6174965"/>
            <a:ext cx="9534318" cy="892040"/>
          </a:xfrm>
          <a:solidFill>
            <a:schemeClr val="tx2"/>
          </a:solidFill>
        </p:spPr>
        <p:txBody>
          <a:bodyPr anchor="ctr" anchorCtr="0">
            <a:normAutofit/>
          </a:bodyPr>
          <a:lstStyle>
            <a:lvl1pPr marL="0" indent="0">
              <a:buNone/>
              <a:defRPr sz="3000" b="1">
                <a:solidFill>
                  <a:schemeClr val="bg2"/>
                </a:solidFill>
              </a:defRPr>
            </a:lvl1pPr>
          </a:lstStyle>
          <a:p>
            <a:r>
              <a:rPr lang="de-DE"/>
              <a:t>TABELLENKOPF 3</a:t>
            </a:r>
          </a:p>
        </p:txBody>
      </p:sp>
      <p:sp>
        <p:nvSpPr>
          <p:cNvPr id="16" name="Inhaltsplatzhalter 2">
            <a:extLst>
              <a:ext uri="{FF2B5EF4-FFF2-40B4-BE49-F238E27FC236}">
                <a16:creationId xmlns:a16="http://schemas.microsoft.com/office/drawing/2014/main" id="{91CF6938-AB8E-D040-BAA9-46B1A7EB82FC}"/>
              </a:ext>
            </a:extLst>
          </p:cNvPr>
          <p:cNvSpPr>
            <a:spLocks noGrp="1"/>
          </p:cNvSpPr>
          <p:nvPr>
            <p:ph sz="half" idx="16" hasCustomPrompt="1"/>
          </p:nvPr>
        </p:nvSpPr>
        <p:spPr>
          <a:xfrm>
            <a:off x="7739427" y="7364730"/>
            <a:ext cx="9534318" cy="1124262"/>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8" name="Titelplatzhalter 1">
            <a:extLst>
              <a:ext uri="{FF2B5EF4-FFF2-40B4-BE49-F238E27FC236}">
                <a16:creationId xmlns:a16="http://schemas.microsoft.com/office/drawing/2014/main" id="{ECC58060-1838-DC42-8727-D88889BEEDFD}"/>
              </a:ext>
            </a:extLst>
          </p:cNvPr>
          <p:cNvSpPr>
            <a:spLocks noGrp="1"/>
          </p:cNvSpPr>
          <p:nvPr>
            <p:ph type="title" hasCustomPrompt="1"/>
          </p:nvPr>
        </p:nvSpPr>
        <p:spPr>
          <a:xfrm>
            <a:off x="1016339" y="948973"/>
            <a:ext cx="12404507" cy="689036"/>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296613387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enfolie mehrfarbig">
    <p:spTree>
      <p:nvGrpSpPr>
        <p:cNvPr id="1" name=""/>
        <p:cNvGrpSpPr/>
        <p:nvPr/>
      </p:nvGrpSpPr>
      <p:grpSpPr>
        <a:xfrm>
          <a:off x="0" y="0"/>
          <a:ext cx="0" cy="0"/>
          <a:chOff x="0" y="0"/>
          <a:chExt cx="0" cy="0"/>
        </a:xfrm>
      </p:grpSpPr>
      <p:sp>
        <p:nvSpPr>
          <p:cNvPr id="17" name="Inhaltsplatzhalter 2">
            <a:extLst>
              <a:ext uri="{FF2B5EF4-FFF2-40B4-BE49-F238E27FC236}">
                <a16:creationId xmlns:a16="http://schemas.microsoft.com/office/drawing/2014/main" id="{992B6177-4456-F449-8318-048BE26751AA}"/>
              </a:ext>
            </a:extLst>
          </p:cNvPr>
          <p:cNvSpPr>
            <a:spLocks noGrp="1"/>
          </p:cNvSpPr>
          <p:nvPr>
            <p:ph sz="half" idx="17" hasCustomPrompt="1"/>
          </p:nvPr>
        </p:nvSpPr>
        <p:spPr>
          <a:xfrm>
            <a:off x="7739427" y="3744624"/>
            <a:ext cx="9534318" cy="2132613"/>
          </a:xfrm>
        </p:spPr>
        <p:txBody>
          <a:bodyPr numCol="3"/>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1016339" y="9237959"/>
            <a:ext cx="11658600" cy="547688"/>
          </a:xfrm>
          <a:prstGeom prst="rect">
            <a:avLst/>
          </a:prstGeom>
        </p:spPr>
        <p:txBody>
          <a:bodyPr vert="horz" lIns="91440" tIns="45720" rIns="91440" bIns="45720" rtlCol="0" anchor="b" anchorCtr="0"/>
          <a:lstStyle>
            <a:lvl1pPr algn="l">
              <a:defRPr lang="de-DE" sz="2100" b="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13158945" y="9235802"/>
            <a:ext cx="4114800" cy="547688"/>
          </a:xfrm>
          <a:prstGeom prst="rect">
            <a:avLst/>
          </a:prstGeom>
        </p:spPr>
        <p:txBody>
          <a:bodyPr vert="horz" lIns="91440" tIns="45720" rIns="91440" bIns="45720" rtlCol="0" anchor="b" anchorCtr="0"/>
          <a:lstStyle>
            <a:lvl1pPr algn="r">
              <a:defRPr sz="21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Inhaltsplatzhalter 2">
            <a:extLst>
              <a:ext uri="{FF2B5EF4-FFF2-40B4-BE49-F238E27FC236}">
                <a16:creationId xmlns:a16="http://schemas.microsoft.com/office/drawing/2014/main" id="{E2CF6811-BA3A-B04A-81AF-A57D8EBC665F}"/>
              </a:ext>
            </a:extLst>
          </p:cNvPr>
          <p:cNvSpPr>
            <a:spLocks noGrp="1"/>
          </p:cNvSpPr>
          <p:nvPr>
            <p:ph sz="half" idx="1" hasCustomPrompt="1"/>
          </p:nvPr>
        </p:nvSpPr>
        <p:spPr>
          <a:xfrm>
            <a:off x="1016339" y="3740292"/>
            <a:ext cx="5909117" cy="1124262"/>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0" name="Inhaltsplatzhalter 2">
            <a:extLst>
              <a:ext uri="{FF2B5EF4-FFF2-40B4-BE49-F238E27FC236}">
                <a16:creationId xmlns:a16="http://schemas.microsoft.com/office/drawing/2014/main" id="{3D583DFE-5EC0-7644-9C2B-E7496DE297F4}"/>
              </a:ext>
            </a:extLst>
          </p:cNvPr>
          <p:cNvSpPr>
            <a:spLocks noGrp="1"/>
          </p:cNvSpPr>
          <p:nvPr>
            <p:ph sz="half" idx="10" hasCustomPrompt="1"/>
          </p:nvPr>
        </p:nvSpPr>
        <p:spPr>
          <a:xfrm>
            <a:off x="1016340" y="2576676"/>
            <a:ext cx="5909115" cy="892040"/>
          </a:xfrm>
          <a:solidFill>
            <a:schemeClr val="bg1"/>
          </a:solidFill>
        </p:spPr>
        <p:txBody>
          <a:bodyPr anchor="ctr" anchorCtr="0">
            <a:normAutofit/>
          </a:bodyPr>
          <a:lstStyle>
            <a:lvl1pPr marL="0" indent="0">
              <a:buNone/>
              <a:defRPr sz="3000" b="1" baseline="0">
                <a:solidFill>
                  <a:schemeClr val="bg2"/>
                </a:solidFill>
                <a:latin typeface="Arial" panose="020B0604020202020204" pitchFamily="34" charset="0"/>
              </a:defRPr>
            </a:lvl1pPr>
          </a:lstStyle>
          <a:p>
            <a:r>
              <a:rPr lang="de-DE"/>
              <a:t>TABELLENKOPF 1</a:t>
            </a:r>
          </a:p>
        </p:txBody>
      </p:sp>
      <p:sp>
        <p:nvSpPr>
          <p:cNvPr id="11" name="Inhaltsplatzhalter 2">
            <a:extLst>
              <a:ext uri="{FF2B5EF4-FFF2-40B4-BE49-F238E27FC236}">
                <a16:creationId xmlns:a16="http://schemas.microsoft.com/office/drawing/2014/main" id="{A7DA0EE6-554C-E144-BDEA-747833191E4D}"/>
              </a:ext>
            </a:extLst>
          </p:cNvPr>
          <p:cNvSpPr>
            <a:spLocks noGrp="1"/>
          </p:cNvSpPr>
          <p:nvPr>
            <p:ph sz="half" idx="11" hasCustomPrompt="1"/>
          </p:nvPr>
        </p:nvSpPr>
        <p:spPr>
          <a:xfrm>
            <a:off x="1016339" y="4870643"/>
            <a:ext cx="5909117" cy="932684"/>
          </a:xfrm>
        </p:spPr>
        <p:txBody>
          <a:bodyPr>
            <a:normAutofit/>
          </a:bodyPr>
          <a:lstStyle>
            <a:lvl1pPr marL="428646" indent="-428646">
              <a:buFont typeface="Arial" panose="020B0604020202020204" pitchFamily="34" charset="0"/>
              <a:buChar char="•"/>
              <a:defRPr lang="de-DE" sz="21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2" name="Inhaltsplatzhalter 2">
            <a:extLst>
              <a:ext uri="{FF2B5EF4-FFF2-40B4-BE49-F238E27FC236}">
                <a16:creationId xmlns:a16="http://schemas.microsoft.com/office/drawing/2014/main" id="{9CB91872-F8D7-7B45-B6AC-A183F35AD267}"/>
              </a:ext>
            </a:extLst>
          </p:cNvPr>
          <p:cNvSpPr>
            <a:spLocks noGrp="1"/>
          </p:cNvSpPr>
          <p:nvPr>
            <p:ph sz="half" idx="12" hasCustomPrompt="1"/>
          </p:nvPr>
        </p:nvSpPr>
        <p:spPr>
          <a:xfrm>
            <a:off x="1016339" y="6174963"/>
            <a:ext cx="5909117" cy="1124262"/>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3" name="Inhaltsplatzhalter 2">
            <a:extLst>
              <a:ext uri="{FF2B5EF4-FFF2-40B4-BE49-F238E27FC236}">
                <a16:creationId xmlns:a16="http://schemas.microsoft.com/office/drawing/2014/main" id="{74B5EAC1-736E-8345-8537-D18CA9F2086C}"/>
              </a:ext>
            </a:extLst>
          </p:cNvPr>
          <p:cNvSpPr>
            <a:spLocks noGrp="1"/>
          </p:cNvSpPr>
          <p:nvPr>
            <p:ph sz="half" idx="13" hasCustomPrompt="1"/>
          </p:nvPr>
        </p:nvSpPr>
        <p:spPr>
          <a:xfrm>
            <a:off x="1016339" y="7305314"/>
            <a:ext cx="5909117" cy="932684"/>
          </a:xfrm>
        </p:spPr>
        <p:txBody>
          <a:bodyPr>
            <a:normAutofit/>
          </a:bodyPr>
          <a:lstStyle>
            <a:lvl1pPr marL="428646" indent="-428646">
              <a:buFont typeface="Arial" panose="020B0604020202020204" pitchFamily="34" charset="0"/>
              <a:buChar char="•"/>
              <a:defRPr lang="de-DE" sz="21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4" name="Inhaltsplatzhalter 2">
            <a:extLst>
              <a:ext uri="{FF2B5EF4-FFF2-40B4-BE49-F238E27FC236}">
                <a16:creationId xmlns:a16="http://schemas.microsoft.com/office/drawing/2014/main" id="{BAB823C7-06D9-D645-A950-6BC8EA871B7C}"/>
              </a:ext>
            </a:extLst>
          </p:cNvPr>
          <p:cNvSpPr>
            <a:spLocks noGrp="1"/>
          </p:cNvSpPr>
          <p:nvPr>
            <p:ph sz="half" idx="14" hasCustomPrompt="1"/>
          </p:nvPr>
        </p:nvSpPr>
        <p:spPr>
          <a:xfrm>
            <a:off x="7739427" y="2576676"/>
            <a:ext cx="9534318" cy="892040"/>
          </a:xfrm>
          <a:solidFill>
            <a:schemeClr val="accent1"/>
          </a:solidFill>
        </p:spPr>
        <p:txBody>
          <a:bodyPr anchor="ctr" anchorCtr="0">
            <a:normAutofit/>
          </a:bodyPr>
          <a:lstStyle>
            <a:lvl1pPr marL="0" indent="0">
              <a:buNone/>
              <a:defRPr sz="3000" b="1">
                <a:solidFill>
                  <a:schemeClr val="bg2"/>
                </a:solidFill>
              </a:defRPr>
            </a:lvl1pPr>
          </a:lstStyle>
          <a:p>
            <a:r>
              <a:rPr lang="de-DE"/>
              <a:t>TABELLENKOPF 2</a:t>
            </a:r>
          </a:p>
        </p:txBody>
      </p:sp>
      <p:sp>
        <p:nvSpPr>
          <p:cNvPr id="15" name="Inhaltsplatzhalter 2">
            <a:extLst>
              <a:ext uri="{FF2B5EF4-FFF2-40B4-BE49-F238E27FC236}">
                <a16:creationId xmlns:a16="http://schemas.microsoft.com/office/drawing/2014/main" id="{C0831AA8-1DC1-4A49-A752-EFA72B595A91}"/>
              </a:ext>
            </a:extLst>
          </p:cNvPr>
          <p:cNvSpPr>
            <a:spLocks noGrp="1"/>
          </p:cNvSpPr>
          <p:nvPr>
            <p:ph sz="half" idx="15" hasCustomPrompt="1"/>
          </p:nvPr>
        </p:nvSpPr>
        <p:spPr>
          <a:xfrm>
            <a:off x="7739427" y="6174965"/>
            <a:ext cx="9534318" cy="892040"/>
          </a:xfrm>
          <a:solidFill>
            <a:schemeClr val="accent2"/>
          </a:solidFill>
        </p:spPr>
        <p:txBody>
          <a:bodyPr anchor="ctr" anchorCtr="0">
            <a:normAutofit/>
          </a:bodyPr>
          <a:lstStyle>
            <a:lvl1pPr marL="0" indent="0">
              <a:buNone/>
              <a:defRPr sz="3000" b="1">
                <a:solidFill>
                  <a:schemeClr val="bg2"/>
                </a:solidFill>
              </a:defRPr>
            </a:lvl1pPr>
          </a:lstStyle>
          <a:p>
            <a:r>
              <a:rPr lang="de-DE"/>
              <a:t>TABELLENKOPF 3</a:t>
            </a:r>
          </a:p>
        </p:txBody>
      </p:sp>
      <p:sp>
        <p:nvSpPr>
          <p:cNvPr id="16" name="Inhaltsplatzhalter 2">
            <a:extLst>
              <a:ext uri="{FF2B5EF4-FFF2-40B4-BE49-F238E27FC236}">
                <a16:creationId xmlns:a16="http://schemas.microsoft.com/office/drawing/2014/main" id="{91CF6938-AB8E-D040-BAA9-46B1A7EB82FC}"/>
              </a:ext>
            </a:extLst>
          </p:cNvPr>
          <p:cNvSpPr>
            <a:spLocks noGrp="1"/>
          </p:cNvSpPr>
          <p:nvPr>
            <p:ph sz="half" idx="16" hasCustomPrompt="1"/>
          </p:nvPr>
        </p:nvSpPr>
        <p:spPr>
          <a:xfrm>
            <a:off x="7739427" y="7364730"/>
            <a:ext cx="9534318" cy="1124262"/>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8" name="Titelplatzhalter 1">
            <a:extLst>
              <a:ext uri="{FF2B5EF4-FFF2-40B4-BE49-F238E27FC236}">
                <a16:creationId xmlns:a16="http://schemas.microsoft.com/office/drawing/2014/main" id="{C88DE74A-C8FD-8049-BD0C-FFC9C123D58A}"/>
              </a:ext>
            </a:extLst>
          </p:cNvPr>
          <p:cNvSpPr>
            <a:spLocks noGrp="1"/>
          </p:cNvSpPr>
          <p:nvPr>
            <p:ph type="title" hasCustomPrompt="1"/>
          </p:nvPr>
        </p:nvSpPr>
        <p:spPr>
          <a:xfrm>
            <a:off x="1016339" y="948973"/>
            <a:ext cx="12404507" cy="689036"/>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237873686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ollbildfolie dunke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8DF3A49-CA83-EF47-B004-F9C5506F77A0}"/>
              </a:ext>
            </a:extLst>
          </p:cNvPr>
          <p:cNvSpPr>
            <a:spLocks noGrp="1"/>
          </p:cNvSpPr>
          <p:nvPr>
            <p:ph type="pic" sz="quarter" idx="10" hasCustomPrompt="1"/>
          </p:nvPr>
        </p:nvSpPr>
        <p:spPr>
          <a:xfrm>
            <a:off x="344775" y="359766"/>
            <a:ext cx="17558214" cy="9601200"/>
          </a:xfrm>
          <a:solidFill>
            <a:schemeClr val="tx1">
              <a:lumMod val="85000"/>
              <a:alpha val="90000"/>
            </a:schemeClr>
          </a:solidFill>
        </p:spPr>
        <p:txBody>
          <a:bodyPr/>
          <a:lstStyle>
            <a:lvl1pPr>
              <a:defRPr>
                <a:solidFill>
                  <a:schemeClr val="bg2"/>
                </a:solidFill>
              </a:defRPr>
            </a:lvl1pPr>
          </a:lstStyle>
          <a:p>
            <a:r>
              <a:rPr lang="de-DE"/>
              <a:t>Dunkles Bild</a:t>
            </a:r>
          </a:p>
        </p:txBody>
      </p:sp>
      <p:sp>
        <p:nvSpPr>
          <p:cNvPr id="10" name="Textplatzhalter 9">
            <a:extLst>
              <a:ext uri="{FF2B5EF4-FFF2-40B4-BE49-F238E27FC236}">
                <a16:creationId xmlns:a16="http://schemas.microsoft.com/office/drawing/2014/main" id="{AA409F55-F0F7-4B4F-A7D9-7AE141A6A532}"/>
              </a:ext>
            </a:extLst>
          </p:cNvPr>
          <p:cNvSpPr>
            <a:spLocks noGrp="1"/>
          </p:cNvSpPr>
          <p:nvPr>
            <p:ph type="body" sz="quarter" idx="11" hasCustomPrompt="1"/>
          </p:nvPr>
        </p:nvSpPr>
        <p:spPr>
          <a:xfrm>
            <a:off x="540547" y="9324977"/>
            <a:ext cx="10832306" cy="461963"/>
          </a:xfrm>
        </p:spPr>
        <p:txBody>
          <a:bodyPr anchor="b" anchorCtr="0">
            <a:normAutofit/>
          </a:bodyPr>
          <a:lstStyle>
            <a:lvl1pPr marL="0" indent="0">
              <a:buNone/>
              <a:defRPr lang="de-DE" sz="1500" smtClean="0">
                <a:solidFill>
                  <a:schemeClr val="tx1"/>
                </a:solidFill>
                <a:effectLst/>
              </a:defRPr>
            </a:lvl1pPr>
          </a:lstStyle>
          <a:p>
            <a:r>
              <a:rPr lang="de-DE">
                <a:solidFill>
                  <a:srgbClr val="FFFFFF"/>
                </a:solidFill>
                <a:effectLst/>
                <a:latin typeface="Arial" panose="020B0604020202020204" pitchFamily="34" charset="0"/>
              </a:rPr>
              <a:t>Quelle: Beispiel für ein dunkles vollflächiges Bild in Anwendung mit dem Logo</a:t>
            </a:r>
          </a:p>
        </p:txBody>
      </p:sp>
      <p:pic>
        <p:nvPicPr>
          <p:cNvPr id="5" name="Grafik 4">
            <a:extLst>
              <a:ext uri="{FF2B5EF4-FFF2-40B4-BE49-F238E27FC236}">
                <a16:creationId xmlns:a16="http://schemas.microsoft.com/office/drawing/2014/main" id="{7FAAE7FF-208F-2043-85E9-9A33928EFA7B}"/>
              </a:ext>
            </a:extLst>
          </p:cNvPr>
          <p:cNvPicPr>
            <a:picLocks noChangeAspect="1"/>
          </p:cNvPicPr>
          <p:nvPr userDrawn="1"/>
        </p:nvPicPr>
        <p:blipFill>
          <a:blip r:embed="rId2"/>
          <a:stretch>
            <a:fillRect/>
          </a:stretch>
        </p:blipFill>
        <p:spPr>
          <a:xfrm>
            <a:off x="13158946" y="547689"/>
            <a:ext cx="4244486" cy="1427391"/>
          </a:xfrm>
          <a:prstGeom prst="rect">
            <a:avLst/>
          </a:prstGeom>
        </p:spPr>
      </p:pic>
      <p:sp>
        <p:nvSpPr>
          <p:cNvPr id="6" name="Titelplatzhalter 1">
            <a:extLst>
              <a:ext uri="{FF2B5EF4-FFF2-40B4-BE49-F238E27FC236}">
                <a16:creationId xmlns:a16="http://schemas.microsoft.com/office/drawing/2014/main" id="{26BA3A1E-5EFF-5040-B178-505B1F9D08DE}"/>
              </a:ext>
            </a:extLst>
          </p:cNvPr>
          <p:cNvSpPr>
            <a:spLocks noGrp="1"/>
          </p:cNvSpPr>
          <p:nvPr>
            <p:ph type="title" hasCustomPrompt="1"/>
          </p:nvPr>
        </p:nvSpPr>
        <p:spPr>
          <a:xfrm>
            <a:off x="1016339" y="948973"/>
            <a:ext cx="12404507" cy="689036"/>
          </a:xfrm>
          <a:prstGeom prst="rect">
            <a:avLst/>
          </a:prstGeom>
        </p:spPr>
        <p:txBody>
          <a:bodyPr vert="horz" lIns="91440" tIns="45720" rIns="91440" bIns="45720" rtlCol="0" anchor="t" anchorCtr="0">
            <a:noAutofit/>
          </a:bodyPr>
          <a:lstStyle>
            <a:lvl1pPr>
              <a:defRPr>
                <a:solidFill>
                  <a:schemeClr val="bg2"/>
                </a:solidFill>
              </a:defRPr>
            </a:lvl1pPr>
          </a:lstStyle>
          <a:p>
            <a:r>
              <a:rPr lang="de-DE"/>
              <a:t>Titel hinzufügen</a:t>
            </a:r>
          </a:p>
        </p:txBody>
      </p:sp>
    </p:spTree>
    <p:extLst>
      <p:ext uri="{BB962C8B-B14F-4D97-AF65-F5344CB8AC3E}">
        <p14:creationId xmlns:p14="http://schemas.microsoft.com/office/powerpoint/2010/main" val="44364264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llbildfolie hel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8DF3A49-CA83-EF47-B004-F9C5506F77A0}"/>
              </a:ext>
            </a:extLst>
          </p:cNvPr>
          <p:cNvSpPr>
            <a:spLocks noGrp="1"/>
          </p:cNvSpPr>
          <p:nvPr>
            <p:ph type="pic" sz="quarter" idx="10" hasCustomPrompt="1"/>
          </p:nvPr>
        </p:nvSpPr>
        <p:spPr>
          <a:xfrm>
            <a:off x="0" y="0"/>
            <a:ext cx="18288000" cy="10287000"/>
          </a:xfrm>
          <a:solidFill>
            <a:schemeClr val="tx1">
              <a:lumMod val="85000"/>
              <a:alpha val="10000"/>
            </a:schemeClr>
          </a:solidFill>
        </p:spPr>
        <p:txBody>
          <a:bodyPr/>
          <a:lstStyle>
            <a:lvl1pPr>
              <a:defRPr/>
            </a:lvl1pPr>
          </a:lstStyle>
          <a:p>
            <a:r>
              <a:rPr lang="de-DE"/>
              <a:t>Helles Bild</a:t>
            </a:r>
          </a:p>
        </p:txBody>
      </p:sp>
      <p:sp>
        <p:nvSpPr>
          <p:cNvPr id="10" name="Textplatzhalter 9">
            <a:extLst>
              <a:ext uri="{FF2B5EF4-FFF2-40B4-BE49-F238E27FC236}">
                <a16:creationId xmlns:a16="http://schemas.microsoft.com/office/drawing/2014/main" id="{AA409F55-F0F7-4B4F-A7D9-7AE141A6A532}"/>
              </a:ext>
            </a:extLst>
          </p:cNvPr>
          <p:cNvSpPr>
            <a:spLocks noGrp="1"/>
          </p:cNvSpPr>
          <p:nvPr>
            <p:ph type="body" sz="quarter" idx="11" hasCustomPrompt="1"/>
          </p:nvPr>
        </p:nvSpPr>
        <p:spPr>
          <a:xfrm>
            <a:off x="540547" y="9324977"/>
            <a:ext cx="10832306" cy="461963"/>
          </a:xfrm>
        </p:spPr>
        <p:txBody>
          <a:bodyPr anchor="b" anchorCtr="0">
            <a:normAutofit/>
          </a:bodyPr>
          <a:lstStyle>
            <a:lvl1pPr marL="0" indent="0">
              <a:buNone/>
              <a:defRPr lang="de-DE" sz="1500" smtClean="0">
                <a:effectLst/>
              </a:defRPr>
            </a:lvl1pPr>
          </a:lstStyle>
          <a:p>
            <a:r>
              <a:rPr lang="de-DE">
                <a:solidFill>
                  <a:srgbClr val="001432"/>
                </a:solidFill>
                <a:effectLst/>
                <a:latin typeface="Arial" panose="020B0604020202020204" pitchFamily="34" charset="0"/>
              </a:rPr>
              <a:t>Quelle: Beispiel für ein dunkles vollflächiges Bild in Anwendung mit dem Logo</a:t>
            </a:r>
          </a:p>
        </p:txBody>
      </p:sp>
      <p:pic>
        <p:nvPicPr>
          <p:cNvPr id="9" name="Grafik 8">
            <a:extLst>
              <a:ext uri="{FF2B5EF4-FFF2-40B4-BE49-F238E27FC236}">
                <a16:creationId xmlns:a16="http://schemas.microsoft.com/office/drawing/2014/main" id="{2A2FB161-2A9F-624D-AE19-35B69F7CF460}"/>
              </a:ext>
            </a:extLst>
          </p:cNvPr>
          <p:cNvPicPr>
            <a:picLocks noChangeAspect="1"/>
          </p:cNvPicPr>
          <p:nvPr userDrawn="1"/>
        </p:nvPicPr>
        <p:blipFill>
          <a:blip r:embed="rId2"/>
          <a:stretch>
            <a:fillRect/>
          </a:stretch>
        </p:blipFill>
        <p:spPr>
          <a:xfrm>
            <a:off x="13642523" y="1018823"/>
            <a:ext cx="3266076" cy="511980"/>
          </a:xfrm>
          <a:prstGeom prst="rect">
            <a:avLst/>
          </a:prstGeom>
        </p:spPr>
      </p:pic>
      <p:sp>
        <p:nvSpPr>
          <p:cNvPr id="5" name="Titelplatzhalter 1">
            <a:extLst>
              <a:ext uri="{FF2B5EF4-FFF2-40B4-BE49-F238E27FC236}">
                <a16:creationId xmlns:a16="http://schemas.microsoft.com/office/drawing/2014/main" id="{F353D9CE-E466-E941-85FA-8E7D10B44524}"/>
              </a:ext>
            </a:extLst>
          </p:cNvPr>
          <p:cNvSpPr>
            <a:spLocks noGrp="1"/>
          </p:cNvSpPr>
          <p:nvPr>
            <p:ph type="title" hasCustomPrompt="1"/>
          </p:nvPr>
        </p:nvSpPr>
        <p:spPr>
          <a:xfrm>
            <a:off x="1016339" y="948973"/>
            <a:ext cx="12404507" cy="689036"/>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6450860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A5CFD5E-FAA1-9B40-BF5E-E7A81AF45E48}"/>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1176392" y="4281389"/>
            <a:ext cx="13716000" cy="3581400"/>
          </a:xfrm>
        </p:spPr>
        <p:txBody>
          <a:bodyPr anchor="b">
            <a:normAutofit/>
          </a:bodyPr>
          <a:lstStyle>
            <a:lvl1pPr algn="l">
              <a:defRPr sz="7200" b="1">
                <a:solidFill>
                  <a:schemeClr val="bg2"/>
                </a:solidFill>
              </a:defRPr>
            </a:lvl1pPr>
          </a:lstStyle>
          <a:p>
            <a:r>
              <a:rPr lang="de-DE" b="1">
                <a:effectLst/>
                <a:latin typeface="Arial" panose="020B0604020202020204" pitchFamily="34" charset="0"/>
              </a:rPr>
              <a:t>Titel </a:t>
            </a:r>
            <a:br>
              <a:rPr lang="de-DE" b="1">
                <a:effectLst/>
                <a:latin typeface="Arial" panose="020B0604020202020204" pitchFamily="34" charset="0"/>
              </a:rPr>
            </a:br>
            <a:r>
              <a:rPr lang="de-DE" b="1">
                <a:effectLst/>
                <a:latin typeface="Arial" panose="020B0604020202020204" pitchFamily="34" charset="0"/>
              </a:rPr>
              <a:t>Schlussfolie</a:t>
            </a:r>
            <a:endParaRPr lang="de-DE">
              <a:effectLst/>
              <a:latin typeface="Arial" panose="020B0604020202020204" pitchFamily="34" charset="0"/>
            </a:endParaRP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hasCustomPrompt="1"/>
          </p:nvPr>
        </p:nvSpPr>
        <p:spPr>
          <a:xfrm>
            <a:off x="1176392" y="8000901"/>
            <a:ext cx="13716000" cy="998835"/>
          </a:xfrm>
        </p:spPr>
        <p:txBody>
          <a:bodyPr>
            <a:normAutofit/>
          </a:bodyPr>
          <a:lstStyle>
            <a:lvl1pPr marL="0" indent="0" algn="l">
              <a:buNone/>
              <a:defRPr lang="de-DE" smtClean="0">
                <a:solidFill>
                  <a:srgbClr val="002060"/>
                </a:solidFill>
                <a:effectLst/>
              </a:defRPr>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de-DE">
                <a:solidFill>
                  <a:srgbClr val="FFFFFF"/>
                </a:solidFill>
                <a:effectLst/>
                <a:latin typeface="Arial" panose="020B0604020202020204" pitchFamily="34" charset="0"/>
              </a:rPr>
              <a:t>Unterzeile</a:t>
            </a:r>
          </a:p>
        </p:txBody>
      </p:sp>
      <p:sp>
        <p:nvSpPr>
          <p:cNvPr id="10" name="Rechteck 9">
            <a:extLst>
              <a:ext uri="{FF2B5EF4-FFF2-40B4-BE49-F238E27FC236}">
                <a16:creationId xmlns:a16="http://schemas.microsoft.com/office/drawing/2014/main" id="{1D4BC111-A253-D742-9991-0567A54F209C}"/>
              </a:ext>
            </a:extLst>
          </p:cNvPr>
          <p:cNvSpPr/>
          <p:nvPr userDrawn="1"/>
        </p:nvSpPr>
        <p:spPr>
          <a:xfrm>
            <a:off x="1176394" y="9684693"/>
            <a:ext cx="2954655" cy="415498"/>
          </a:xfrm>
          <a:prstGeom prst="rect">
            <a:avLst/>
          </a:prstGeom>
        </p:spPr>
        <p:txBody>
          <a:bodyPr wrap="none">
            <a:spAutoFit/>
          </a:bodyPr>
          <a:lstStyle/>
          <a:p>
            <a:r>
              <a:rPr lang="de-DE" sz="2100" b="1" err="1">
                <a:solidFill>
                  <a:schemeClr val="bg2"/>
                </a:solidFill>
                <a:effectLst/>
                <a:latin typeface="Arial" panose="020B0604020202020204" pitchFamily="34" charset="0"/>
              </a:rPr>
              <a:t>GermanZero</a:t>
            </a:r>
            <a:r>
              <a:rPr lang="de-DE" sz="2100" b="1">
                <a:solidFill>
                  <a:schemeClr val="bg2"/>
                </a:solidFill>
                <a:effectLst/>
                <a:latin typeface="Arial" panose="020B0604020202020204" pitchFamily="34" charset="0"/>
              </a:rPr>
              <a:t> e.V.</a:t>
            </a:r>
            <a:r>
              <a:rPr lang="de-DE" sz="2100">
                <a:solidFill>
                  <a:schemeClr val="bg2"/>
                </a:solidFill>
                <a:effectLst/>
                <a:latin typeface="Arial" panose="020B0604020202020204" pitchFamily="34" charset="0"/>
              </a:rPr>
              <a:t> 	</a:t>
            </a:r>
            <a:endParaRPr lang="de-DE" sz="2100">
              <a:solidFill>
                <a:schemeClr val="bg2"/>
              </a:solidFill>
            </a:endParaRPr>
          </a:p>
        </p:txBody>
      </p:sp>
      <p:sp>
        <p:nvSpPr>
          <p:cNvPr id="8" name="Rechteck 7">
            <a:extLst>
              <a:ext uri="{FF2B5EF4-FFF2-40B4-BE49-F238E27FC236}">
                <a16:creationId xmlns:a16="http://schemas.microsoft.com/office/drawing/2014/main" id="{C9A245D2-EB27-A84E-8D3E-AFE05EF08D34}"/>
              </a:ext>
            </a:extLst>
          </p:cNvPr>
          <p:cNvSpPr/>
          <p:nvPr userDrawn="1"/>
        </p:nvSpPr>
        <p:spPr>
          <a:xfrm>
            <a:off x="6872440" y="9684693"/>
            <a:ext cx="10048724" cy="415498"/>
          </a:xfrm>
          <a:prstGeom prst="rect">
            <a:avLst/>
          </a:prstGeom>
        </p:spPr>
        <p:txBody>
          <a:bodyPr wrap="square">
            <a:spAutoFit/>
          </a:bodyPr>
          <a:lstStyle/>
          <a:p>
            <a:pPr algn="r"/>
            <a:r>
              <a:rPr lang="de-DE" sz="2100" err="1">
                <a:solidFill>
                  <a:schemeClr val="bg2"/>
                </a:solidFill>
                <a:effectLst/>
                <a:latin typeface="Arial" panose="020B0604020202020204" pitchFamily="34" charset="0"/>
              </a:rPr>
              <a:t>www.GermanZero.de</a:t>
            </a:r>
            <a:r>
              <a:rPr lang="de-DE" sz="2100">
                <a:solidFill>
                  <a:schemeClr val="bg2"/>
                </a:solidFill>
                <a:effectLst/>
                <a:latin typeface="Arial" panose="020B0604020202020204" pitchFamily="34" charset="0"/>
              </a:rPr>
              <a:t> | </a:t>
            </a:r>
            <a:r>
              <a:rPr lang="de-DE" sz="2100" err="1">
                <a:solidFill>
                  <a:schemeClr val="bg2"/>
                </a:solidFill>
                <a:effectLst/>
                <a:latin typeface="Arial" panose="020B0604020202020204" pitchFamily="34" charset="0"/>
              </a:rPr>
              <a:t>info@GermanZero.de</a:t>
            </a:r>
            <a:r>
              <a:rPr lang="de-DE" sz="2100">
                <a:solidFill>
                  <a:schemeClr val="bg2"/>
                </a:solidFill>
                <a:effectLst/>
                <a:latin typeface="Arial" panose="020B0604020202020204" pitchFamily="34" charset="0"/>
              </a:rPr>
              <a:t> | @_</a:t>
            </a:r>
            <a:r>
              <a:rPr lang="de-DE" sz="2100" err="1">
                <a:solidFill>
                  <a:schemeClr val="bg2"/>
                </a:solidFill>
                <a:effectLst/>
                <a:latin typeface="Arial" panose="020B0604020202020204" pitchFamily="34" charset="0"/>
              </a:rPr>
              <a:t>GermanZero</a:t>
            </a:r>
            <a:r>
              <a:rPr lang="de-DE" sz="2100">
                <a:solidFill>
                  <a:schemeClr val="bg2"/>
                </a:solidFill>
                <a:effectLst/>
                <a:latin typeface="Arial" panose="020B0604020202020204" pitchFamily="34" charset="0"/>
              </a:rPr>
              <a:t> auf </a:t>
            </a:r>
            <a:r>
              <a:rPr lang="de-DE" sz="2100" err="1">
                <a:solidFill>
                  <a:schemeClr val="bg2"/>
                </a:solidFill>
                <a:effectLst/>
                <a:latin typeface="Arial" panose="020B0604020202020204" pitchFamily="34" charset="0"/>
              </a:rPr>
              <a:t>SocialMedia</a:t>
            </a:r>
            <a:endParaRPr lang="de-DE" sz="2100">
              <a:solidFill>
                <a:schemeClr val="bg2"/>
              </a:solidFill>
              <a:effectLst/>
              <a:latin typeface="Arial" panose="020B0604020202020204" pitchFamily="34" charset="0"/>
            </a:endParaRPr>
          </a:p>
        </p:txBody>
      </p:sp>
    </p:spTree>
    <p:extLst>
      <p:ext uri="{BB962C8B-B14F-4D97-AF65-F5344CB8AC3E}">
        <p14:creationId xmlns:p14="http://schemas.microsoft.com/office/powerpoint/2010/main" val="230852587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chluss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A5CFD5E-FAA1-9B40-BF5E-E7A81AF45E48}"/>
              </a:ext>
            </a:extLst>
          </p:cNvPr>
          <p:cNvPicPr>
            <a:picLocks noChangeAspect="1"/>
          </p:cNvPicPr>
          <p:nvPr userDrawn="1"/>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211533956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hlussfolie dunkel">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A5CFD5E-FAA1-9B40-BF5E-E7A81AF45E48}"/>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1176392" y="4281389"/>
            <a:ext cx="13716000" cy="3581400"/>
          </a:xfrm>
        </p:spPr>
        <p:txBody>
          <a:bodyPr anchor="b">
            <a:normAutofit/>
          </a:bodyPr>
          <a:lstStyle>
            <a:lvl1pPr algn="l">
              <a:defRPr sz="7200" b="1">
                <a:solidFill>
                  <a:srgbClr val="002060"/>
                </a:solidFill>
              </a:defRPr>
            </a:lvl1pPr>
          </a:lstStyle>
          <a:p>
            <a:r>
              <a:rPr lang="de-DE" b="1">
                <a:effectLst/>
                <a:latin typeface="Arial" panose="020B0604020202020204" pitchFamily="34" charset="0"/>
              </a:rPr>
              <a:t>Titel </a:t>
            </a:r>
            <a:br>
              <a:rPr lang="de-DE" b="1">
                <a:effectLst/>
                <a:latin typeface="Arial" panose="020B0604020202020204" pitchFamily="34" charset="0"/>
              </a:rPr>
            </a:br>
            <a:r>
              <a:rPr lang="de-DE" b="1">
                <a:effectLst/>
                <a:latin typeface="Arial" panose="020B0604020202020204" pitchFamily="34" charset="0"/>
              </a:rPr>
              <a:t>Schlussfolie</a:t>
            </a:r>
            <a:endParaRPr lang="de-DE">
              <a:effectLst/>
              <a:latin typeface="Arial" panose="020B0604020202020204" pitchFamily="34" charset="0"/>
            </a:endParaRP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hasCustomPrompt="1"/>
          </p:nvPr>
        </p:nvSpPr>
        <p:spPr>
          <a:xfrm>
            <a:off x="1176392" y="8000901"/>
            <a:ext cx="13716000" cy="998835"/>
          </a:xfrm>
        </p:spPr>
        <p:txBody>
          <a:bodyPr>
            <a:normAutofit/>
          </a:bodyPr>
          <a:lstStyle>
            <a:lvl1pPr marL="0" indent="0" algn="l">
              <a:buNone/>
              <a:defRPr lang="de-DE" smtClean="0">
                <a:solidFill>
                  <a:srgbClr val="002060"/>
                </a:solidFill>
                <a:effectLst/>
              </a:defRPr>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de-DE">
                <a:solidFill>
                  <a:srgbClr val="FFFFFF"/>
                </a:solidFill>
                <a:effectLst/>
                <a:latin typeface="Arial" panose="020B0604020202020204" pitchFamily="34" charset="0"/>
              </a:rPr>
              <a:t>Unterzeile</a:t>
            </a:r>
          </a:p>
        </p:txBody>
      </p:sp>
      <p:sp>
        <p:nvSpPr>
          <p:cNvPr id="10" name="Rechteck 9">
            <a:extLst>
              <a:ext uri="{FF2B5EF4-FFF2-40B4-BE49-F238E27FC236}">
                <a16:creationId xmlns:a16="http://schemas.microsoft.com/office/drawing/2014/main" id="{1D4BC111-A253-D742-9991-0567A54F209C}"/>
              </a:ext>
            </a:extLst>
          </p:cNvPr>
          <p:cNvSpPr/>
          <p:nvPr userDrawn="1"/>
        </p:nvSpPr>
        <p:spPr>
          <a:xfrm>
            <a:off x="1176394" y="9684693"/>
            <a:ext cx="2954655" cy="415498"/>
          </a:xfrm>
          <a:prstGeom prst="rect">
            <a:avLst/>
          </a:prstGeom>
        </p:spPr>
        <p:txBody>
          <a:bodyPr wrap="none">
            <a:spAutoFit/>
          </a:bodyPr>
          <a:lstStyle/>
          <a:p>
            <a:r>
              <a:rPr lang="de-DE" sz="2100" b="1" err="1">
                <a:solidFill>
                  <a:srgbClr val="002060"/>
                </a:solidFill>
                <a:effectLst/>
                <a:latin typeface="Arial" panose="020B0604020202020204" pitchFamily="34" charset="0"/>
              </a:rPr>
              <a:t>GermanZero</a:t>
            </a:r>
            <a:r>
              <a:rPr lang="de-DE" sz="2100" b="1">
                <a:solidFill>
                  <a:srgbClr val="002060"/>
                </a:solidFill>
                <a:effectLst/>
                <a:latin typeface="Arial" panose="020B0604020202020204" pitchFamily="34" charset="0"/>
              </a:rPr>
              <a:t> e.V.</a:t>
            </a:r>
            <a:r>
              <a:rPr lang="de-DE" sz="2100">
                <a:solidFill>
                  <a:srgbClr val="002060"/>
                </a:solidFill>
                <a:effectLst/>
                <a:latin typeface="Arial" panose="020B0604020202020204" pitchFamily="34" charset="0"/>
              </a:rPr>
              <a:t> 	</a:t>
            </a:r>
            <a:endParaRPr lang="de-DE" sz="2100">
              <a:solidFill>
                <a:srgbClr val="002060"/>
              </a:solidFill>
            </a:endParaRPr>
          </a:p>
        </p:txBody>
      </p:sp>
      <p:sp>
        <p:nvSpPr>
          <p:cNvPr id="8" name="Rechteck 7">
            <a:extLst>
              <a:ext uri="{FF2B5EF4-FFF2-40B4-BE49-F238E27FC236}">
                <a16:creationId xmlns:a16="http://schemas.microsoft.com/office/drawing/2014/main" id="{C9A245D2-EB27-A84E-8D3E-AFE05EF08D34}"/>
              </a:ext>
            </a:extLst>
          </p:cNvPr>
          <p:cNvSpPr/>
          <p:nvPr userDrawn="1"/>
        </p:nvSpPr>
        <p:spPr>
          <a:xfrm>
            <a:off x="6872440" y="9684693"/>
            <a:ext cx="10048724" cy="415498"/>
          </a:xfrm>
          <a:prstGeom prst="rect">
            <a:avLst/>
          </a:prstGeom>
        </p:spPr>
        <p:txBody>
          <a:bodyPr wrap="square">
            <a:spAutoFit/>
          </a:bodyPr>
          <a:lstStyle/>
          <a:p>
            <a:pPr algn="r"/>
            <a:r>
              <a:rPr lang="de-DE" sz="2100" err="1">
                <a:solidFill>
                  <a:srgbClr val="002060"/>
                </a:solidFill>
                <a:effectLst/>
                <a:latin typeface="Arial" panose="020B0604020202020204" pitchFamily="34" charset="0"/>
              </a:rPr>
              <a:t>www.GermanZero.de</a:t>
            </a:r>
            <a:r>
              <a:rPr lang="de-DE" sz="2100">
                <a:solidFill>
                  <a:srgbClr val="002060"/>
                </a:solidFill>
                <a:effectLst/>
                <a:latin typeface="Arial" panose="020B0604020202020204" pitchFamily="34" charset="0"/>
              </a:rPr>
              <a:t> | </a:t>
            </a:r>
            <a:r>
              <a:rPr lang="de-DE" sz="2100" err="1">
                <a:solidFill>
                  <a:srgbClr val="002060"/>
                </a:solidFill>
                <a:effectLst/>
                <a:latin typeface="Arial" panose="020B0604020202020204" pitchFamily="34" charset="0"/>
              </a:rPr>
              <a:t>info@GermanZero.de</a:t>
            </a:r>
            <a:r>
              <a:rPr lang="de-DE" sz="2100">
                <a:solidFill>
                  <a:srgbClr val="002060"/>
                </a:solidFill>
                <a:effectLst/>
                <a:latin typeface="Arial" panose="020B0604020202020204" pitchFamily="34" charset="0"/>
              </a:rPr>
              <a:t> | @_</a:t>
            </a:r>
            <a:r>
              <a:rPr lang="de-DE" sz="2100" err="1">
                <a:solidFill>
                  <a:srgbClr val="002060"/>
                </a:solidFill>
                <a:effectLst/>
                <a:latin typeface="Arial" panose="020B0604020202020204" pitchFamily="34" charset="0"/>
              </a:rPr>
              <a:t>GermanZero</a:t>
            </a:r>
            <a:r>
              <a:rPr lang="de-DE" sz="2100">
                <a:solidFill>
                  <a:srgbClr val="002060"/>
                </a:solidFill>
                <a:effectLst/>
                <a:latin typeface="Arial" panose="020B0604020202020204" pitchFamily="34" charset="0"/>
              </a:rPr>
              <a:t> auf </a:t>
            </a:r>
            <a:r>
              <a:rPr lang="de-DE" sz="2100" err="1">
                <a:solidFill>
                  <a:srgbClr val="002060"/>
                </a:solidFill>
                <a:effectLst/>
                <a:latin typeface="Arial" panose="020B0604020202020204" pitchFamily="34" charset="0"/>
              </a:rPr>
              <a:t>SocialMedia</a:t>
            </a:r>
            <a:endParaRPr lang="de-DE" sz="210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05589938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Namensschild dunkel">
    <p:bg>
      <p:bgPr>
        <a:solidFill>
          <a:schemeClr val="tx2"/>
        </a:solidFill>
        <a:effectLst/>
      </p:bgPr>
    </p:bg>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55A511F-315F-C340-BD8B-8AE029B862BD}"/>
              </a:ext>
            </a:extLst>
          </p:cNvPr>
          <p:cNvSpPr txBox="1">
            <a:spLocks/>
          </p:cNvSpPr>
          <p:nvPr userDrawn="1"/>
        </p:nvSpPr>
        <p:spPr>
          <a:xfrm>
            <a:off x="714589" y="3534294"/>
            <a:ext cx="17047634" cy="5257662"/>
          </a:xfrm>
          <a:prstGeom prst="rect">
            <a:avLst/>
          </a:prstGeom>
        </p:spPr>
        <p:txBody>
          <a:bodyPr vert="horz" lIns="137160" tIns="68580" rIns="137160" bIns="68580" rtlCol="0" anchor="t" anchorCtr="0">
            <a:noAutofit/>
          </a:bodyPr>
          <a:lst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a:lstStyle>
          <a:p>
            <a:r>
              <a:rPr lang="de-DE" sz="12000" b="1">
                <a:solidFill>
                  <a:srgbClr val="002060"/>
                </a:solidFill>
              </a:rPr>
              <a:t>Vorname Nachname </a:t>
            </a:r>
          </a:p>
          <a:p>
            <a:r>
              <a:rPr lang="de-DE" sz="12000" b="1">
                <a:solidFill>
                  <a:srgbClr val="002060"/>
                </a:solidFill>
              </a:rPr>
              <a:t>Arial 80 fett</a:t>
            </a:r>
          </a:p>
        </p:txBody>
      </p:sp>
      <p:pic>
        <p:nvPicPr>
          <p:cNvPr id="4" name="Grafik 3">
            <a:extLst>
              <a:ext uri="{FF2B5EF4-FFF2-40B4-BE49-F238E27FC236}">
                <a16:creationId xmlns:a16="http://schemas.microsoft.com/office/drawing/2014/main" id="{3B6426EF-1B3D-9943-BF06-7D7DC2FC2B6D}"/>
              </a:ext>
            </a:extLst>
          </p:cNvPr>
          <p:cNvPicPr>
            <a:picLocks noChangeAspect="1"/>
          </p:cNvPicPr>
          <p:nvPr userDrawn="1"/>
        </p:nvPicPr>
        <p:blipFill>
          <a:blip r:embed="rId2"/>
          <a:stretch>
            <a:fillRect/>
          </a:stretch>
        </p:blipFill>
        <p:spPr>
          <a:xfrm>
            <a:off x="13642523" y="1018823"/>
            <a:ext cx="3266076" cy="511980"/>
          </a:xfrm>
          <a:prstGeom prst="rect">
            <a:avLst/>
          </a:prstGeom>
        </p:spPr>
      </p:pic>
    </p:spTree>
    <p:extLst>
      <p:ext uri="{BB962C8B-B14F-4D97-AF65-F5344CB8AC3E}">
        <p14:creationId xmlns:p14="http://schemas.microsoft.com/office/powerpoint/2010/main" val="229864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iagramm Kreis Typ1">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8C62A-4B23-CE45-B7AA-54E9CA5DA9FA}"/>
              </a:ext>
            </a:extLst>
          </p:cNvPr>
          <p:cNvSpPr>
            <a:spLocks noGrp="1"/>
          </p:cNvSpPr>
          <p:nvPr>
            <p:ph type="title" hasCustomPrompt="1"/>
          </p:nvPr>
        </p:nvSpPr>
        <p:spPr>
          <a:xfrm>
            <a:off x="1016341" y="-332896"/>
            <a:ext cx="12268148" cy="1988345"/>
          </a:xfrm>
        </p:spPr>
        <p:txBody>
          <a:bodyPr/>
          <a:lstStyle>
            <a:lvl1pPr>
              <a:defRPr>
                <a:solidFill>
                  <a:schemeClr val="bg2"/>
                </a:solidFill>
              </a:defRPr>
            </a:lvl1pPr>
          </a:lstStyle>
          <a:p>
            <a:r>
              <a:rPr lang="de-DE"/>
              <a:t>Diagrammtyp weiß auf gelb</a:t>
            </a: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1016339" y="9237959"/>
            <a:ext cx="11658600" cy="547688"/>
          </a:xfrm>
          <a:prstGeom prst="rect">
            <a:avLst/>
          </a:prstGeom>
        </p:spPr>
        <p:txBody>
          <a:bodyPr vert="horz" lIns="91440" tIns="45720" rIns="91440" bIns="45720" rtlCol="0" anchor="b" anchorCtr="0"/>
          <a:lstStyle>
            <a:lvl1pPr algn="l">
              <a:defRPr lang="de-DE" sz="2100" b="1" smtClean="0">
                <a:solidFill>
                  <a:schemeClr val="bg2"/>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13158945" y="9235802"/>
            <a:ext cx="4114800" cy="547688"/>
          </a:xfrm>
          <a:prstGeom prst="rect">
            <a:avLst/>
          </a:prstGeom>
        </p:spPr>
        <p:txBody>
          <a:bodyPr vert="horz" lIns="91440" tIns="45720" rIns="91440" bIns="45720" rtlCol="0" anchor="b" anchorCtr="0"/>
          <a:lstStyle>
            <a:lvl1pPr algn="r">
              <a:defRPr sz="2100" b="1">
                <a:solidFill>
                  <a:schemeClr val="bg2"/>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pic>
        <p:nvPicPr>
          <p:cNvPr id="6" name="Grafik 5">
            <a:extLst>
              <a:ext uri="{FF2B5EF4-FFF2-40B4-BE49-F238E27FC236}">
                <a16:creationId xmlns:a16="http://schemas.microsoft.com/office/drawing/2014/main" id="{455D0E25-9961-8043-AA46-3AC558D78E9E}"/>
              </a:ext>
            </a:extLst>
          </p:cNvPr>
          <p:cNvPicPr>
            <a:picLocks noChangeAspect="1"/>
          </p:cNvPicPr>
          <p:nvPr userDrawn="1"/>
        </p:nvPicPr>
        <p:blipFill>
          <a:blip r:embed="rId2"/>
          <a:stretch>
            <a:fillRect/>
          </a:stretch>
        </p:blipFill>
        <p:spPr>
          <a:xfrm>
            <a:off x="13158946" y="547689"/>
            <a:ext cx="4244486" cy="1427391"/>
          </a:xfrm>
          <a:prstGeom prst="rect">
            <a:avLst/>
          </a:prstGeom>
        </p:spPr>
      </p:pic>
      <p:sp>
        <p:nvSpPr>
          <p:cNvPr id="9" name="Inhaltsplatzhalter 3">
            <a:extLst>
              <a:ext uri="{FF2B5EF4-FFF2-40B4-BE49-F238E27FC236}">
                <a16:creationId xmlns:a16="http://schemas.microsoft.com/office/drawing/2014/main" id="{DF168C96-70C0-F34C-A975-633C6C126DE6}"/>
              </a:ext>
            </a:extLst>
          </p:cNvPr>
          <p:cNvSpPr>
            <a:spLocks noGrp="1"/>
          </p:cNvSpPr>
          <p:nvPr>
            <p:ph sz="half" idx="2"/>
          </p:nvPr>
        </p:nvSpPr>
        <p:spPr>
          <a:xfrm>
            <a:off x="9416265" y="2738439"/>
            <a:ext cx="7830000" cy="6527007"/>
          </a:xfrm>
        </p:spPr>
        <p:txBody>
          <a:bodyPr/>
          <a:lstStyle>
            <a:lvl1pPr marL="428646" indent="-428646">
              <a:buFont typeface="Arial" panose="020B0604020202020204" pitchFamily="34" charset="0"/>
              <a:buChar char="•"/>
              <a:defRPr>
                <a:solidFill>
                  <a:schemeClr val="bg2"/>
                </a:solidFill>
              </a:defRPr>
            </a:lvl1pPr>
          </a:lstStyle>
          <a:p>
            <a:r>
              <a:rPr lang="de-DE"/>
              <a:t>Mastertextformat bearbeiten</a:t>
            </a:r>
          </a:p>
          <a:p>
            <a:r>
              <a:rPr lang="de-DE"/>
              <a:t>Zweite Ebene
Dritte Ebene</a:t>
            </a:r>
          </a:p>
        </p:txBody>
      </p:sp>
    </p:spTree>
    <p:extLst>
      <p:ext uri="{BB962C8B-B14F-4D97-AF65-F5344CB8AC3E}">
        <p14:creationId xmlns:p14="http://schemas.microsoft.com/office/powerpoint/2010/main" val="1524505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lie leer">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1016339" y="9237959"/>
            <a:ext cx="11658600" cy="547688"/>
          </a:xfrm>
          <a:prstGeom prst="rect">
            <a:avLst/>
          </a:prstGeom>
        </p:spPr>
        <p:txBody>
          <a:bodyPr vert="horz" lIns="91440" tIns="45720" rIns="91440" bIns="45720" rtlCol="0" anchor="b" anchorCtr="0"/>
          <a:lstStyle>
            <a:lvl1pPr algn="l">
              <a:defRPr lang="de-DE" sz="2100" b="0" smtClean="0">
                <a:solidFill>
                  <a:schemeClr val="bg1"/>
                </a:solidFill>
                <a:effectLst/>
                <a:latin typeface="Arial" panose="020B0604020202020204" pitchFamily="34" charset="0"/>
                <a:cs typeface="Arial" panose="020B0604020202020204" pitchFamily="34" charset="0"/>
              </a:defRPr>
            </a:lvl1pPr>
          </a:lstStyle>
          <a:p>
            <a:endParaRPr lang="de-DE"/>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13158945" y="9235802"/>
            <a:ext cx="4114800" cy="547688"/>
          </a:xfrm>
          <a:prstGeom prst="rect">
            <a:avLst/>
          </a:prstGeom>
        </p:spPr>
        <p:txBody>
          <a:bodyPr vert="horz" lIns="91440" tIns="45720" rIns="91440" bIns="45720" rtlCol="0" anchor="b" anchorCtr="0"/>
          <a:lstStyle>
            <a:lvl1pPr algn="r">
              <a:defRPr sz="21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6" name="Titelplatzhalter 1">
            <a:extLst>
              <a:ext uri="{FF2B5EF4-FFF2-40B4-BE49-F238E27FC236}">
                <a16:creationId xmlns:a16="http://schemas.microsoft.com/office/drawing/2014/main" id="{C86AB5D7-70C7-0C40-AE9F-FC7C5769FAA6}"/>
              </a:ext>
            </a:extLst>
          </p:cNvPr>
          <p:cNvSpPr>
            <a:spLocks noGrp="1"/>
          </p:cNvSpPr>
          <p:nvPr>
            <p:ph type="title" hasCustomPrompt="1"/>
          </p:nvPr>
        </p:nvSpPr>
        <p:spPr>
          <a:xfrm>
            <a:off x="1016339" y="948973"/>
            <a:ext cx="12404507" cy="689036"/>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46308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emf"/><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oleObject" Target="../embeddings/oleObject1.bin"/><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7474225-EF49-6348-8C26-43C1B6383AF6}"/>
              </a:ext>
            </a:extLst>
          </p:cNvPr>
          <p:cNvGraphicFramePr>
            <a:graphicFrameLocks noChangeAspect="1"/>
          </p:cNvGraphicFramePr>
          <p:nvPr userDrawn="1">
            <p:custDataLst>
              <p:tags r:id="rId22"/>
            </p:custDataLst>
            <p:extLst>
              <p:ext uri="{D42A27DB-BD31-4B8C-83A1-F6EECF244321}">
                <p14:modId xmlns:p14="http://schemas.microsoft.com/office/powerpoint/2010/main" val="3941841689"/>
              </p:ext>
            </p:extLst>
          </p:nvPr>
        </p:nvGraphicFramePr>
        <p:xfrm>
          <a:off x="2384" y="2382"/>
          <a:ext cx="1841" cy="2382"/>
        </p:xfrm>
        <a:graphic>
          <a:graphicData uri="http://schemas.openxmlformats.org/presentationml/2006/ole">
            <mc:AlternateContent xmlns:mc="http://schemas.openxmlformats.org/markup-compatibility/2006">
              <mc:Choice xmlns:v="urn:schemas-microsoft-com:vml" Requires="v">
                <p:oleObj name="think-cell Folie" r:id="rId23" imgW="7772400" imgH="10058400" progId="TCLayout.ActiveDocument.1">
                  <p:embed/>
                </p:oleObj>
              </mc:Choice>
              <mc:Fallback>
                <p:oleObj name="think-cell Folie" r:id="rId23" imgW="7772400" imgH="10058400" progId="TCLayout.ActiveDocument.1">
                  <p:embed/>
                  <p:pic>
                    <p:nvPicPr>
                      <p:cNvPr id="7" name="Objekt 6" hidden="1">
                        <a:extLst>
                          <a:ext uri="{FF2B5EF4-FFF2-40B4-BE49-F238E27FC236}">
                            <a16:creationId xmlns:a16="http://schemas.microsoft.com/office/drawing/2014/main" id="{D7474225-EF49-6348-8C26-43C1B6383AF6}"/>
                          </a:ext>
                        </a:extLst>
                      </p:cNvPr>
                      <p:cNvPicPr/>
                      <p:nvPr/>
                    </p:nvPicPr>
                    <p:blipFill>
                      <a:blip r:embed="rId24"/>
                      <a:stretch>
                        <a:fillRect/>
                      </a:stretch>
                    </p:blipFill>
                    <p:spPr>
                      <a:xfrm>
                        <a:off x="2384" y="2382"/>
                        <a:ext cx="1841" cy="2382"/>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41E4E78-D2FB-3C4E-8A7C-9A37C9024A36}"/>
              </a:ext>
            </a:extLst>
          </p:cNvPr>
          <p:cNvSpPr>
            <a:spLocks noGrp="1"/>
          </p:cNvSpPr>
          <p:nvPr>
            <p:ph type="title"/>
          </p:nvPr>
        </p:nvSpPr>
        <p:spPr>
          <a:xfrm>
            <a:off x="1016339" y="948973"/>
            <a:ext cx="12404507" cy="689036"/>
          </a:xfrm>
          <a:prstGeom prst="rect">
            <a:avLst/>
          </a:prstGeom>
        </p:spPr>
        <p:txBody>
          <a:bodyPr vert="horz" lIns="91440" tIns="45720" rIns="91440" bIns="45720" rtlCol="0" anchor="t" anchorCtr="0">
            <a:noAutofit/>
          </a:bodyPr>
          <a:lstStyle/>
          <a:p>
            <a:endParaRPr lang="de-DE"/>
          </a:p>
        </p:txBody>
      </p:sp>
      <p:sp>
        <p:nvSpPr>
          <p:cNvPr id="3" name="Textplatzhalter 2">
            <a:extLst>
              <a:ext uri="{FF2B5EF4-FFF2-40B4-BE49-F238E27FC236}">
                <a16:creationId xmlns:a16="http://schemas.microsoft.com/office/drawing/2014/main" id="{16940A25-EF3D-C84E-A40B-ED09A649A699}"/>
              </a:ext>
            </a:extLst>
          </p:cNvPr>
          <p:cNvSpPr>
            <a:spLocks noGrp="1"/>
          </p:cNvSpPr>
          <p:nvPr>
            <p:ph type="body" idx="1"/>
          </p:nvPr>
        </p:nvSpPr>
        <p:spPr>
          <a:xfrm>
            <a:off x="1016339" y="2738439"/>
            <a:ext cx="15890123" cy="6527007"/>
          </a:xfrm>
          <a:prstGeom prst="rect">
            <a:avLst/>
          </a:prstGeom>
        </p:spPr>
        <p:txBody>
          <a:bodyPr vert="horz" lIns="91440" tIns="45720" rIns="91440" bIns="45720" rtlCol="0">
            <a:normAutofit/>
          </a:bodyPr>
          <a:lstStyle/>
          <a:p>
            <a:r>
              <a:rPr lang="de-DE"/>
              <a:t>Aufzählung Ebene 1</a:t>
            </a:r>
          </a:p>
          <a:p>
            <a:pPr lvl="1">
              <a:buFont typeface="Symbol" pitchFamily="2" charset="2"/>
              <a:buChar char="-"/>
            </a:pPr>
            <a:r>
              <a:rPr lang="de-DE"/>
              <a:t>Aufzählung Ebene 2</a:t>
            </a:r>
          </a:p>
          <a:p>
            <a:pPr lvl="2">
              <a:buFont typeface="Wingdings" pitchFamily="2" charset="2"/>
              <a:buChar char="§"/>
            </a:pPr>
            <a:r>
              <a:rPr lang="de-DE"/>
              <a:t>Aufzählung Ebene 3</a:t>
            </a:r>
          </a:p>
        </p:txBody>
      </p:sp>
      <p:sp>
        <p:nvSpPr>
          <p:cNvPr id="5" name="Fußzeilenplatzhalter 4">
            <a:extLst>
              <a:ext uri="{FF2B5EF4-FFF2-40B4-BE49-F238E27FC236}">
                <a16:creationId xmlns:a16="http://schemas.microsoft.com/office/drawing/2014/main" id="{F6233BDC-86F5-7449-BC8F-7F298F4C1D20}"/>
              </a:ext>
            </a:extLst>
          </p:cNvPr>
          <p:cNvSpPr>
            <a:spLocks noGrp="1"/>
          </p:cNvSpPr>
          <p:nvPr>
            <p:ph type="ftr" sz="quarter" idx="3"/>
          </p:nvPr>
        </p:nvSpPr>
        <p:spPr>
          <a:xfrm>
            <a:off x="1016339" y="9237959"/>
            <a:ext cx="11658600" cy="547688"/>
          </a:xfrm>
          <a:prstGeom prst="rect">
            <a:avLst/>
          </a:prstGeom>
        </p:spPr>
        <p:txBody>
          <a:bodyPr vert="horz" lIns="91440" tIns="45720" rIns="91440" bIns="45720" rtlCol="0" anchor="b" anchorCtr="0"/>
          <a:lstStyle>
            <a:lvl1pPr algn="l">
              <a:defRPr lang="de-DE" sz="2100" b="0" smtClean="0">
                <a:solidFill>
                  <a:schemeClr val="bg1"/>
                </a:solidFill>
                <a:effectLst/>
                <a:latin typeface="Arial" panose="020B0604020202020204" pitchFamily="34" charset="0"/>
                <a:cs typeface="Arial" panose="020B0604020202020204" pitchFamily="34" charset="0"/>
              </a:defRPr>
            </a:lvl1pPr>
          </a:lstStyle>
          <a:p>
            <a:r>
              <a:rPr lang="de-DE"/>
              <a:t>Rahmenstrategie 2021 - Name Referent*in</a:t>
            </a:r>
          </a:p>
        </p:txBody>
      </p:sp>
      <p:sp>
        <p:nvSpPr>
          <p:cNvPr id="6" name="Foliennummernplatzhalter 5">
            <a:extLst>
              <a:ext uri="{FF2B5EF4-FFF2-40B4-BE49-F238E27FC236}">
                <a16:creationId xmlns:a16="http://schemas.microsoft.com/office/drawing/2014/main" id="{89A5F7AE-597D-E04B-8DFD-F573619ABB6E}"/>
              </a:ext>
            </a:extLst>
          </p:cNvPr>
          <p:cNvSpPr>
            <a:spLocks noGrp="1"/>
          </p:cNvSpPr>
          <p:nvPr>
            <p:ph type="sldNum" sz="quarter" idx="4"/>
          </p:nvPr>
        </p:nvSpPr>
        <p:spPr>
          <a:xfrm>
            <a:off x="12806363" y="9235802"/>
            <a:ext cx="4114800" cy="547688"/>
          </a:xfrm>
          <a:prstGeom prst="rect">
            <a:avLst/>
          </a:prstGeom>
        </p:spPr>
        <p:txBody>
          <a:bodyPr vert="horz" lIns="91440" tIns="45720" rIns="91440" bIns="45720" rtlCol="0" anchor="b" anchorCtr="0"/>
          <a:lstStyle>
            <a:lvl1pPr algn="r">
              <a:defRPr sz="21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//XX</a:t>
            </a:r>
          </a:p>
        </p:txBody>
      </p:sp>
      <p:pic>
        <p:nvPicPr>
          <p:cNvPr id="4" name="Grafik 3">
            <a:extLst>
              <a:ext uri="{FF2B5EF4-FFF2-40B4-BE49-F238E27FC236}">
                <a16:creationId xmlns:a16="http://schemas.microsoft.com/office/drawing/2014/main" id="{98F67B18-44D9-150C-A90C-80E42671A3B2}"/>
              </a:ext>
            </a:extLst>
          </p:cNvPr>
          <p:cNvPicPr>
            <a:picLocks noChangeAspect="1"/>
          </p:cNvPicPr>
          <p:nvPr userDrawn="1"/>
        </p:nvPicPr>
        <p:blipFill>
          <a:blip r:embed="rId25"/>
          <a:srcRect/>
          <a:stretch/>
        </p:blipFill>
        <p:spPr>
          <a:xfrm>
            <a:off x="13158946" y="662091"/>
            <a:ext cx="4244486" cy="1198587"/>
          </a:xfrm>
          <a:prstGeom prst="rect">
            <a:avLst/>
          </a:prstGeom>
        </p:spPr>
      </p:pic>
    </p:spTree>
    <p:extLst>
      <p:ext uri="{BB962C8B-B14F-4D97-AF65-F5344CB8AC3E}">
        <p14:creationId xmlns:p14="http://schemas.microsoft.com/office/powerpoint/2010/main" val="730196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1371669" rtl="0" eaLnBrk="1" latinLnBrk="0" hangingPunct="1">
        <a:lnSpc>
          <a:spcPct val="90000"/>
        </a:lnSpc>
        <a:spcBef>
          <a:spcPct val="0"/>
        </a:spcBef>
        <a:buNone/>
        <a:defRPr sz="3600" b="0" kern="1200">
          <a:solidFill>
            <a:schemeClr val="bg1"/>
          </a:solidFill>
          <a:latin typeface="Arial" panose="020B0604020202020204" pitchFamily="34" charset="0"/>
          <a:ea typeface="+mj-ea"/>
          <a:cs typeface="Arial" panose="020B0604020202020204" pitchFamily="34" charset="0"/>
        </a:defRPr>
      </a:lvl1pPr>
    </p:titleStyle>
    <p:bodyStyle>
      <a:lvl1pPr marL="428646" indent="-428646" algn="l" defTabSz="1371669" rtl="0" eaLnBrk="1" latinLnBrk="0" hangingPunct="1">
        <a:lnSpc>
          <a:spcPct val="110000"/>
        </a:lnSpc>
        <a:spcBef>
          <a:spcPts val="1500"/>
        </a:spcBef>
        <a:buFont typeface="Arial" panose="020B0604020202020204" pitchFamily="34" charset="0"/>
        <a:buChar char="•"/>
        <a:defRPr sz="2700" kern="1200">
          <a:solidFill>
            <a:schemeClr val="bg1"/>
          </a:solidFill>
          <a:latin typeface="Arial" panose="020B0604020202020204" pitchFamily="34" charset="0"/>
          <a:ea typeface="+mn-ea"/>
          <a:cs typeface="Arial" panose="020B0604020202020204" pitchFamily="34" charset="0"/>
        </a:defRPr>
      </a:lvl1pPr>
      <a:lvl2pPr marL="1028751" indent="-342917" algn="l" defTabSz="1371669" rtl="0" eaLnBrk="1" latinLnBrk="0" hangingPunct="1">
        <a:lnSpc>
          <a:spcPct val="110000"/>
        </a:lnSpc>
        <a:spcBef>
          <a:spcPts val="750"/>
        </a:spcBef>
        <a:buFont typeface="Arial" panose="020B0604020202020204" pitchFamily="34" charset="0"/>
        <a:buChar char="•"/>
        <a:defRPr sz="2700" kern="1200" baseline="0">
          <a:solidFill>
            <a:schemeClr val="tx1"/>
          </a:solidFill>
          <a:latin typeface="Arial" panose="020B0604020202020204" pitchFamily="34" charset="0"/>
          <a:ea typeface="+mn-ea"/>
          <a:cs typeface="+mn-cs"/>
        </a:defRPr>
      </a:lvl2pPr>
      <a:lvl3pPr marL="1714586" indent="-342917" algn="l" defTabSz="1371669" rtl="0" eaLnBrk="1" latinLnBrk="0" hangingPunct="1">
        <a:lnSpc>
          <a:spcPct val="110000"/>
        </a:lnSpc>
        <a:spcBef>
          <a:spcPts val="75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de-DE"/>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95">
          <p15:clr>
            <a:srgbClr val="F26B43"/>
          </p15:clr>
        </p15:guide>
        <p15:guide id="4" pos="71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microsoft.com/office/2018/10/relationships/comments" Target="../comments/modernComment_100_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hyperlink" Target="https://www.kommunen.nrw/presse/pressemitteilungen/detail/dokument/hilfreiche-plattform-fuer-das-kommunale-foerdermittelmanagement.html" TargetMode="External"/><Relationship Id="rId13" Type="http://schemas.openxmlformats.org/officeDocument/2006/relationships/hyperlink" Target="https://www.pd-g.de/aktuell-im-fokus/nachhaltigkeit-im-gesundheitswesen" TargetMode="External"/><Relationship Id="rId3" Type="http://schemas.openxmlformats.org/officeDocument/2006/relationships/image" Target="../media/image17.png"/><Relationship Id="rId7" Type="http://schemas.openxmlformats.org/officeDocument/2006/relationships/image" Target="../media/image16.svg"/><Relationship Id="rId12" Type="http://schemas.openxmlformats.org/officeDocument/2006/relationships/hyperlink" Target="https://www.co2online.de/foerdermittel/"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hyperlink" Target="https://www.klimaschutz.de/de/foerderung/foerderprogramme/kommunalrichtlinie" TargetMode="External"/><Relationship Id="rId5" Type="http://schemas.openxmlformats.org/officeDocument/2006/relationships/image" Target="../media/image14.svg"/><Relationship Id="rId10" Type="http://schemas.openxmlformats.org/officeDocument/2006/relationships/hyperlink" Target="https://commons.wikimedia.org/wiki/File:NRW-Schulministerin_Gebauer_%C3%BCberbringt_F%C3%B6rdermittel_f%C3%BCr_K%C3%B6ln-6207.jpg" TargetMode="External"/><Relationship Id="rId4" Type="http://schemas.openxmlformats.org/officeDocument/2006/relationships/image" Target="../media/image13.png"/><Relationship Id="rId9" Type="http://schemas.openxmlformats.org/officeDocument/2006/relationships/hyperlink" Target="https://mitmachen-wiki.germanzero.org/w/LocalZero:F%C3%B6rderprogramme_f%C3%BCr_Kommunen" TargetMode="External"/><Relationship Id="rId14" Type="http://schemas.openxmlformats.org/officeDocument/2006/relationships/hyperlink" Target="https://www.mannheim.de/de/stadt-gestalten/planungskonzepte/flaechennutzungsplanung/flaechennutzungsplan-windenergi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hyperlink" Target="https://www.mannheim.de/de/stadt-gestalten/planungskonzepte/flaechennutzungsplanung/flaechennutzungsplan-windenergie" TargetMode="External"/><Relationship Id="rId2" Type="http://schemas.microsoft.com/office/2018/10/relationships/comments" Target="../comments/modernComment_1499_3AEA8EAF.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hyperlink" Target="https://adelphi.de/system/files/mediathek/bilder/Divestment_Leitfaden_web.pdf" TargetMode="External"/><Relationship Id="rId5" Type="http://schemas.openxmlformats.org/officeDocument/2006/relationships/image" Target="../media/image13.png"/><Relationship Id="rId10" Type="http://schemas.openxmlformats.org/officeDocument/2006/relationships/hyperlink" Target="https://kommunalwiki.boell.de/index.php/Divestment" TargetMode="External"/><Relationship Id="rId4" Type="http://schemas.openxmlformats.org/officeDocument/2006/relationships/image" Target="../media/image18.png"/><Relationship Id="rId9" Type="http://schemas.openxmlformats.org/officeDocument/2006/relationships/hyperlink" Target="https://kommunales-divestment.d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png"/><Relationship Id="rId7" Type="http://schemas.openxmlformats.org/officeDocument/2006/relationships/image" Target="../media/image15.png"/><Relationship Id="rId2" Type="http://schemas.microsoft.com/office/2018/10/relationships/comments" Target="../comments/modernComment_149A_5D7BB39E.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hyperlink" Target="https://www.mannheim.de/de/stadt-gestalten/planungskonzepte/flaechennutzungsplanung/flaechennutzungsplan-windenergie" TargetMode="External"/><Relationship Id="rId4" Type="http://schemas.openxmlformats.org/officeDocument/2006/relationships/image" Target="../media/image19.png"/><Relationship Id="rId9" Type="http://schemas.openxmlformats.org/officeDocument/2006/relationships/hyperlink" Target="https://issuu.com/nrw_energy4climate/docs/finanzielle-beteiligung-energiewendeprojekte-cr-nr?fr=sMzE4MzcxNzc1MjI"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hyperlink" Target="https://backend.repository.difu.de/server/api/core/bitstreams/ed93210e-05d1-45e8-bbbc-cd36c32a704b/content" TargetMode="External"/><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hyperlink" Target="https://adelphi.de/de/system/files/mediathek/bilder/Grundkonzept%20lokale%20Klimafonds.pdf" TargetMode="External"/><Relationship Id="rId2" Type="http://schemas.microsoft.com/office/2018/10/relationships/comments" Target="../comments/modernComment_149B_E7EA4506.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hyperlink" Target="https://www.aktion-zukunft-plus.de/" TargetMode="External"/><Relationship Id="rId5" Type="http://schemas.openxmlformats.org/officeDocument/2006/relationships/image" Target="../media/image13.png"/><Relationship Id="rId10" Type="http://schemas.openxmlformats.org/officeDocument/2006/relationships/hyperlink" Target="https://www.proklima-hannover.de/" TargetMode="External"/><Relationship Id="rId4" Type="http://schemas.openxmlformats.org/officeDocument/2006/relationships/image" Target="../media/image20.png"/><Relationship Id="rId9" Type="http://schemas.openxmlformats.org/officeDocument/2006/relationships/hyperlink" Target="https://www.aktion-zukunft-plus.de/ueber-uns" TargetMode="External"/><Relationship Id="rId14" Type="http://schemas.openxmlformats.org/officeDocument/2006/relationships/hyperlink" Target="https://www.mannheim.de/de/stadt-gestalten/planungskonzepte/flaechennutzungsplanung/flaechennutzungsplan-windenerg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58DE3F4-531E-B80B-2C92-DFF4C68D8E9D}"/>
              </a:ext>
            </a:extLst>
          </p:cNvPr>
          <p:cNvSpPr>
            <a:spLocks noGrp="1"/>
          </p:cNvSpPr>
          <p:nvPr>
            <p:ph type="ctrTitle"/>
          </p:nvPr>
        </p:nvSpPr>
        <p:spPr/>
        <p:txBody>
          <a:bodyPr/>
          <a:lstStyle/>
          <a:p>
            <a:r>
              <a:rPr lang="de-DE" err="1"/>
              <a:t>LocalZero</a:t>
            </a:r>
            <a:r>
              <a:rPr lang="de-DE"/>
              <a:t> Top-Maßnahmen Finanzierung  </a:t>
            </a:r>
          </a:p>
        </p:txBody>
      </p:sp>
      <p:sp>
        <p:nvSpPr>
          <p:cNvPr id="7" name="Untertitel 6">
            <a:extLst>
              <a:ext uri="{FF2B5EF4-FFF2-40B4-BE49-F238E27FC236}">
                <a16:creationId xmlns:a16="http://schemas.microsoft.com/office/drawing/2014/main" id="{1D94D9C2-619F-69A2-8E2A-704228A61B0A}"/>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58429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17221" y="1808877"/>
            <a:ext cx="17155108" cy="0"/>
          </a:xfrm>
          <a:prstGeom prst="line">
            <a:avLst/>
          </a:prstGeom>
          <a:ln w="38100" cap="flat">
            <a:solidFill>
              <a:srgbClr val="FFC80C"/>
            </a:solidFill>
            <a:prstDash val="solid"/>
            <a:headEnd type="none" w="sm" len="sm"/>
            <a:tailEnd type="none" w="sm" len="sm"/>
          </a:ln>
        </p:spPr>
        <p:txBody>
          <a:bodyPr/>
          <a:lstStyle/>
          <a:p>
            <a:endParaRPr lang="de-DE"/>
          </a:p>
        </p:txBody>
      </p:sp>
      <p:grpSp>
        <p:nvGrpSpPr>
          <p:cNvPr id="5" name="Group 5"/>
          <p:cNvGrpSpPr/>
          <p:nvPr/>
        </p:nvGrpSpPr>
        <p:grpSpPr>
          <a:xfrm>
            <a:off x="743429" y="1620026"/>
            <a:ext cx="2534368" cy="339603"/>
            <a:chOff x="0" y="0"/>
            <a:chExt cx="3379157" cy="452804"/>
          </a:xfrm>
        </p:grpSpPr>
        <p:grpSp>
          <p:nvGrpSpPr>
            <p:cNvPr id="6" name="Group 6"/>
            <p:cNvGrpSpPr/>
            <p:nvPr/>
          </p:nvGrpSpPr>
          <p:grpSpPr>
            <a:xfrm>
              <a:off x="0" y="0"/>
              <a:ext cx="3379157" cy="452804"/>
              <a:chOff x="0" y="0"/>
              <a:chExt cx="938655" cy="125779"/>
            </a:xfrm>
          </p:grpSpPr>
          <p:sp>
            <p:nvSpPr>
              <p:cNvPr id="7" name="Freeform 7"/>
              <p:cNvSpPr/>
              <p:nvPr/>
            </p:nvSpPr>
            <p:spPr>
              <a:xfrm>
                <a:off x="0" y="0"/>
                <a:ext cx="938655" cy="125779"/>
              </a:xfrm>
              <a:custGeom>
                <a:avLst/>
                <a:gdLst/>
                <a:ahLst/>
                <a:cxnLst/>
                <a:rect l="l" t="t" r="r" b="b"/>
                <a:pathLst>
                  <a:path w="938655" h="125779">
                    <a:moveTo>
                      <a:pt x="0" y="0"/>
                    </a:moveTo>
                    <a:lnTo>
                      <a:pt x="938655" y="0"/>
                    </a:lnTo>
                    <a:lnTo>
                      <a:pt x="938655" y="125779"/>
                    </a:lnTo>
                    <a:lnTo>
                      <a:pt x="0" y="125779"/>
                    </a:lnTo>
                    <a:close/>
                  </a:path>
                </a:pathLst>
              </a:custGeom>
              <a:solidFill>
                <a:srgbClr val="FFFFFF"/>
              </a:solidFill>
            </p:spPr>
            <p:txBody>
              <a:bodyPr/>
              <a:lstStyle/>
              <a:p>
                <a:endParaRPr lang="de-DE"/>
              </a:p>
            </p:txBody>
          </p:sp>
          <p:sp>
            <p:nvSpPr>
              <p:cNvPr id="8" name="TextBox 8"/>
              <p:cNvSpPr txBox="1"/>
              <p:nvPr/>
            </p:nvSpPr>
            <p:spPr>
              <a:xfrm>
                <a:off x="0" y="-114300"/>
                <a:ext cx="938655" cy="240079"/>
              </a:xfrm>
              <a:prstGeom prst="rect">
                <a:avLst/>
              </a:prstGeom>
            </p:spPr>
            <p:txBody>
              <a:bodyPr lIns="50800" tIns="50800" rIns="50800" bIns="50800" rtlCol="0" anchor="ctr"/>
              <a:lstStyle/>
              <a:p>
                <a:pPr algn="ctr">
                  <a:lnSpc>
                    <a:spcPts val="2520"/>
                  </a:lnSpc>
                </a:pPr>
                <a:endParaRPr/>
              </a:p>
            </p:txBody>
          </p:sp>
        </p:grpSp>
        <p:sp>
          <p:nvSpPr>
            <p:cNvPr id="9" name="TextBox 9"/>
            <p:cNvSpPr txBox="1"/>
            <p:nvPr/>
          </p:nvSpPr>
          <p:spPr>
            <a:xfrm>
              <a:off x="81723" y="18756"/>
              <a:ext cx="3215710" cy="386716"/>
            </a:xfrm>
            <a:prstGeom prst="rect">
              <a:avLst/>
            </a:prstGeom>
          </p:spPr>
          <p:txBody>
            <a:bodyPr lIns="0" tIns="0" rIns="0" bIns="0" rtlCol="0" anchor="t">
              <a:spAutoFit/>
            </a:bodyPr>
            <a:lstStyle/>
            <a:p>
              <a:pPr algn="ctr">
                <a:lnSpc>
                  <a:spcPts val="2519"/>
                </a:lnSpc>
              </a:pPr>
              <a:r>
                <a:rPr lang="en-US" sz="1799" b="1">
                  <a:solidFill>
                    <a:srgbClr val="FFC80C"/>
                  </a:solidFill>
                  <a:latin typeface="Open Sans Bold"/>
                  <a:ea typeface="Open Sans Bold"/>
                  <a:cs typeface="Open Sans Bold"/>
                  <a:sym typeface="Open Sans Bold"/>
                </a:rPr>
                <a:t>Finanzierungssektor</a:t>
              </a:r>
            </a:p>
          </p:txBody>
        </p:sp>
      </p:grpSp>
      <p:sp>
        <p:nvSpPr>
          <p:cNvPr id="10" name="Freeform 10"/>
          <p:cNvSpPr/>
          <p:nvPr/>
        </p:nvSpPr>
        <p:spPr>
          <a:xfrm>
            <a:off x="15076967" y="1152588"/>
            <a:ext cx="2595362" cy="551514"/>
          </a:xfrm>
          <a:custGeom>
            <a:avLst/>
            <a:gdLst/>
            <a:ahLst/>
            <a:cxnLst/>
            <a:rect l="l" t="t" r="r" b="b"/>
            <a:pathLst>
              <a:path w="2595362" h="551514">
                <a:moveTo>
                  <a:pt x="0" y="0"/>
                </a:moveTo>
                <a:lnTo>
                  <a:pt x="2595362" y="0"/>
                </a:lnTo>
                <a:lnTo>
                  <a:pt x="2595362" y="551514"/>
                </a:lnTo>
                <a:lnTo>
                  <a:pt x="0" y="551514"/>
                </a:lnTo>
                <a:lnTo>
                  <a:pt x="0" y="0"/>
                </a:lnTo>
                <a:close/>
              </a:path>
            </a:pathLst>
          </a:custGeom>
          <a:blipFill>
            <a:blip r:embed="rId3"/>
            <a:stretch>
              <a:fillRect/>
            </a:stretch>
          </a:blipFill>
        </p:spPr>
        <p:txBody>
          <a:bodyPr/>
          <a:lstStyle/>
          <a:p>
            <a:endParaRPr lang="de-DE"/>
          </a:p>
        </p:txBody>
      </p:sp>
      <p:grpSp>
        <p:nvGrpSpPr>
          <p:cNvPr id="39" name="Group 39"/>
          <p:cNvGrpSpPr/>
          <p:nvPr/>
        </p:nvGrpSpPr>
        <p:grpSpPr>
          <a:xfrm>
            <a:off x="1378566" y="566087"/>
            <a:ext cx="1264094" cy="1053938"/>
            <a:chOff x="0" y="0"/>
            <a:chExt cx="1685459" cy="1405251"/>
          </a:xfrm>
        </p:grpSpPr>
        <p:sp>
          <p:nvSpPr>
            <p:cNvPr id="40" name="Freeform 40"/>
            <p:cNvSpPr/>
            <p:nvPr/>
          </p:nvSpPr>
          <p:spPr>
            <a:xfrm>
              <a:off x="0" y="0"/>
              <a:ext cx="1685459" cy="1405251"/>
            </a:xfrm>
            <a:custGeom>
              <a:avLst/>
              <a:gdLst/>
              <a:ahLst/>
              <a:cxnLst/>
              <a:rect l="l" t="t" r="r" b="b"/>
              <a:pathLst>
                <a:path w="1685459" h="1405251">
                  <a:moveTo>
                    <a:pt x="0" y="0"/>
                  </a:moveTo>
                  <a:lnTo>
                    <a:pt x="1685459" y="0"/>
                  </a:lnTo>
                  <a:lnTo>
                    <a:pt x="1685459" y="1405251"/>
                  </a:lnTo>
                  <a:lnTo>
                    <a:pt x="0" y="14052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41" name="Group 41"/>
            <p:cNvGrpSpPr/>
            <p:nvPr/>
          </p:nvGrpSpPr>
          <p:grpSpPr>
            <a:xfrm>
              <a:off x="602157" y="73170"/>
              <a:ext cx="389399" cy="389399"/>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43" name="TextBox 4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4" name="Freeform 44"/>
            <p:cNvSpPr/>
            <p:nvPr/>
          </p:nvSpPr>
          <p:spPr>
            <a:xfrm>
              <a:off x="665102" y="130804"/>
              <a:ext cx="263510" cy="274132"/>
            </a:xfrm>
            <a:custGeom>
              <a:avLst/>
              <a:gdLst/>
              <a:ahLst/>
              <a:cxnLst/>
              <a:rect l="l" t="t" r="r" b="b"/>
              <a:pathLst>
                <a:path w="263510" h="274132">
                  <a:moveTo>
                    <a:pt x="0" y="0"/>
                  </a:moveTo>
                  <a:lnTo>
                    <a:pt x="263509" y="0"/>
                  </a:lnTo>
                  <a:lnTo>
                    <a:pt x="263509" y="274132"/>
                  </a:lnTo>
                  <a:lnTo>
                    <a:pt x="0" y="2741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sp>
        <p:nvSpPr>
          <p:cNvPr id="55" name="TextBox 55"/>
          <p:cNvSpPr txBox="1"/>
          <p:nvPr/>
        </p:nvSpPr>
        <p:spPr>
          <a:xfrm>
            <a:off x="16996994" y="9541473"/>
            <a:ext cx="807393" cy="339726"/>
          </a:xfrm>
          <a:prstGeom prst="rect">
            <a:avLst/>
          </a:prstGeom>
        </p:spPr>
        <p:txBody>
          <a:bodyPr lIns="0" tIns="0" rIns="0" bIns="0" rtlCol="0" anchor="t">
            <a:spAutoFit/>
          </a:bodyPr>
          <a:lstStyle/>
          <a:p>
            <a:pPr algn="r">
              <a:lnSpc>
                <a:spcPts val="2799"/>
              </a:lnSpc>
            </a:pPr>
            <a:r>
              <a:rPr lang="en-US" sz="1999">
                <a:solidFill>
                  <a:srgbClr val="011633"/>
                </a:solidFill>
                <a:latin typeface="DM Sans 2"/>
                <a:ea typeface="DM Sans 2"/>
                <a:cs typeface="DM Sans 2"/>
                <a:sym typeface="DM Sans 2"/>
              </a:rPr>
              <a:t>Seite 2</a:t>
            </a:r>
          </a:p>
        </p:txBody>
      </p:sp>
      <p:sp>
        <p:nvSpPr>
          <p:cNvPr id="58" name="TextBox 58"/>
          <p:cNvSpPr txBox="1"/>
          <p:nvPr/>
        </p:nvSpPr>
        <p:spPr>
          <a:xfrm>
            <a:off x="3560346" y="1196896"/>
            <a:ext cx="11894274" cy="513859"/>
          </a:xfrm>
          <a:prstGeom prst="rect">
            <a:avLst/>
          </a:prstGeom>
        </p:spPr>
        <p:txBody>
          <a:bodyPr lIns="0" tIns="0" rIns="0" bIns="0" rtlCol="0" anchor="t">
            <a:spAutoFit/>
          </a:bodyPr>
          <a:lstStyle/>
          <a:p>
            <a:pPr algn="l">
              <a:lnSpc>
                <a:spcPts val="4200"/>
              </a:lnSpc>
            </a:pPr>
            <a:r>
              <a:rPr lang="en-US" sz="3000">
                <a:solidFill>
                  <a:srgbClr val="011633"/>
                </a:solidFill>
                <a:latin typeface="DM Sans 1"/>
                <a:ea typeface="DM Sans 1"/>
                <a:cs typeface="DM Sans 1"/>
                <a:sym typeface="DM Sans 1"/>
              </a:rPr>
              <a:t>TOP-</a:t>
            </a:r>
            <a:r>
              <a:rPr lang="en-US" sz="3000" err="1">
                <a:solidFill>
                  <a:srgbClr val="011633"/>
                </a:solidFill>
                <a:latin typeface="DM Sans 1"/>
                <a:ea typeface="DM Sans 1"/>
                <a:cs typeface="DM Sans 1"/>
                <a:sym typeface="DM Sans 1"/>
              </a:rPr>
              <a:t>Maßnahmen</a:t>
            </a:r>
            <a:r>
              <a:rPr lang="en-US" sz="3000">
                <a:solidFill>
                  <a:srgbClr val="011633"/>
                </a:solidFill>
                <a:latin typeface="DM Sans 1"/>
                <a:ea typeface="DM Sans 1"/>
                <a:cs typeface="DM Sans 1"/>
                <a:sym typeface="DM Sans 1"/>
              </a:rPr>
              <a:t> Sektor </a:t>
            </a:r>
            <a:r>
              <a:rPr lang="en-US" sz="3000" err="1">
                <a:solidFill>
                  <a:srgbClr val="011633"/>
                </a:solidFill>
                <a:latin typeface="DM Sans 1"/>
                <a:ea typeface="DM Sans 1"/>
                <a:cs typeface="DM Sans 1"/>
                <a:sym typeface="DM Sans 1"/>
              </a:rPr>
              <a:t>Finanzierung</a:t>
            </a:r>
            <a:endParaRPr lang="en-US" sz="3000">
              <a:solidFill>
                <a:srgbClr val="011633"/>
              </a:solidFill>
              <a:latin typeface="DM Sans 1"/>
              <a:ea typeface="DM Sans 1"/>
              <a:cs typeface="DM Sans 1"/>
              <a:sym typeface="DM Sans 1"/>
            </a:endParaRPr>
          </a:p>
        </p:txBody>
      </p:sp>
      <p:sp>
        <p:nvSpPr>
          <p:cNvPr id="61" name="TextBox 42">
            <a:extLst>
              <a:ext uri="{FF2B5EF4-FFF2-40B4-BE49-F238E27FC236}">
                <a16:creationId xmlns:a16="http://schemas.microsoft.com/office/drawing/2014/main" id="{CB754712-1E89-59AF-B262-CE206CED4B12}"/>
              </a:ext>
            </a:extLst>
          </p:cNvPr>
          <p:cNvSpPr txBox="1"/>
          <p:nvPr/>
        </p:nvSpPr>
        <p:spPr>
          <a:xfrm>
            <a:off x="517221" y="3238500"/>
            <a:ext cx="17155108" cy="1896994"/>
          </a:xfrm>
          <a:prstGeom prst="rect">
            <a:avLst/>
          </a:prstGeom>
        </p:spPr>
        <p:txBody>
          <a:bodyPr wrap="square" lIns="0" tIns="0" rIns="0" bIns="0" rtlCol="0" anchor="t">
            <a:spAutoFit/>
          </a:bodyPr>
          <a:lstStyle/>
          <a:p>
            <a:pPr algn="l">
              <a:lnSpc>
                <a:spcPts val="3039"/>
              </a:lnSpc>
            </a:pPr>
            <a:r>
              <a:rPr lang="de-DE" sz="1899">
                <a:solidFill>
                  <a:srgbClr val="011633"/>
                </a:solidFill>
                <a:latin typeface="DM Sans 2"/>
                <a:ea typeface="DM Sans 2"/>
                <a:cs typeface="DM Sans 2"/>
                <a:sym typeface="DM Sans 2"/>
              </a:rPr>
              <a:t>TOP 001			Fördermittelmanagement einrichten</a:t>
            </a:r>
          </a:p>
          <a:p>
            <a:pPr algn="l">
              <a:lnSpc>
                <a:spcPts val="3039"/>
              </a:lnSpc>
            </a:pPr>
            <a:r>
              <a:rPr lang="de-DE" sz="1899">
                <a:solidFill>
                  <a:srgbClr val="011633"/>
                </a:solidFill>
                <a:latin typeface="DM Sans 2"/>
                <a:ea typeface="DM Sans 2"/>
                <a:cs typeface="DM Sans 2"/>
                <a:sym typeface="DM Sans 2"/>
              </a:rPr>
              <a:t>TOP 002			Kommunales Divestment</a:t>
            </a:r>
          </a:p>
          <a:p>
            <a:pPr algn="l">
              <a:lnSpc>
                <a:spcPts val="3039"/>
              </a:lnSpc>
            </a:pPr>
            <a:r>
              <a:rPr lang="de-DE" sz="1899">
                <a:solidFill>
                  <a:srgbClr val="011633"/>
                </a:solidFill>
                <a:latin typeface="DM Sans 2"/>
                <a:ea typeface="DM Sans 2"/>
                <a:cs typeface="DM Sans 2"/>
                <a:sym typeface="DM Sans 2"/>
              </a:rPr>
              <a:t>TOP 003			Lokale Investitions- und Gewinnbeteiligung an der Energiewende </a:t>
            </a:r>
          </a:p>
          <a:p>
            <a:pPr algn="l">
              <a:lnSpc>
                <a:spcPts val="3039"/>
              </a:lnSpc>
            </a:pPr>
            <a:r>
              <a:rPr lang="de-DE" sz="1899">
                <a:solidFill>
                  <a:srgbClr val="011633"/>
                </a:solidFill>
                <a:latin typeface="DM Sans 2"/>
                <a:ea typeface="DM Sans 2"/>
                <a:cs typeface="DM Sans 2"/>
                <a:sym typeface="DM Sans 2"/>
              </a:rPr>
              <a:t>TOP 004			Klimaschutzfonds einrichten</a:t>
            </a:r>
          </a:p>
          <a:p>
            <a:pPr algn="l">
              <a:lnSpc>
                <a:spcPts val="3039"/>
              </a:lnSpc>
            </a:pPr>
            <a:endParaRPr lang="de-DE" sz="1899">
              <a:solidFill>
                <a:srgbClr val="011633"/>
              </a:solidFill>
              <a:latin typeface="DM Sans 2"/>
              <a:ea typeface="DM Sans 2"/>
              <a:cs typeface="DM Sans 2"/>
              <a:sym typeface="DM Sans 2"/>
            </a:endParaRPr>
          </a:p>
        </p:txBody>
      </p:sp>
      <p:sp>
        <p:nvSpPr>
          <p:cNvPr id="62" name="TextBox 43">
            <a:extLst>
              <a:ext uri="{FF2B5EF4-FFF2-40B4-BE49-F238E27FC236}">
                <a16:creationId xmlns:a16="http://schemas.microsoft.com/office/drawing/2014/main" id="{363101A3-2A7F-ACAF-7403-BE8C136F70DD}"/>
              </a:ext>
            </a:extLst>
          </p:cNvPr>
          <p:cNvSpPr txBox="1"/>
          <p:nvPr/>
        </p:nvSpPr>
        <p:spPr>
          <a:xfrm>
            <a:off x="517221" y="2125513"/>
            <a:ext cx="17155108" cy="701602"/>
          </a:xfrm>
          <a:prstGeom prst="rect">
            <a:avLst/>
          </a:prstGeom>
        </p:spPr>
        <p:txBody>
          <a:bodyPr wrap="square" lIns="0" tIns="0" rIns="0" bIns="0" rtlCol="0" anchor="t">
            <a:spAutoFit/>
          </a:bodyPr>
          <a:lstStyle/>
          <a:p>
            <a:pPr>
              <a:lnSpc>
                <a:spcPts val="2799"/>
              </a:lnSpc>
            </a:pPr>
            <a:r>
              <a:rPr lang="en-US" sz="1999">
                <a:solidFill>
                  <a:srgbClr val="011633"/>
                </a:solidFill>
                <a:latin typeface="DM Sans 1"/>
                <a:ea typeface="DM Sans 1"/>
                <a:cs typeface="DM Sans 1"/>
                <a:sym typeface="DM Sans 1"/>
              </a:rPr>
              <a:t>Maßnahmentypen:		Enabling-</a:t>
            </a:r>
            <a:r>
              <a:rPr lang="en-US" sz="1999" err="1">
                <a:solidFill>
                  <a:srgbClr val="011633"/>
                </a:solidFill>
                <a:latin typeface="DM Sans 1"/>
                <a:ea typeface="DM Sans 1"/>
                <a:cs typeface="DM Sans 1"/>
                <a:sym typeface="DM Sans 1"/>
              </a:rPr>
              <a:t>Maßnahme</a:t>
            </a:r>
            <a:r>
              <a:rPr lang="en-US" sz="1999">
                <a:solidFill>
                  <a:srgbClr val="011633"/>
                </a:solidFill>
                <a:latin typeface="DM Sans 1"/>
                <a:ea typeface="DM Sans 1"/>
                <a:cs typeface="DM Sans 1"/>
                <a:sym typeface="DM Sans 1"/>
              </a:rPr>
              <a:t>			</a:t>
            </a:r>
            <a:r>
              <a:rPr lang="en-US" sz="1999" err="1">
                <a:solidFill>
                  <a:srgbClr val="011633"/>
                </a:solidFill>
                <a:latin typeface="DM Sans 1"/>
                <a:ea typeface="DM Sans 1"/>
                <a:cs typeface="DM Sans 1"/>
                <a:sym typeface="DM Sans 1"/>
              </a:rPr>
              <a:t>Planerische</a:t>
            </a:r>
            <a:r>
              <a:rPr lang="en-US" sz="1999">
                <a:solidFill>
                  <a:srgbClr val="011633"/>
                </a:solidFill>
                <a:latin typeface="DM Sans 1"/>
                <a:ea typeface="DM Sans 1"/>
                <a:cs typeface="DM Sans 1"/>
                <a:sym typeface="DM Sans 1"/>
              </a:rPr>
              <a:t> </a:t>
            </a:r>
            <a:r>
              <a:rPr lang="en-US" sz="1999" err="1">
                <a:solidFill>
                  <a:srgbClr val="011633"/>
                </a:solidFill>
                <a:latin typeface="DM Sans 1"/>
                <a:ea typeface="DM Sans 1"/>
                <a:cs typeface="DM Sans 1"/>
                <a:sym typeface="DM Sans 1"/>
              </a:rPr>
              <a:t>Maßnahme</a:t>
            </a:r>
            <a:r>
              <a:rPr lang="en-US" sz="1999">
                <a:solidFill>
                  <a:srgbClr val="011633"/>
                </a:solidFill>
                <a:latin typeface="DM Sans 1"/>
                <a:ea typeface="DM Sans 1"/>
                <a:cs typeface="DM Sans 1"/>
                <a:sym typeface="DM Sans 1"/>
              </a:rPr>
              <a:t>		</a:t>
            </a:r>
            <a:r>
              <a:rPr lang="en-US" sz="1999" err="1">
                <a:solidFill>
                  <a:srgbClr val="011633"/>
                </a:solidFill>
                <a:latin typeface="DM Sans 1"/>
                <a:ea typeface="DM Sans 1"/>
                <a:cs typeface="DM Sans 1"/>
                <a:sym typeface="DM Sans 1"/>
              </a:rPr>
              <a:t>Technische</a:t>
            </a:r>
            <a:r>
              <a:rPr lang="en-US" sz="1999">
                <a:solidFill>
                  <a:srgbClr val="011633"/>
                </a:solidFill>
                <a:latin typeface="DM Sans 1"/>
                <a:ea typeface="DM Sans 1"/>
                <a:cs typeface="DM Sans 1"/>
                <a:sym typeface="DM Sans 1"/>
              </a:rPr>
              <a:t> </a:t>
            </a:r>
            <a:r>
              <a:rPr lang="en-US" sz="1999" err="1">
                <a:solidFill>
                  <a:srgbClr val="011633"/>
                </a:solidFill>
                <a:latin typeface="DM Sans 1"/>
                <a:ea typeface="DM Sans 1"/>
                <a:cs typeface="DM Sans 1"/>
                <a:sym typeface="DM Sans 1"/>
              </a:rPr>
              <a:t>Maßnahme</a:t>
            </a:r>
            <a:endParaRPr lang="en-US" sz="1999">
              <a:solidFill>
                <a:srgbClr val="011633"/>
              </a:solidFill>
              <a:latin typeface="DM Sans 1"/>
              <a:ea typeface="DM Sans 1"/>
              <a:cs typeface="DM Sans 1"/>
              <a:sym typeface="DM Sans 1"/>
            </a:endParaRPr>
          </a:p>
          <a:p>
            <a:pPr>
              <a:lnSpc>
                <a:spcPts val="2799"/>
              </a:lnSpc>
            </a:pPr>
            <a:r>
              <a:rPr lang="en-US" sz="1999">
                <a:solidFill>
                  <a:srgbClr val="011633"/>
                </a:solidFill>
                <a:latin typeface="DM Sans 1"/>
                <a:ea typeface="DM Sans 1"/>
                <a:cs typeface="DM Sans 1"/>
                <a:sym typeface="DM Sans 1"/>
              </a:rPr>
              <a:t>				</a:t>
            </a:r>
            <a:r>
              <a:rPr lang="en-US" sz="1200">
                <a:solidFill>
                  <a:srgbClr val="011633"/>
                </a:solidFill>
                <a:latin typeface="DM Sans 2" panose="020B0604020202020204" charset="0"/>
                <a:ea typeface="DM Sans 1"/>
                <a:cs typeface="DM Sans 1"/>
                <a:sym typeface="DM Sans 1"/>
              </a:rPr>
              <a:t>Enabling </a:t>
            </a:r>
            <a:r>
              <a:rPr lang="en-US" sz="1200" err="1">
                <a:solidFill>
                  <a:srgbClr val="011633"/>
                </a:solidFill>
                <a:latin typeface="DM Sans 2" panose="020B0604020202020204" charset="0"/>
                <a:ea typeface="DM Sans 1"/>
                <a:cs typeface="DM Sans 1"/>
                <a:sym typeface="DM Sans 1"/>
              </a:rPr>
              <a:t>Dritter</a:t>
            </a:r>
            <a:r>
              <a:rPr lang="en-US" sz="1200">
                <a:solidFill>
                  <a:srgbClr val="011633"/>
                </a:solidFill>
                <a:latin typeface="DM Sans 2" panose="020B0604020202020204" charset="0"/>
                <a:ea typeface="DM Sans 1"/>
                <a:cs typeface="DM Sans 1"/>
                <a:sym typeface="DM Sans 1"/>
              </a:rPr>
              <a:t>, die </a:t>
            </a:r>
            <a:r>
              <a:rPr lang="en-US" sz="1200" err="1">
                <a:solidFill>
                  <a:srgbClr val="011633"/>
                </a:solidFill>
                <a:latin typeface="DM Sans 2" panose="020B0604020202020204" charset="0"/>
                <a:ea typeface="DM Sans 1"/>
                <a:cs typeface="DM Sans 1"/>
                <a:sym typeface="DM Sans 1"/>
              </a:rPr>
              <a:t>techn</a:t>
            </a:r>
            <a:r>
              <a:rPr lang="en-US" sz="1200">
                <a:solidFill>
                  <a:srgbClr val="011633"/>
                </a:solidFill>
                <a:latin typeface="DM Sans 2" panose="020B0604020202020204" charset="0"/>
                <a:ea typeface="DM Sans 1"/>
                <a:cs typeface="DM Sans 1"/>
                <a:sym typeface="DM Sans 1"/>
              </a:rPr>
              <a:t>. </a:t>
            </a:r>
            <a:r>
              <a:rPr lang="en-US" sz="1200" err="1">
                <a:solidFill>
                  <a:srgbClr val="011633"/>
                </a:solidFill>
                <a:latin typeface="DM Sans 2" panose="020B0604020202020204" charset="0"/>
                <a:ea typeface="DM Sans 1"/>
                <a:cs typeface="DM Sans 1"/>
                <a:sym typeface="DM Sans 1"/>
              </a:rPr>
              <a:t>Maßnahme</a:t>
            </a:r>
            <a:r>
              <a:rPr lang="en-US" sz="1200">
                <a:solidFill>
                  <a:srgbClr val="011633"/>
                </a:solidFill>
                <a:latin typeface="DM Sans 2" panose="020B0604020202020204" charset="0"/>
                <a:ea typeface="DM Sans 1"/>
                <a:cs typeface="DM Sans 1"/>
                <a:sym typeface="DM Sans 1"/>
              </a:rPr>
              <a:t> </a:t>
            </a:r>
            <a:r>
              <a:rPr lang="en-US" sz="1200" err="1">
                <a:solidFill>
                  <a:srgbClr val="011633"/>
                </a:solidFill>
                <a:latin typeface="DM Sans 2" panose="020B0604020202020204" charset="0"/>
                <a:ea typeface="DM Sans 1"/>
                <a:cs typeface="DM Sans 1"/>
                <a:sym typeface="DM Sans 1"/>
              </a:rPr>
              <a:t>umzusetzen</a:t>
            </a:r>
            <a:r>
              <a:rPr lang="en-US" sz="1200">
                <a:solidFill>
                  <a:srgbClr val="011633"/>
                </a:solidFill>
                <a:latin typeface="DM Sans 2" panose="020B0604020202020204" charset="0"/>
                <a:ea typeface="DM Sans 1"/>
                <a:cs typeface="DM Sans 1"/>
                <a:sym typeface="DM Sans 1"/>
              </a:rPr>
              <a:t> 		</a:t>
            </a:r>
            <a:r>
              <a:rPr lang="en-US" sz="1200" err="1">
                <a:solidFill>
                  <a:srgbClr val="011633"/>
                </a:solidFill>
                <a:latin typeface="DM Sans 2" panose="020B0604020202020204" charset="0"/>
                <a:ea typeface="DM Sans 1"/>
                <a:cs typeface="DM Sans 1"/>
                <a:sym typeface="DM Sans 1"/>
              </a:rPr>
              <a:t>Veränderung</a:t>
            </a:r>
            <a:r>
              <a:rPr lang="en-US" sz="1200">
                <a:solidFill>
                  <a:srgbClr val="011633"/>
                </a:solidFill>
                <a:latin typeface="DM Sans 2" panose="020B0604020202020204" charset="0"/>
                <a:ea typeface="DM Sans 1"/>
                <a:cs typeface="DM Sans 1"/>
                <a:sym typeface="DM Sans 1"/>
              </a:rPr>
              <a:t> der </a:t>
            </a:r>
            <a:r>
              <a:rPr lang="en-US" sz="1200" err="1">
                <a:solidFill>
                  <a:srgbClr val="011633"/>
                </a:solidFill>
                <a:latin typeface="DM Sans 2" panose="020B0604020202020204" charset="0"/>
                <a:ea typeface="DM Sans 1"/>
                <a:cs typeface="DM Sans 1"/>
                <a:sym typeface="DM Sans 1"/>
              </a:rPr>
              <a:t>Rahmenbedingungen</a:t>
            </a:r>
            <a:r>
              <a:rPr lang="en-US" sz="1200">
                <a:solidFill>
                  <a:srgbClr val="011633"/>
                </a:solidFill>
                <a:latin typeface="DM Sans 2" panose="020B0604020202020204" charset="0"/>
                <a:ea typeface="DM Sans 1"/>
                <a:cs typeface="DM Sans 1"/>
                <a:sym typeface="DM Sans 1"/>
              </a:rPr>
              <a:t>			</a:t>
            </a:r>
            <a:r>
              <a:rPr lang="en-US" sz="1200" err="1">
                <a:solidFill>
                  <a:srgbClr val="011633"/>
                </a:solidFill>
                <a:latin typeface="DM Sans 2" panose="020B0604020202020204" charset="0"/>
                <a:ea typeface="DM Sans 1"/>
                <a:cs typeface="DM Sans 1"/>
                <a:sym typeface="DM Sans 1"/>
              </a:rPr>
              <a:t>Einsparungen</a:t>
            </a:r>
            <a:r>
              <a:rPr lang="en-US" sz="1200">
                <a:solidFill>
                  <a:srgbClr val="011633"/>
                </a:solidFill>
                <a:latin typeface="DM Sans 2" panose="020B0604020202020204" charset="0"/>
                <a:ea typeface="DM Sans 1"/>
                <a:cs typeface="DM Sans 1"/>
                <a:sym typeface="DM Sans 1"/>
              </a:rPr>
              <a:t> </a:t>
            </a:r>
            <a:r>
              <a:rPr lang="en-US" sz="1200" err="1">
                <a:solidFill>
                  <a:srgbClr val="011633"/>
                </a:solidFill>
                <a:latin typeface="DM Sans 2" panose="020B0604020202020204" charset="0"/>
                <a:ea typeface="DM Sans 1"/>
                <a:cs typeface="DM Sans 1"/>
                <a:sym typeface="DM Sans 1"/>
              </a:rPr>
              <a:t>bspw</a:t>
            </a:r>
            <a:r>
              <a:rPr lang="en-US" sz="1200">
                <a:solidFill>
                  <a:srgbClr val="011633"/>
                </a:solidFill>
                <a:latin typeface="DM Sans 2" panose="020B0604020202020204" charset="0"/>
                <a:ea typeface="DM Sans 1"/>
                <a:cs typeface="DM Sans 1"/>
                <a:sym typeface="DM Sans 1"/>
              </a:rPr>
              <a:t>. </a:t>
            </a:r>
            <a:r>
              <a:rPr lang="en-US" sz="1200" err="1">
                <a:solidFill>
                  <a:srgbClr val="011633"/>
                </a:solidFill>
                <a:latin typeface="DM Sans 2" panose="020B0604020202020204" charset="0"/>
                <a:ea typeface="DM Sans 1"/>
                <a:cs typeface="DM Sans 1"/>
                <a:sym typeface="DM Sans 1"/>
              </a:rPr>
              <a:t>durch</a:t>
            </a:r>
            <a:r>
              <a:rPr lang="en-US" sz="1200">
                <a:solidFill>
                  <a:srgbClr val="011633"/>
                </a:solidFill>
                <a:latin typeface="DM Sans 2" panose="020B0604020202020204" charset="0"/>
                <a:ea typeface="DM Sans 1"/>
                <a:cs typeface="DM Sans 1"/>
                <a:sym typeface="DM Sans 1"/>
              </a:rPr>
              <a:t> </a:t>
            </a:r>
            <a:r>
              <a:rPr lang="en-US" sz="1200" err="1">
                <a:solidFill>
                  <a:srgbClr val="011633"/>
                </a:solidFill>
                <a:latin typeface="DM Sans 2" panose="020B0604020202020204" charset="0"/>
                <a:ea typeface="DM Sans 1"/>
                <a:cs typeface="DM Sans 1"/>
                <a:sym typeface="DM Sans 1"/>
              </a:rPr>
              <a:t>Umstellung</a:t>
            </a:r>
            <a:r>
              <a:rPr lang="en-US" sz="1200">
                <a:solidFill>
                  <a:srgbClr val="011633"/>
                </a:solidFill>
                <a:latin typeface="DM Sans 2" panose="020B0604020202020204" charset="0"/>
                <a:ea typeface="DM Sans 1"/>
                <a:cs typeface="DM Sans 1"/>
                <a:sym typeface="DM Sans 1"/>
              </a:rPr>
              <a:t> der </a:t>
            </a:r>
            <a:r>
              <a:rPr lang="en-US" sz="1200" err="1">
                <a:solidFill>
                  <a:srgbClr val="011633"/>
                </a:solidFill>
                <a:latin typeface="DM Sans 2" panose="020B0604020202020204" charset="0"/>
                <a:ea typeface="DM Sans 1"/>
                <a:cs typeface="DM Sans 1"/>
                <a:sym typeface="DM Sans 1"/>
              </a:rPr>
              <a:t>Prozesse</a:t>
            </a:r>
            <a:endParaRPr lang="en-US" sz="1200">
              <a:solidFill>
                <a:srgbClr val="011633"/>
              </a:solidFill>
              <a:latin typeface="DM Sans 2" panose="020B0604020202020204" charset="0"/>
              <a:ea typeface="DM Sans 1"/>
              <a:cs typeface="DM Sans 1"/>
              <a:sym typeface="DM Sans 1"/>
            </a:endParaRPr>
          </a:p>
        </p:txBody>
      </p:sp>
      <p:sp>
        <p:nvSpPr>
          <p:cNvPr id="63" name="Freeform 13">
            <a:extLst>
              <a:ext uri="{FF2B5EF4-FFF2-40B4-BE49-F238E27FC236}">
                <a16:creationId xmlns:a16="http://schemas.microsoft.com/office/drawing/2014/main" id="{77368364-4649-E5AB-6F89-4965DE1AC716}"/>
              </a:ext>
            </a:extLst>
          </p:cNvPr>
          <p:cNvSpPr/>
          <p:nvPr/>
        </p:nvSpPr>
        <p:spPr>
          <a:xfrm>
            <a:off x="3874726" y="2217706"/>
            <a:ext cx="188501" cy="18850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80C"/>
          </a:solidFill>
        </p:spPr>
        <p:txBody>
          <a:bodyPr/>
          <a:lstStyle/>
          <a:p>
            <a:endParaRPr lang="en-US"/>
          </a:p>
        </p:txBody>
      </p:sp>
      <p:grpSp>
        <p:nvGrpSpPr>
          <p:cNvPr id="64" name="Group 52">
            <a:extLst>
              <a:ext uri="{FF2B5EF4-FFF2-40B4-BE49-F238E27FC236}">
                <a16:creationId xmlns:a16="http://schemas.microsoft.com/office/drawing/2014/main" id="{A345EA57-AFA8-8D15-AD80-9B3EEAA26716}"/>
              </a:ext>
            </a:extLst>
          </p:cNvPr>
          <p:cNvGrpSpPr/>
          <p:nvPr/>
        </p:nvGrpSpPr>
        <p:grpSpPr>
          <a:xfrm>
            <a:off x="8422875" y="2217705"/>
            <a:ext cx="188501" cy="188501"/>
            <a:chOff x="0" y="0"/>
            <a:chExt cx="812800" cy="812800"/>
          </a:xfrm>
        </p:grpSpPr>
        <p:sp>
          <p:nvSpPr>
            <p:cNvPr id="65" name="Freeform 53">
              <a:extLst>
                <a:ext uri="{FF2B5EF4-FFF2-40B4-BE49-F238E27FC236}">
                  <a16:creationId xmlns:a16="http://schemas.microsoft.com/office/drawing/2014/main" id="{5E18DDDB-86D2-74C3-5B9D-441B0A88842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3D869"/>
            </a:solidFill>
          </p:spPr>
          <p:txBody>
            <a:bodyPr/>
            <a:lstStyle/>
            <a:p>
              <a:endParaRPr lang="en-US"/>
            </a:p>
          </p:txBody>
        </p:sp>
        <p:sp>
          <p:nvSpPr>
            <p:cNvPr id="66" name="TextBox 54">
              <a:extLst>
                <a:ext uri="{FF2B5EF4-FFF2-40B4-BE49-F238E27FC236}">
                  <a16:creationId xmlns:a16="http://schemas.microsoft.com/office/drawing/2014/main" id="{87AEB18F-0513-E1BD-791E-C66A8327E19B}"/>
                </a:ext>
              </a:extLst>
            </p:cNvPr>
            <p:cNvSpPr txBox="1"/>
            <p:nvPr/>
          </p:nvSpPr>
          <p:spPr>
            <a:xfrm>
              <a:off x="76200" y="-38100"/>
              <a:ext cx="660400" cy="774700"/>
            </a:xfrm>
            <a:prstGeom prst="rect">
              <a:avLst/>
            </a:prstGeom>
          </p:spPr>
          <p:txBody>
            <a:bodyPr lIns="50800" tIns="50800" rIns="50800" bIns="50800" rtlCol="0" anchor="ctr"/>
            <a:lstStyle/>
            <a:p>
              <a:pPr algn="ctr">
                <a:lnSpc>
                  <a:spcPts val="2520"/>
                </a:lnSpc>
              </a:pPr>
              <a:endParaRPr/>
            </a:p>
          </p:txBody>
        </p:sp>
      </p:grpSp>
      <p:sp>
        <p:nvSpPr>
          <p:cNvPr id="67" name="Flussdiagramm: Verbinder 66">
            <a:extLst>
              <a:ext uri="{FF2B5EF4-FFF2-40B4-BE49-F238E27FC236}">
                <a16:creationId xmlns:a16="http://schemas.microsoft.com/office/drawing/2014/main" id="{8EA88ABA-04FA-5870-3F63-DCB2A753C649}"/>
              </a:ext>
            </a:extLst>
          </p:cNvPr>
          <p:cNvSpPr/>
          <p:nvPr/>
        </p:nvSpPr>
        <p:spPr>
          <a:xfrm>
            <a:off x="13047602" y="2221570"/>
            <a:ext cx="188501" cy="188497"/>
          </a:xfrm>
          <a:prstGeom prst="flowChartConnector">
            <a:avLst/>
          </a:prstGeom>
          <a:solidFill>
            <a:srgbClr val="00AE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13">
            <a:extLst>
              <a:ext uri="{FF2B5EF4-FFF2-40B4-BE49-F238E27FC236}">
                <a16:creationId xmlns:a16="http://schemas.microsoft.com/office/drawing/2014/main" id="{FE0A6118-D333-641E-BB8F-C39C96EB984D}"/>
              </a:ext>
            </a:extLst>
          </p:cNvPr>
          <p:cNvSpPr/>
          <p:nvPr/>
        </p:nvSpPr>
        <p:spPr>
          <a:xfrm>
            <a:off x="2267835" y="4457700"/>
            <a:ext cx="188501" cy="18850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80C"/>
          </a:solidFill>
        </p:spPr>
        <p:txBody>
          <a:bodyPr/>
          <a:lstStyle/>
          <a:p>
            <a:endParaRPr lang="en-US"/>
          </a:p>
        </p:txBody>
      </p:sp>
      <p:grpSp>
        <p:nvGrpSpPr>
          <p:cNvPr id="75" name="Group 52">
            <a:extLst>
              <a:ext uri="{FF2B5EF4-FFF2-40B4-BE49-F238E27FC236}">
                <a16:creationId xmlns:a16="http://schemas.microsoft.com/office/drawing/2014/main" id="{2ED56718-D100-30F8-1329-3BC8CF332E30}"/>
              </a:ext>
            </a:extLst>
          </p:cNvPr>
          <p:cNvGrpSpPr/>
          <p:nvPr/>
        </p:nvGrpSpPr>
        <p:grpSpPr>
          <a:xfrm>
            <a:off x="2543421" y="3721707"/>
            <a:ext cx="188501" cy="188501"/>
            <a:chOff x="0" y="0"/>
            <a:chExt cx="812800" cy="812800"/>
          </a:xfrm>
        </p:grpSpPr>
        <p:sp>
          <p:nvSpPr>
            <p:cNvPr id="76" name="Freeform 53">
              <a:extLst>
                <a:ext uri="{FF2B5EF4-FFF2-40B4-BE49-F238E27FC236}">
                  <a16:creationId xmlns:a16="http://schemas.microsoft.com/office/drawing/2014/main" id="{4D5874E9-5BF0-9FD2-2063-94131123E2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3D869"/>
            </a:solidFill>
          </p:spPr>
          <p:txBody>
            <a:bodyPr/>
            <a:lstStyle/>
            <a:p>
              <a:endParaRPr lang="en-US">
                <a:solidFill>
                  <a:srgbClr val="112540"/>
                </a:solidFill>
              </a:endParaRPr>
            </a:p>
          </p:txBody>
        </p:sp>
        <p:sp>
          <p:nvSpPr>
            <p:cNvPr id="77" name="TextBox 54">
              <a:extLst>
                <a:ext uri="{FF2B5EF4-FFF2-40B4-BE49-F238E27FC236}">
                  <a16:creationId xmlns:a16="http://schemas.microsoft.com/office/drawing/2014/main" id="{70BC31B2-FD77-EBFF-1EAF-9274755D6926}"/>
                </a:ext>
              </a:extLst>
            </p:cNvPr>
            <p:cNvSpPr txBox="1"/>
            <p:nvPr/>
          </p:nvSpPr>
          <p:spPr>
            <a:xfrm>
              <a:off x="76200" y="-38100"/>
              <a:ext cx="660400" cy="774700"/>
            </a:xfrm>
            <a:prstGeom prst="rect">
              <a:avLst/>
            </a:prstGeom>
          </p:spPr>
          <p:txBody>
            <a:bodyPr lIns="50800" tIns="50800" rIns="50800" bIns="50800" rtlCol="0" anchor="ctr"/>
            <a:lstStyle/>
            <a:p>
              <a:pPr algn="ctr">
                <a:lnSpc>
                  <a:spcPts val="2520"/>
                </a:lnSpc>
              </a:pPr>
              <a:endParaRPr>
                <a:solidFill>
                  <a:srgbClr val="112540"/>
                </a:solidFill>
              </a:endParaRPr>
            </a:p>
          </p:txBody>
        </p:sp>
      </p:grpSp>
      <p:sp>
        <p:nvSpPr>
          <p:cNvPr id="81" name="Rechteck: abgerundete Ecken 80">
            <a:extLst>
              <a:ext uri="{FF2B5EF4-FFF2-40B4-BE49-F238E27FC236}">
                <a16:creationId xmlns:a16="http://schemas.microsoft.com/office/drawing/2014/main" id="{7DF034DE-001C-49B5-93AF-53214C75CFE5}"/>
              </a:ext>
            </a:extLst>
          </p:cNvPr>
          <p:cNvSpPr/>
          <p:nvPr/>
        </p:nvSpPr>
        <p:spPr>
          <a:xfrm>
            <a:off x="3225027" y="3280066"/>
            <a:ext cx="838200" cy="276999"/>
          </a:xfrm>
          <a:prstGeom prst="roundRect">
            <a:avLst/>
          </a:prstGeom>
          <a:solidFill>
            <a:srgbClr val="011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hteck: abgerundete Ecken 81">
            <a:extLst>
              <a:ext uri="{FF2B5EF4-FFF2-40B4-BE49-F238E27FC236}">
                <a16:creationId xmlns:a16="http://schemas.microsoft.com/office/drawing/2014/main" id="{7948344D-56E4-52F4-E3CD-E331492BB1CE}"/>
              </a:ext>
            </a:extLst>
          </p:cNvPr>
          <p:cNvSpPr/>
          <p:nvPr/>
        </p:nvSpPr>
        <p:spPr>
          <a:xfrm>
            <a:off x="3226908" y="4060315"/>
            <a:ext cx="838200" cy="276999"/>
          </a:xfrm>
          <a:prstGeom prst="roundRect">
            <a:avLst/>
          </a:prstGeom>
          <a:solidFill>
            <a:srgbClr val="011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hteck: abgerundete Ecken 82">
            <a:extLst>
              <a:ext uri="{FF2B5EF4-FFF2-40B4-BE49-F238E27FC236}">
                <a16:creationId xmlns:a16="http://schemas.microsoft.com/office/drawing/2014/main" id="{7D1BCB48-65A2-C97E-AD4B-592702B153D3}"/>
              </a:ext>
            </a:extLst>
          </p:cNvPr>
          <p:cNvSpPr/>
          <p:nvPr/>
        </p:nvSpPr>
        <p:spPr>
          <a:xfrm>
            <a:off x="3225027" y="4457700"/>
            <a:ext cx="838200" cy="276999"/>
          </a:xfrm>
          <a:prstGeom prst="roundRect">
            <a:avLst/>
          </a:prstGeom>
          <a:solidFill>
            <a:srgbClr val="011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feld 85">
            <a:extLst>
              <a:ext uri="{FF2B5EF4-FFF2-40B4-BE49-F238E27FC236}">
                <a16:creationId xmlns:a16="http://schemas.microsoft.com/office/drawing/2014/main" id="{5A7D053C-2067-69A0-EB21-DBF47471D979}"/>
              </a:ext>
            </a:extLst>
          </p:cNvPr>
          <p:cNvSpPr txBox="1"/>
          <p:nvPr/>
        </p:nvSpPr>
        <p:spPr>
          <a:xfrm>
            <a:off x="3301227" y="3270168"/>
            <a:ext cx="685800" cy="276999"/>
          </a:xfrm>
          <a:prstGeom prst="rect">
            <a:avLst/>
          </a:prstGeom>
          <a:noFill/>
        </p:spPr>
        <p:txBody>
          <a:bodyPr wrap="square" rtlCol="0">
            <a:spAutoFit/>
          </a:bodyPr>
          <a:lstStyle/>
          <a:p>
            <a:pPr algn="ctr"/>
            <a:r>
              <a:rPr lang="en-US" sz="1200" b="1" err="1">
                <a:solidFill>
                  <a:schemeClr val="bg1"/>
                </a:solidFill>
                <a:latin typeface="DM Sans 2" panose="020B0604020202020204" charset="0"/>
              </a:rPr>
              <a:t>Prio</a:t>
            </a:r>
            <a:r>
              <a:rPr lang="en-US" sz="1200" b="1">
                <a:solidFill>
                  <a:schemeClr val="bg1"/>
                </a:solidFill>
                <a:latin typeface="DM Sans 2" panose="020B0604020202020204" charset="0"/>
              </a:rPr>
              <a:t> A</a:t>
            </a:r>
          </a:p>
        </p:txBody>
      </p:sp>
      <p:sp>
        <p:nvSpPr>
          <p:cNvPr id="87" name="Textfeld 86">
            <a:extLst>
              <a:ext uri="{FF2B5EF4-FFF2-40B4-BE49-F238E27FC236}">
                <a16:creationId xmlns:a16="http://schemas.microsoft.com/office/drawing/2014/main" id="{5B24C6AC-1691-EFA0-2193-719859916C44}"/>
              </a:ext>
            </a:extLst>
          </p:cNvPr>
          <p:cNvSpPr txBox="1"/>
          <p:nvPr/>
        </p:nvSpPr>
        <p:spPr>
          <a:xfrm>
            <a:off x="3301227" y="4050417"/>
            <a:ext cx="685800" cy="276999"/>
          </a:xfrm>
          <a:prstGeom prst="rect">
            <a:avLst/>
          </a:prstGeom>
          <a:noFill/>
        </p:spPr>
        <p:txBody>
          <a:bodyPr wrap="square" rtlCol="0">
            <a:spAutoFit/>
          </a:bodyPr>
          <a:lstStyle/>
          <a:p>
            <a:pPr algn="ctr"/>
            <a:r>
              <a:rPr lang="en-US" sz="1200" b="1" err="1">
                <a:solidFill>
                  <a:schemeClr val="bg1"/>
                </a:solidFill>
                <a:latin typeface="DM Sans 2" panose="020B0604020202020204" charset="0"/>
              </a:rPr>
              <a:t>Prio</a:t>
            </a:r>
            <a:r>
              <a:rPr lang="en-US" sz="1200" b="1">
                <a:solidFill>
                  <a:schemeClr val="bg1"/>
                </a:solidFill>
                <a:latin typeface="DM Sans 2" panose="020B0604020202020204" charset="0"/>
              </a:rPr>
              <a:t> A</a:t>
            </a:r>
          </a:p>
        </p:txBody>
      </p:sp>
      <p:sp>
        <p:nvSpPr>
          <p:cNvPr id="88" name="Textfeld 87">
            <a:extLst>
              <a:ext uri="{FF2B5EF4-FFF2-40B4-BE49-F238E27FC236}">
                <a16:creationId xmlns:a16="http://schemas.microsoft.com/office/drawing/2014/main" id="{004C552A-4757-08BD-98B4-677CB431BB65}"/>
              </a:ext>
            </a:extLst>
          </p:cNvPr>
          <p:cNvSpPr txBox="1"/>
          <p:nvPr/>
        </p:nvSpPr>
        <p:spPr>
          <a:xfrm>
            <a:off x="3301227" y="4457700"/>
            <a:ext cx="685800" cy="276999"/>
          </a:xfrm>
          <a:prstGeom prst="rect">
            <a:avLst/>
          </a:prstGeom>
          <a:noFill/>
        </p:spPr>
        <p:txBody>
          <a:bodyPr wrap="square" rtlCol="0">
            <a:spAutoFit/>
          </a:bodyPr>
          <a:lstStyle/>
          <a:p>
            <a:pPr algn="ctr"/>
            <a:r>
              <a:rPr lang="en-US" sz="1200" b="1" err="1">
                <a:solidFill>
                  <a:schemeClr val="bg1"/>
                </a:solidFill>
                <a:latin typeface="DM Sans 2" panose="020B0604020202020204" charset="0"/>
              </a:rPr>
              <a:t>Prio</a:t>
            </a:r>
            <a:r>
              <a:rPr lang="en-US" sz="1200" b="1">
                <a:solidFill>
                  <a:schemeClr val="bg1"/>
                </a:solidFill>
                <a:latin typeface="DM Sans 2" panose="020B0604020202020204" charset="0"/>
              </a:rPr>
              <a:t> A</a:t>
            </a:r>
          </a:p>
        </p:txBody>
      </p:sp>
      <p:sp>
        <p:nvSpPr>
          <p:cNvPr id="91" name="Rechteck: abgerundete Ecken 90">
            <a:extLst>
              <a:ext uri="{FF2B5EF4-FFF2-40B4-BE49-F238E27FC236}">
                <a16:creationId xmlns:a16="http://schemas.microsoft.com/office/drawing/2014/main" id="{9C875BB3-9EA6-441C-AF57-AC95004550B3}"/>
              </a:ext>
            </a:extLst>
          </p:cNvPr>
          <p:cNvSpPr/>
          <p:nvPr/>
        </p:nvSpPr>
        <p:spPr>
          <a:xfrm>
            <a:off x="3225027" y="3639108"/>
            <a:ext cx="838200" cy="276999"/>
          </a:xfrm>
          <a:prstGeom prst="roundRect">
            <a:avLst/>
          </a:prstGeom>
          <a:solidFill>
            <a:srgbClr val="011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feld 91">
            <a:extLst>
              <a:ext uri="{FF2B5EF4-FFF2-40B4-BE49-F238E27FC236}">
                <a16:creationId xmlns:a16="http://schemas.microsoft.com/office/drawing/2014/main" id="{78B946C6-7B11-FD94-2EAC-918AE9032952}"/>
              </a:ext>
            </a:extLst>
          </p:cNvPr>
          <p:cNvSpPr txBox="1"/>
          <p:nvPr/>
        </p:nvSpPr>
        <p:spPr>
          <a:xfrm>
            <a:off x="3301227" y="3654342"/>
            <a:ext cx="685800" cy="276999"/>
          </a:xfrm>
          <a:prstGeom prst="rect">
            <a:avLst/>
          </a:prstGeom>
          <a:noFill/>
        </p:spPr>
        <p:txBody>
          <a:bodyPr wrap="square" rtlCol="0">
            <a:spAutoFit/>
          </a:bodyPr>
          <a:lstStyle/>
          <a:p>
            <a:pPr algn="ctr"/>
            <a:r>
              <a:rPr lang="en-US" sz="1200" b="1" err="1">
                <a:solidFill>
                  <a:schemeClr val="bg1"/>
                </a:solidFill>
                <a:latin typeface="DM Sans 2" panose="020B0604020202020204" charset="0"/>
              </a:rPr>
              <a:t>Prio</a:t>
            </a:r>
            <a:r>
              <a:rPr lang="en-US" sz="1200" b="1">
                <a:solidFill>
                  <a:schemeClr val="bg1"/>
                </a:solidFill>
                <a:latin typeface="DM Sans 2" panose="020B0604020202020204" charset="0"/>
              </a:rPr>
              <a:t> A</a:t>
            </a:r>
          </a:p>
        </p:txBody>
      </p:sp>
      <p:sp>
        <p:nvSpPr>
          <p:cNvPr id="93" name="Freeform 13">
            <a:extLst>
              <a:ext uri="{FF2B5EF4-FFF2-40B4-BE49-F238E27FC236}">
                <a16:creationId xmlns:a16="http://schemas.microsoft.com/office/drawing/2014/main" id="{93A20566-E101-3215-A4CD-EC32BF6F46FF}"/>
              </a:ext>
            </a:extLst>
          </p:cNvPr>
          <p:cNvSpPr/>
          <p:nvPr/>
        </p:nvSpPr>
        <p:spPr>
          <a:xfrm>
            <a:off x="2267835" y="3310330"/>
            <a:ext cx="188501" cy="18850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80C"/>
          </a:solidFill>
        </p:spPr>
        <p:txBody>
          <a:bodyPr/>
          <a:lstStyle/>
          <a:p>
            <a:endParaRPr lang="en-US"/>
          </a:p>
        </p:txBody>
      </p:sp>
      <p:grpSp>
        <p:nvGrpSpPr>
          <p:cNvPr id="94" name="Group 52">
            <a:extLst>
              <a:ext uri="{FF2B5EF4-FFF2-40B4-BE49-F238E27FC236}">
                <a16:creationId xmlns:a16="http://schemas.microsoft.com/office/drawing/2014/main" id="{8ED22997-2A63-09D0-9CB2-32262E3DC2AF}"/>
              </a:ext>
            </a:extLst>
          </p:cNvPr>
          <p:cNvGrpSpPr/>
          <p:nvPr/>
        </p:nvGrpSpPr>
        <p:grpSpPr>
          <a:xfrm>
            <a:off x="2547690" y="3310322"/>
            <a:ext cx="188501" cy="188501"/>
            <a:chOff x="0" y="0"/>
            <a:chExt cx="812800" cy="812800"/>
          </a:xfrm>
        </p:grpSpPr>
        <p:sp>
          <p:nvSpPr>
            <p:cNvPr id="95" name="Freeform 53">
              <a:extLst>
                <a:ext uri="{FF2B5EF4-FFF2-40B4-BE49-F238E27FC236}">
                  <a16:creationId xmlns:a16="http://schemas.microsoft.com/office/drawing/2014/main" id="{B2530877-1E33-4F12-A48B-3F8078DCEF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3D869"/>
            </a:solidFill>
          </p:spPr>
          <p:txBody>
            <a:bodyPr/>
            <a:lstStyle/>
            <a:p>
              <a:endParaRPr lang="en-US">
                <a:solidFill>
                  <a:srgbClr val="112540"/>
                </a:solidFill>
              </a:endParaRPr>
            </a:p>
          </p:txBody>
        </p:sp>
        <p:sp>
          <p:nvSpPr>
            <p:cNvPr id="96" name="TextBox 54">
              <a:extLst>
                <a:ext uri="{FF2B5EF4-FFF2-40B4-BE49-F238E27FC236}">
                  <a16:creationId xmlns:a16="http://schemas.microsoft.com/office/drawing/2014/main" id="{377C4EE1-1ABD-F77B-8D65-653108C6EB18}"/>
                </a:ext>
              </a:extLst>
            </p:cNvPr>
            <p:cNvSpPr txBox="1"/>
            <p:nvPr/>
          </p:nvSpPr>
          <p:spPr>
            <a:xfrm>
              <a:off x="76200" y="-38100"/>
              <a:ext cx="660400" cy="774700"/>
            </a:xfrm>
            <a:prstGeom prst="rect">
              <a:avLst/>
            </a:prstGeom>
          </p:spPr>
          <p:txBody>
            <a:bodyPr lIns="50800" tIns="50800" rIns="50800" bIns="50800" rtlCol="0" anchor="ctr"/>
            <a:lstStyle/>
            <a:p>
              <a:pPr algn="ctr">
                <a:lnSpc>
                  <a:spcPts val="2520"/>
                </a:lnSpc>
              </a:pPr>
              <a:endParaRPr>
                <a:solidFill>
                  <a:srgbClr val="112540"/>
                </a:solidFill>
              </a:endParaRPr>
            </a:p>
          </p:txBody>
        </p:sp>
      </p:grpSp>
      <p:sp>
        <p:nvSpPr>
          <p:cNvPr id="97" name="Freeform 13">
            <a:extLst>
              <a:ext uri="{FF2B5EF4-FFF2-40B4-BE49-F238E27FC236}">
                <a16:creationId xmlns:a16="http://schemas.microsoft.com/office/drawing/2014/main" id="{E7E6684A-3653-E210-C2B5-8B4F59C5DD89}"/>
              </a:ext>
            </a:extLst>
          </p:cNvPr>
          <p:cNvSpPr/>
          <p:nvPr/>
        </p:nvSpPr>
        <p:spPr>
          <a:xfrm>
            <a:off x="2269771" y="4099574"/>
            <a:ext cx="188501" cy="18850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80C"/>
          </a:solidFill>
        </p:spPr>
        <p:txBody>
          <a:bodyPr/>
          <a:lstStyle/>
          <a:p>
            <a:endParaRPr lang="en-US"/>
          </a:p>
        </p:txBody>
      </p:sp>
    </p:spTree>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6BEDD-E7AE-E57F-D8BB-934521A3883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A1F81C0-48F3-CABA-81F5-027D37C59A6E}"/>
              </a:ext>
            </a:extLst>
          </p:cNvPr>
          <p:cNvSpPr/>
          <p:nvPr/>
        </p:nvSpPr>
        <p:spPr>
          <a:xfrm>
            <a:off x="517221" y="1808877"/>
            <a:ext cx="17155108" cy="0"/>
          </a:xfrm>
          <a:prstGeom prst="line">
            <a:avLst/>
          </a:prstGeom>
          <a:ln w="38100" cap="flat">
            <a:solidFill>
              <a:srgbClr val="FFC80C"/>
            </a:solidFill>
            <a:prstDash val="solid"/>
            <a:headEnd type="none" w="sm" len="sm"/>
            <a:tailEnd type="none" w="sm" len="sm"/>
          </a:ln>
        </p:spPr>
        <p:txBody>
          <a:bodyPr/>
          <a:lstStyle/>
          <a:p>
            <a:endParaRPr lang="de-DE"/>
          </a:p>
        </p:txBody>
      </p:sp>
      <p:sp>
        <p:nvSpPr>
          <p:cNvPr id="3" name="AutoShape 3">
            <a:extLst>
              <a:ext uri="{FF2B5EF4-FFF2-40B4-BE49-F238E27FC236}">
                <a16:creationId xmlns:a16="http://schemas.microsoft.com/office/drawing/2014/main" id="{D86BF8C7-F6E8-4AE3-DC77-047C215A7510}"/>
              </a:ext>
            </a:extLst>
          </p:cNvPr>
          <p:cNvSpPr/>
          <p:nvPr/>
        </p:nvSpPr>
        <p:spPr>
          <a:xfrm>
            <a:off x="515733" y="6960517"/>
            <a:ext cx="12410668" cy="0"/>
          </a:xfrm>
          <a:prstGeom prst="line">
            <a:avLst/>
          </a:prstGeom>
          <a:ln w="38100" cap="flat">
            <a:solidFill>
              <a:srgbClr val="FFC80C"/>
            </a:solidFill>
            <a:prstDash val="solid"/>
            <a:headEnd type="none" w="sm" len="sm"/>
            <a:tailEnd type="none" w="sm" len="sm"/>
          </a:ln>
        </p:spPr>
        <p:txBody>
          <a:bodyPr/>
          <a:lstStyle/>
          <a:p>
            <a:endParaRPr lang="de-DE"/>
          </a:p>
        </p:txBody>
      </p:sp>
      <p:sp>
        <p:nvSpPr>
          <p:cNvPr id="4" name="AutoShape 4">
            <a:extLst>
              <a:ext uri="{FF2B5EF4-FFF2-40B4-BE49-F238E27FC236}">
                <a16:creationId xmlns:a16="http://schemas.microsoft.com/office/drawing/2014/main" id="{80EEAC53-253A-AC14-BC03-0E82F6FECA1F}"/>
              </a:ext>
            </a:extLst>
          </p:cNvPr>
          <p:cNvSpPr/>
          <p:nvPr/>
        </p:nvSpPr>
        <p:spPr>
          <a:xfrm>
            <a:off x="13636773" y="6960517"/>
            <a:ext cx="4035556" cy="0"/>
          </a:xfrm>
          <a:prstGeom prst="line">
            <a:avLst/>
          </a:prstGeom>
          <a:ln w="38100" cap="flat">
            <a:solidFill>
              <a:srgbClr val="FFC80C"/>
            </a:solidFill>
            <a:prstDash val="solid"/>
            <a:headEnd type="none" w="sm" len="sm"/>
            <a:tailEnd type="none" w="sm" len="sm"/>
          </a:ln>
        </p:spPr>
        <p:txBody>
          <a:bodyPr/>
          <a:lstStyle/>
          <a:p>
            <a:endParaRPr lang="de-DE"/>
          </a:p>
        </p:txBody>
      </p:sp>
      <p:grpSp>
        <p:nvGrpSpPr>
          <p:cNvPr id="5" name="Group 5">
            <a:extLst>
              <a:ext uri="{FF2B5EF4-FFF2-40B4-BE49-F238E27FC236}">
                <a16:creationId xmlns:a16="http://schemas.microsoft.com/office/drawing/2014/main" id="{B6423F25-9A4B-07EF-5F63-AE37F47D16EF}"/>
              </a:ext>
            </a:extLst>
          </p:cNvPr>
          <p:cNvGrpSpPr/>
          <p:nvPr/>
        </p:nvGrpSpPr>
        <p:grpSpPr>
          <a:xfrm>
            <a:off x="743429" y="1620026"/>
            <a:ext cx="2534368" cy="339603"/>
            <a:chOff x="0" y="0"/>
            <a:chExt cx="3379157" cy="452804"/>
          </a:xfrm>
        </p:grpSpPr>
        <p:grpSp>
          <p:nvGrpSpPr>
            <p:cNvPr id="6" name="Group 6">
              <a:extLst>
                <a:ext uri="{FF2B5EF4-FFF2-40B4-BE49-F238E27FC236}">
                  <a16:creationId xmlns:a16="http://schemas.microsoft.com/office/drawing/2014/main" id="{2FEF7D41-833C-E47D-E3EF-9415627938D6}"/>
                </a:ext>
              </a:extLst>
            </p:cNvPr>
            <p:cNvGrpSpPr/>
            <p:nvPr/>
          </p:nvGrpSpPr>
          <p:grpSpPr>
            <a:xfrm>
              <a:off x="0" y="0"/>
              <a:ext cx="3379157" cy="452804"/>
              <a:chOff x="0" y="0"/>
              <a:chExt cx="938655" cy="125779"/>
            </a:xfrm>
          </p:grpSpPr>
          <p:sp>
            <p:nvSpPr>
              <p:cNvPr id="7" name="Freeform 7">
                <a:extLst>
                  <a:ext uri="{FF2B5EF4-FFF2-40B4-BE49-F238E27FC236}">
                    <a16:creationId xmlns:a16="http://schemas.microsoft.com/office/drawing/2014/main" id="{3B9F222F-B924-A7CA-4920-F61CB422296B}"/>
                  </a:ext>
                </a:extLst>
              </p:cNvPr>
              <p:cNvSpPr/>
              <p:nvPr/>
            </p:nvSpPr>
            <p:spPr>
              <a:xfrm>
                <a:off x="0" y="0"/>
                <a:ext cx="938655" cy="125779"/>
              </a:xfrm>
              <a:custGeom>
                <a:avLst/>
                <a:gdLst/>
                <a:ahLst/>
                <a:cxnLst/>
                <a:rect l="l" t="t" r="r" b="b"/>
                <a:pathLst>
                  <a:path w="938655" h="125779">
                    <a:moveTo>
                      <a:pt x="0" y="0"/>
                    </a:moveTo>
                    <a:lnTo>
                      <a:pt x="938655" y="0"/>
                    </a:lnTo>
                    <a:lnTo>
                      <a:pt x="938655" y="125779"/>
                    </a:lnTo>
                    <a:lnTo>
                      <a:pt x="0" y="125779"/>
                    </a:lnTo>
                    <a:close/>
                  </a:path>
                </a:pathLst>
              </a:custGeom>
              <a:solidFill>
                <a:srgbClr val="FFFFFF"/>
              </a:solidFill>
            </p:spPr>
            <p:txBody>
              <a:bodyPr/>
              <a:lstStyle/>
              <a:p>
                <a:endParaRPr lang="de-DE"/>
              </a:p>
            </p:txBody>
          </p:sp>
          <p:sp>
            <p:nvSpPr>
              <p:cNvPr id="8" name="TextBox 8">
                <a:extLst>
                  <a:ext uri="{FF2B5EF4-FFF2-40B4-BE49-F238E27FC236}">
                    <a16:creationId xmlns:a16="http://schemas.microsoft.com/office/drawing/2014/main" id="{A39EB0F9-78CC-8140-A03A-9F68C83B7CC0}"/>
                  </a:ext>
                </a:extLst>
              </p:cNvPr>
              <p:cNvSpPr txBox="1"/>
              <p:nvPr/>
            </p:nvSpPr>
            <p:spPr>
              <a:xfrm>
                <a:off x="0" y="-114300"/>
                <a:ext cx="938655" cy="240079"/>
              </a:xfrm>
              <a:prstGeom prst="rect">
                <a:avLst/>
              </a:prstGeom>
            </p:spPr>
            <p:txBody>
              <a:bodyPr lIns="50800" tIns="50800" rIns="50800" bIns="50800" rtlCol="0" anchor="ctr"/>
              <a:lstStyle/>
              <a:p>
                <a:pPr algn="ctr">
                  <a:lnSpc>
                    <a:spcPts val="2520"/>
                  </a:lnSpc>
                </a:pPr>
                <a:endParaRPr/>
              </a:p>
            </p:txBody>
          </p:sp>
        </p:grpSp>
        <p:sp>
          <p:nvSpPr>
            <p:cNvPr id="9" name="TextBox 9">
              <a:extLst>
                <a:ext uri="{FF2B5EF4-FFF2-40B4-BE49-F238E27FC236}">
                  <a16:creationId xmlns:a16="http://schemas.microsoft.com/office/drawing/2014/main" id="{3B98BBFF-B374-37AD-15C8-1CC8F64B5DAC}"/>
                </a:ext>
              </a:extLst>
            </p:cNvPr>
            <p:cNvSpPr txBox="1"/>
            <p:nvPr/>
          </p:nvSpPr>
          <p:spPr>
            <a:xfrm>
              <a:off x="81723" y="18756"/>
              <a:ext cx="3215710" cy="386716"/>
            </a:xfrm>
            <a:prstGeom prst="rect">
              <a:avLst/>
            </a:prstGeom>
          </p:spPr>
          <p:txBody>
            <a:bodyPr lIns="0" tIns="0" rIns="0" bIns="0" rtlCol="0" anchor="t">
              <a:spAutoFit/>
            </a:bodyPr>
            <a:lstStyle/>
            <a:p>
              <a:pPr algn="ctr">
                <a:lnSpc>
                  <a:spcPts val="2519"/>
                </a:lnSpc>
              </a:pPr>
              <a:r>
                <a:rPr lang="en-US" sz="1799" b="1">
                  <a:solidFill>
                    <a:srgbClr val="FFC80C"/>
                  </a:solidFill>
                  <a:latin typeface="Open Sans Bold"/>
                  <a:ea typeface="Open Sans Bold"/>
                  <a:cs typeface="Open Sans Bold"/>
                  <a:sym typeface="Open Sans Bold"/>
                </a:rPr>
                <a:t>Finanzierungssektor</a:t>
              </a:r>
            </a:p>
          </p:txBody>
        </p:sp>
      </p:grpSp>
      <p:sp>
        <p:nvSpPr>
          <p:cNvPr id="10" name="Freeform 10">
            <a:extLst>
              <a:ext uri="{FF2B5EF4-FFF2-40B4-BE49-F238E27FC236}">
                <a16:creationId xmlns:a16="http://schemas.microsoft.com/office/drawing/2014/main" id="{E303143E-DAD3-FC96-1C24-F0CDB4F570A5}"/>
              </a:ext>
            </a:extLst>
          </p:cNvPr>
          <p:cNvSpPr/>
          <p:nvPr/>
        </p:nvSpPr>
        <p:spPr>
          <a:xfrm>
            <a:off x="15076967" y="1152588"/>
            <a:ext cx="2595362" cy="551514"/>
          </a:xfrm>
          <a:custGeom>
            <a:avLst/>
            <a:gdLst/>
            <a:ahLst/>
            <a:cxnLst/>
            <a:rect l="l" t="t" r="r" b="b"/>
            <a:pathLst>
              <a:path w="2595362" h="551514">
                <a:moveTo>
                  <a:pt x="0" y="0"/>
                </a:moveTo>
                <a:lnTo>
                  <a:pt x="2595362" y="0"/>
                </a:lnTo>
                <a:lnTo>
                  <a:pt x="2595362" y="551514"/>
                </a:lnTo>
                <a:lnTo>
                  <a:pt x="0" y="551514"/>
                </a:lnTo>
                <a:lnTo>
                  <a:pt x="0" y="0"/>
                </a:lnTo>
                <a:close/>
              </a:path>
            </a:pathLst>
          </a:custGeom>
          <a:blipFill>
            <a:blip r:embed="rId2"/>
            <a:stretch>
              <a:fillRect/>
            </a:stretch>
          </a:blipFill>
        </p:spPr>
        <p:txBody>
          <a:bodyPr/>
          <a:lstStyle/>
          <a:p>
            <a:endParaRPr lang="de-DE"/>
          </a:p>
        </p:txBody>
      </p:sp>
      <p:grpSp>
        <p:nvGrpSpPr>
          <p:cNvPr id="34" name="Group 34">
            <a:extLst>
              <a:ext uri="{FF2B5EF4-FFF2-40B4-BE49-F238E27FC236}">
                <a16:creationId xmlns:a16="http://schemas.microsoft.com/office/drawing/2014/main" id="{58BA2F6D-C417-2225-3FBB-90393726D708}"/>
              </a:ext>
            </a:extLst>
          </p:cNvPr>
          <p:cNvGrpSpPr/>
          <p:nvPr/>
        </p:nvGrpSpPr>
        <p:grpSpPr>
          <a:xfrm>
            <a:off x="13636773" y="2226328"/>
            <a:ext cx="4035556" cy="3403251"/>
            <a:chOff x="0" y="0"/>
            <a:chExt cx="1101113" cy="928587"/>
          </a:xfrm>
        </p:grpSpPr>
        <p:sp>
          <p:nvSpPr>
            <p:cNvPr id="35" name="Freeform 35">
              <a:extLst>
                <a:ext uri="{FF2B5EF4-FFF2-40B4-BE49-F238E27FC236}">
                  <a16:creationId xmlns:a16="http://schemas.microsoft.com/office/drawing/2014/main" id="{1B0E3093-65A0-CF87-B5EB-74C7E69A6EC9}"/>
                </a:ext>
              </a:extLst>
            </p:cNvPr>
            <p:cNvSpPr/>
            <p:nvPr/>
          </p:nvSpPr>
          <p:spPr>
            <a:xfrm>
              <a:off x="0" y="0"/>
              <a:ext cx="1101113" cy="928587"/>
            </a:xfrm>
            <a:custGeom>
              <a:avLst/>
              <a:gdLst/>
              <a:ahLst/>
              <a:cxnLst/>
              <a:rect l="l" t="t" r="r" b="b"/>
              <a:pathLst>
                <a:path w="1101113" h="928587">
                  <a:moveTo>
                    <a:pt x="44124" y="0"/>
                  </a:moveTo>
                  <a:lnTo>
                    <a:pt x="1056989" y="0"/>
                  </a:lnTo>
                  <a:cubicBezTo>
                    <a:pt x="1081358" y="0"/>
                    <a:pt x="1101113" y="19755"/>
                    <a:pt x="1101113" y="44124"/>
                  </a:cubicBezTo>
                  <a:lnTo>
                    <a:pt x="1101113" y="884463"/>
                  </a:lnTo>
                  <a:cubicBezTo>
                    <a:pt x="1101113" y="908832"/>
                    <a:pt x="1081358" y="928587"/>
                    <a:pt x="1056989" y="928587"/>
                  </a:cubicBezTo>
                  <a:lnTo>
                    <a:pt x="44124" y="928587"/>
                  </a:lnTo>
                  <a:cubicBezTo>
                    <a:pt x="19755" y="928587"/>
                    <a:pt x="0" y="908832"/>
                    <a:pt x="0" y="884463"/>
                  </a:cubicBezTo>
                  <a:lnTo>
                    <a:pt x="0" y="44124"/>
                  </a:lnTo>
                  <a:cubicBezTo>
                    <a:pt x="0" y="19755"/>
                    <a:pt x="19755" y="0"/>
                    <a:pt x="44124" y="0"/>
                  </a:cubicBezTo>
                  <a:close/>
                </a:path>
              </a:pathLst>
            </a:custGeom>
            <a:blipFill>
              <a:blip r:embed="rId3">
                <a:extLst>
                  <a:ext uri="{28A0092B-C50C-407E-A947-70E740481C1C}">
                    <a14:useLocalDpi xmlns:a14="http://schemas.microsoft.com/office/drawing/2010/main" val="0"/>
                  </a:ext>
                </a:extLst>
              </a:blip>
              <a:stretch>
                <a:fillRect/>
              </a:stretch>
            </a:blipFill>
            <a:ln w="38100" cap="rnd">
              <a:solidFill>
                <a:srgbClr val="A3D869"/>
              </a:solidFill>
              <a:prstDash val="solid"/>
              <a:round/>
            </a:ln>
          </p:spPr>
          <p:txBody>
            <a:bodyPr/>
            <a:lstStyle/>
            <a:p>
              <a:endParaRPr lang="de-DE"/>
            </a:p>
          </p:txBody>
        </p:sp>
      </p:grpSp>
      <p:grpSp>
        <p:nvGrpSpPr>
          <p:cNvPr id="39" name="Group 39">
            <a:extLst>
              <a:ext uri="{FF2B5EF4-FFF2-40B4-BE49-F238E27FC236}">
                <a16:creationId xmlns:a16="http://schemas.microsoft.com/office/drawing/2014/main" id="{5EA790B9-3997-F639-B1E7-73E20C6B0503}"/>
              </a:ext>
            </a:extLst>
          </p:cNvPr>
          <p:cNvGrpSpPr/>
          <p:nvPr/>
        </p:nvGrpSpPr>
        <p:grpSpPr>
          <a:xfrm>
            <a:off x="1378566" y="566087"/>
            <a:ext cx="1264094" cy="1053938"/>
            <a:chOff x="0" y="0"/>
            <a:chExt cx="1685459" cy="1405251"/>
          </a:xfrm>
        </p:grpSpPr>
        <p:sp>
          <p:nvSpPr>
            <p:cNvPr id="40" name="Freeform 40">
              <a:extLst>
                <a:ext uri="{FF2B5EF4-FFF2-40B4-BE49-F238E27FC236}">
                  <a16:creationId xmlns:a16="http://schemas.microsoft.com/office/drawing/2014/main" id="{BA3FE46E-9BFC-B52A-73E8-FCD58ECC5A7D}"/>
                </a:ext>
              </a:extLst>
            </p:cNvPr>
            <p:cNvSpPr/>
            <p:nvPr/>
          </p:nvSpPr>
          <p:spPr>
            <a:xfrm>
              <a:off x="0" y="0"/>
              <a:ext cx="1685459" cy="1405251"/>
            </a:xfrm>
            <a:custGeom>
              <a:avLst/>
              <a:gdLst/>
              <a:ahLst/>
              <a:cxnLst/>
              <a:rect l="l" t="t" r="r" b="b"/>
              <a:pathLst>
                <a:path w="1685459" h="1405251">
                  <a:moveTo>
                    <a:pt x="0" y="0"/>
                  </a:moveTo>
                  <a:lnTo>
                    <a:pt x="1685459" y="0"/>
                  </a:lnTo>
                  <a:lnTo>
                    <a:pt x="1685459" y="1405251"/>
                  </a:lnTo>
                  <a:lnTo>
                    <a:pt x="0" y="14052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41" name="Group 41">
              <a:extLst>
                <a:ext uri="{FF2B5EF4-FFF2-40B4-BE49-F238E27FC236}">
                  <a16:creationId xmlns:a16="http://schemas.microsoft.com/office/drawing/2014/main" id="{B187CF39-538D-2E24-8BEF-F547311C3EF4}"/>
                </a:ext>
              </a:extLst>
            </p:cNvPr>
            <p:cNvGrpSpPr/>
            <p:nvPr/>
          </p:nvGrpSpPr>
          <p:grpSpPr>
            <a:xfrm>
              <a:off x="602157" y="73170"/>
              <a:ext cx="389399" cy="389399"/>
              <a:chOff x="0" y="0"/>
              <a:chExt cx="812800" cy="812800"/>
            </a:xfrm>
          </p:grpSpPr>
          <p:sp>
            <p:nvSpPr>
              <p:cNvPr id="42" name="Freeform 42">
                <a:extLst>
                  <a:ext uri="{FF2B5EF4-FFF2-40B4-BE49-F238E27FC236}">
                    <a16:creationId xmlns:a16="http://schemas.microsoft.com/office/drawing/2014/main" id="{B8CFB1C2-0CD6-6F90-A75D-ACA443A3D60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43" name="TextBox 43">
                <a:extLst>
                  <a:ext uri="{FF2B5EF4-FFF2-40B4-BE49-F238E27FC236}">
                    <a16:creationId xmlns:a16="http://schemas.microsoft.com/office/drawing/2014/main" id="{21C6CF97-68D3-3A4E-B71A-1BB8B1138790}"/>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4" name="Freeform 44">
              <a:extLst>
                <a:ext uri="{FF2B5EF4-FFF2-40B4-BE49-F238E27FC236}">
                  <a16:creationId xmlns:a16="http://schemas.microsoft.com/office/drawing/2014/main" id="{CB973C73-612C-150B-713F-CA7E48D02014}"/>
                </a:ext>
              </a:extLst>
            </p:cNvPr>
            <p:cNvSpPr/>
            <p:nvPr/>
          </p:nvSpPr>
          <p:spPr>
            <a:xfrm>
              <a:off x="665102" y="130804"/>
              <a:ext cx="263510" cy="274132"/>
            </a:xfrm>
            <a:custGeom>
              <a:avLst/>
              <a:gdLst/>
              <a:ahLst/>
              <a:cxnLst/>
              <a:rect l="l" t="t" r="r" b="b"/>
              <a:pathLst>
                <a:path w="263510" h="274132">
                  <a:moveTo>
                    <a:pt x="0" y="0"/>
                  </a:moveTo>
                  <a:lnTo>
                    <a:pt x="263509" y="0"/>
                  </a:lnTo>
                  <a:lnTo>
                    <a:pt x="263509" y="274132"/>
                  </a:lnTo>
                  <a:lnTo>
                    <a:pt x="0" y="2741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sp>
        <p:nvSpPr>
          <p:cNvPr id="50" name="TextBox 50">
            <a:extLst>
              <a:ext uri="{FF2B5EF4-FFF2-40B4-BE49-F238E27FC236}">
                <a16:creationId xmlns:a16="http://schemas.microsoft.com/office/drawing/2014/main" id="{59EBF00F-0DBB-131E-2ED2-A804E826BBA1}"/>
              </a:ext>
            </a:extLst>
          </p:cNvPr>
          <p:cNvSpPr txBox="1"/>
          <p:nvPr/>
        </p:nvSpPr>
        <p:spPr>
          <a:xfrm>
            <a:off x="517221" y="2150128"/>
            <a:ext cx="12097407" cy="4203523"/>
          </a:xfrm>
          <a:prstGeom prst="rect">
            <a:avLst/>
          </a:prstGeom>
        </p:spPr>
        <p:txBody>
          <a:bodyPr lIns="0" tIns="0" rIns="0" bIns="0" rtlCol="0" anchor="t">
            <a:spAutoFit/>
          </a:bodyPr>
          <a:lstStyle/>
          <a:p>
            <a:pPr marL="342900" indent="-342900" algn="l">
              <a:lnSpc>
                <a:spcPts val="3039"/>
              </a:lnSpc>
              <a:buFont typeface="Arial" panose="020B0604020202020204" pitchFamily="34" charset="0"/>
              <a:buChar char="•"/>
            </a:pPr>
            <a:r>
              <a:rPr lang="en-US" sz="1850" b="1" dirty="0" err="1">
                <a:solidFill>
                  <a:srgbClr val="011633"/>
                </a:solidFill>
                <a:latin typeface="DM Sans 2"/>
                <a:ea typeface="DM Sans 2"/>
                <a:cs typeface="DM Sans 2"/>
                <a:sym typeface="DM Sans 2"/>
              </a:rPr>
              <a:t>Einrichtung</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eines</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Fördermittelmanagements</a:t>
            </a:r>
            <a:r>
              <a:rPr lang="en-US" sz="1850" b="1" dirty="0">
                <a:solidFill>
                  <a:srgbClr val="011633"/>
                </a:solidFill>
                <a:latin typeface="DM Sans 2"/>
                <a:ea typeface="DM Sans 2"/>
                <a:cs typeface="DM Sans 2"/>
                <a:sym typeface="DM Sans 2"/>
              </a:rPr>
              <a:t> in der </a:t>
            </a:r>
            <a:r>
              <a:rPr lang="en-US" sz="1850" b="1" dirty="0" err="1">
                <a:solidFill>
                  <a:srgbClr val="011633"/>
                </a:solidFill>
                <a:latin typeface="DM Sans 2"/>
                <a:ea typeface="DM Sans 2"/>
                <a:cs typeface="DM Sans 2"/>
                <a:sym typeface="DM Sans 2"/>
              </a:rPr>
              <a:t>Kommune</a:t>
            </a:r>
            <a:r>
              <a:rPr lang="en-US" sz="1850" dirty="0">
                <a:solidFill>
                  <a:srgbClr val="011633"/>
                </a:solidFill>
                <a:latin typeface="DM Sans 2"/>
                <a:ea typeface="DM Sans 2"/>
                <a:cs typeface="DM Sans 2"/>
                <a:sym typeface="DM Sans 2"/>
              </a:rPr>
              <a:t>, um </a:t>
            </a:r>
            <a:r>
              <a:rPr lang="en-US" sz="1850" dirty="0" err="1">
                <a:solidFill>
                  <a:srgbClr val="011633"/>
                </a:solidFill>
                <a:latin typeface="DM Sans 2"/>
                <a:ea typeface="DM Sans 2"/>
                <a:cs typeface="DM Sans 2"/>
                <a:sym typeface="DM Sans 2"/>
              </a:rPr>
              <a:t>gezielt</a:t>
            </a:r>
            <a:r>
              <a:rPr lang="en-US" sz="1850" dirty="0">
                <a:solidFill>
                  <a:srgbClr val="011633"/>
                </a:solidFill>
                <a:latin typeface="DM Sans 2"/>
                <a:ea typeface="DM Sans 2"/>
                <a:cs typeface="DM Sans 2"/>
                <a:sym typeface="DM Sans 2"/>
              </a:rPr>
              <a:t> und </a:t>
            </a:r>
            <a:r>
              <a:rPr lang="en-US" sz="1850" dirty="0" err="1">
                <a:solidFill>
                  <a:srgbClr val="011633"/>
                </a:solidFill>
                <a:latin typeface="DM Sans 2"/>
                <a:ea typeface="DM Sans 2"/>
                <a:cs typeface="DM Sans 2"/>
                <a:sym typeface="DM Sans 2"/>
              </a:rPr>
              <a:t>kontinuierlich</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Fördermittel</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einzuwerben</a:t>
            </a:r>
            <a:endParaRPr lang="en-US" sz="1850" dirty="0">
              <a:solidFill>
                <a:srgbClr val="011633"/>
              </a:solidFill>
              <a:latin typeface="DM Sans 2"/>
              <a:ea typeface="DM Sans 2"/>
              <a:cs typeface="DM Sans 2"/>
              <a:sym typeface="DM Sans 2"/>
            </a:endParaRPr>
          </a:p>
          <a:p>
            <a:pPr marL="800100" lvl="1" indent="-342900">
              <a:lnSpc>
                <a:spcPts val="3039"/>
              </a:lnSpc>
              <a:buFont typeface="Arial" panose="020B0604020202020204" pitchFamily="34" charset="0"/>
              <a:buChar char="•"/>
            </a:pPr>
            <a:r>
              <a:rPr lang="en-US" sz="1850" dirty="0" err="1">
                <a:solidFill>
                  <a:srgbClr val="011633"/>
                </a:solidFill>
                <a:latin typeface="DM Sans 2"/>
                <a:ea typeface="DM Sans 2"/>
                <a:cs typeface="DM Sans 2"/>
                <a:sym typeface="DM Sans 2"/>
              </a:rPr>
              <a:t>Erschließung</a:t>
            </a:r>
            <a:r>
              <a:rPr lang="en-US" sz="1850" dirty="0">
                <a:solidFill>
                  <a:srgbClr val="011633"/>
                </a:solidFill>
                <a:latin typeface="DM Sans 2"/>
                <a:ea typeface="DM Sans 2"/>
                <a:cs typeface="DM Sans 2"/>
                <a:sym typeface="DM Sans 2"/>
              </a:rPr>
              <a:t> von Geldern für die </a:t>
            </a:r>
            <a:r>
              <a:rPr lang="en-US" sz="1850" dirty="0" err="1">
                <a:solidFill>
                  <a:srgbClr val="011633"/>
                </a:solidFill>
                <a:latin typeface="DM Sans 2"/>
                <a:ea typeface="DM Sans 2"/>
                <a:cs typeface="DM Sans 2"/>
                <a:sym typeface="DM Sans 2"/>
              </a:rPr>
              <a:t>Kommune</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aber</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auch</a:t>
            </a:r>
            <a:r>
              <a:rPr lang="en-US" sz="1850" dirty="0">
                <a:solidFill>
                  <a:srgbClr val="011633"/>
                </a:solidFill>
                <a:latin typeface="DM Sans 2"/>
                <a:ea typeface="DM Sans 2"/>
                <a:cs typeface="DM Sans 2"/>
                <a:sym typeface="DM Sans 2"/>
              </a:rPr>
              <a:t> für </a:t>
            </a:r>
            <a:r>
              <a:rPr lang="en-US" sz="1850" dirty="0" err="1">
                <a:solidFill>
                  <a:srgbClr val="011633"/>
                </a:solidFill>
                <a:latin typeface="DM Sans 2"/>
                <a:ea typeface="DM Sans 2"/>
                <a:cs typeface="DM Sans 2"/>
                <a:sym typeface="DM Sans 2"/>
              </a:rPr>
              <a:t>Privathaushalte</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Unternehmen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Vereine</a:t>
            </a:r>
            <a:r>
              <a:rPr lang="en-US" sz="1850" dirty="0">
                <a:solidFill>
                  <a:srgbClr val="011633"/>
                </a:solidFill>
                <a:latin typeface="DM Sans 2"/>
                <a:ea typeface="DM Sans 2"/>
                <a:cs typeface="DM Sans 2"/>
                <a:sym typeface="DM Sans 2"/>
              </a:rPr>
              <a:t> und </a:t>
            </a:r>
            <a:r>
              <a:rPr lang="en-US" sz="1850" dirty="0" err="1">
                <a:solidFill>
                  <a:srgbClr val="011633"/>
                </a:solidFill>
                <a:latin typeface="DM Sans 2"/>
                <a:ea typeface="DM Sans 2"/>
                <a:cs typeface="DM Sans 2"/>
                <a:sym typeface="DM Sans 2"/>
              </a:rPr>
              <a:t>andere</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öffentliche</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Einrichtungen</a:t>
            </a:r>
            <a:endParaRPr lang="en-US" sz="1850" dirty="0">
              <a:solidFill>
                <a:srgbClr val="011633"/>
              </a:solidFill>
              <a:latin typeface="DM Sans 2"/>
              <a:ea typeface="DM Sans 2"/>
              <a:cs typeface="DM Sans 2"/>
              <a:sym typeface="DM Sans 2"/>
            </a:endParaRPr>
          </a:p>
          <a:p>
            <a:pPr marL="800100" lvl="1" indent="-342900">
              <a:lnSpc>
                <a:spcPts val="3039"/>
              </a:lnSpc>
              <a:buFont typeface="Arial" panose="020B0604020202020204" pitchFamily="34" charset="0"/>
              <a:buChar char="•"/>
            </a:pPr>
            <a:r>
              <a:rPr lang="en-US" sz="1850" dirty="0" err="1">
                <a:solidFill>
                  <a:srgbClr val="011633"/>
                </a:solidFill>
                <a:latin typeface="DM Sans 2"/>
                <a:ea typeface="DM Sans 2"/>
                <a:cs typeface="DM Sans 2"/>
                <a:sym typeface="DM Sans 2"/>
              </a:rPr>
              <a:t>Finanzierung</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unterschiedlicher</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Maßnahmentypen</a:t>
            </a:r>
            <a:r>
              <a:rPr lang="en-US" sz="1850" dirty="0">
                <a:solidFill>
                  <a:srgbClr val="011633"/>
                </a:solidFill>
                <a:latin typeface="DM Sans 2"/>
                <a:ea typeface="DM Sans 2"/>
                <a:cs typeface="DM Sans 2"/>
                <a:sym typeface="DM Sans 2"/>
              </a:rPr>
              <a:t> </a:t>
            </a:r>
            <a:endParaRPr lang="en-US" sz="1850" dirty="0">
              <a:solidFill>
                <a:srgbClr val="011633"/>
              </a:solidFill>
              <a:latin typeface="DM Sans 2"/>
              <a:ea typeface="DM Sans 2"/>
              <a:cs typeface="DM Sans 2"/>
            </a:endParaRPr>
          </a:p>
          <a:p>
            <a:pPr marL="342900" indent="-342900" algn="l">
              <a:lnSpc>
                <a:spcPts val="3039"/>
              </a:lnSpc>
              <a:buFont typeface="Arial" panose="020B0604020202020204" pitchFamily="34" charset="0"/>
              <a:buChar char="•"/>
            </a:pPr>
            <a:r>
              <a:rPr lang="en-US" sz="1850" dirty="0" err="1">
                <a:solidFill>
                  <a:srgbClr val="011633"/>
                </a:solidFill>
                <a:latin typeface="DM Sans 2"/>
                <a:ea typeface="DM Sans 2"/>
                <a:cs typeface="DM Sans 2"/>
                <a:sym typeface="DM Sans 2"/>
              </a:rPr>
              <a:t>Kenntnis</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über</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bestehende</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Förderungslinien</a:t>
            </a:r>
            <a:r>
              <a:rPr lang="en-US" sz="1850" dirty="0">
                <a:solidFill>
                  <a:srgbClr val="011633"/>
                </a:solidFill>
                <a:latin typeface="DM Sans 2"/>
                <a:ea typeface="DM Sans 2"/>
                <a:cs typeface="DM Sans 2"/>
                <a:sym typeface="DM Sans 2"/>
              </a:rPr>
              <a:t>:</a:t>
            </a:r>
            <a:endParaRPr lang="en-US" sz="1850" dirty="0">
              <a:solidFill>
                <a:srgbClr val="011633"/>
              </a:solidFill>
              <a:latin typeface="DM Sans 2"/>
              <a:ea typeface="DM Sans 2"/>
              <a:cs typeface="DM Sans 2"/>
            </a:endParaRPr>
          </a:p>
          <a:p>
            <a:pPr marL="800100" lvl="1" indent="-342900">
              <a:lnSpc>
                <a:spcPts val="3039"/>
              </a:lnSpc>
              <a:buFont typeface="Arial" panose="020B0604020202020204" pitchFamily="34" charset="0"/>
              <a:buChar char="•"/>
            </a:pPr>
            <a:r>
              <a:rPr lang="en-US" sz="1850" dirty="0" err="1">
                <a:solidFill>
                  <a:srgbClr val="011633"/>
                </a:solidFill>
                <a:latin typeface="DM Sans 2"/>
                <a:ea typeface="DM Sans 2"/>
                <a:cs typeface="DM Sans 2"/>
                <a:sym typeface="DM Sans 2"/>
              </a:rPr>
              <a:t>Kommunalrichtlinie</a:t>
            </a:r>
            <a:r>
              <a:rPr lang="en-US" sz="1850" dirty="0">
                <a:solidFill>
                  <a:srgbClr val="011633"/>
                </a:solidFill>
                <a:latin typeface="DM Sans 2"/>
                <a:ea typeface="DM Sans 2"/>
                <a:cs typeface="DM Sans 2"/>
                <a:sym typeface="DM Sans 2"/>
              </a:rPr>
              <a:t> (NKI) </a:t>
            </a:r>
            <a:r>
              <a:rPr lang="en-US" sz="1850" dirty="0" err="1">
                <a:solidFill>
                  <a:srgbClr val="011633"/>
                </a:solidFill>
                <a:latin typeface="DM Sans 2"/>
                <a:ea typeface="DM Sans 2"/>
                <a:cs typeface="DM Sans 2"/>
                <a:sym typeface="DM Sans 2"/>
              </a:rPr>
              <a:t>als</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zentrales</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Förderinstrument</a:t>
            </a:r>
            <a:r>
              <a:rPr lang="en-US" sz="1850" dirty="0">
                <a:solidFill>
                  <a:srgbClr val="011633"/>
                </a:solidFill>
                <a:latin typeface="DM Sans 2"/>
                <a:ea typeface="DM Sans 2"/>
                <a:cs typeface="DM Sans 2"/>
                <a:sym typeface="DM Sans 2"/>
              </a:rPr>
              <a:t> des </a:t>
            </a:r>
            <a:r>
              <a:rPr lang="en-US" sz="1850" dirty="0" err="1">
                <a:solidFill>
                  <a:srgbClr val="011633"/>
                </a:solidFill>
                <a:latin typeface="DM Sans 2"/>
                <a:ea typeface="DM Sans 2"/>
                <a:cs typeface="DM Sans 2"/>
                <a:sym typeface="DM Sans 2"/>
              </a:rPr>
              <a:t>Bundes</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z.B.</a:t>
            </a:r>
            <a:r>
              <a:rPr lang="en-US" sz="1850" dirty="0">
                <a:solidFill>
                  <a:srgbClr val="011633"/>
                </a:solidFill>
                <a:latin typeface="DM Sans 2"/>
                <a:ea typeface="DM Sans 2"/>
                <a:cs typeface="DM Sans 2"/>
                <a:sym typeface="DM Sans 2"/>
              </a:rPr>
              <a:t> für </a:t>
            </a:r>
            <a:r>
              <a:rPr lang="en-US" sz="1850" dirty="0" err="1">
                <a:solidFill>
                  <a:srgbClr val="011633"/>
                </a:solidFill>
                <a:latin typeface="DM Sans 2"/>
                <a:ea typeface="DM Sans 2"/>
                <a:cs typeface="DM Sans 2"/>
                <a:sym typeface="DM Sans 2"/>
              </a:rPr>
              <a:t>Klimaschutzkonzepterstellungen</a:t>
            </a:r>
            <a:r>
              <a:rPr lang="en-US" sz="1850" dirty="0">
                <a:solidFill>
                  <a:srgbClr val="011633"/>
                </a:solidFill>
                <a:latin typeface="DM Sans 2"/>
                <a:ea typeface="DM Sans 2"/>
                <a:cs typeface="DM Sans 2"/>
                <a:sym typeface="DM Sans 2"/>
              </a:rPr>
              <a:t>, Personal </a:t>
            </a:r>
            <a:r>
              <a:rPr lang="en-US" sz="1850" dirty="0" err="1">
                <a:solidFill>
                  <a:srgbClr val="011633"/>
                </a:solidFill>
                <a:latin typeface="DM Sans 2"/>
                <a:ea typeface="DM Sans 2"/>
                <a:cs typeface="DM Sans 2"/>
                <a:sym typeface="DM Sans 2"/>
              </a:rPr>
              <a:t>oder</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Investitionen</a:t>
            </a:r>
            <a:endParaRPr lang="en-US" sz="1850" dirty="0">
              <a:solidFill>
                <a:srgbClr val="011633"/>
              </a:solidFill>
              <a:latin typeface="DM Sans 2"/>
              <a:ea typeface="DM Sans 2"/>
              <a:cs typeface="DM Sans 2"/>
              <a:sym typeface="DM Sans 2"/>
            </a:endParaRPr>
          </a:p>
          <a:p>
            <a:pPr marL="800100" lvl="1" indent="-342900">
              <a:lnSpc>
                <a:spcPts val="3039"/>
              </a:lnSpc>
              <a:buFont typeface="Arial" panose="020B0604020202020204" pitchFamily="34" charset="0"/>
              <a:buChar char="•"/>
            </a:pPr>
            <a:r>
              <a:rPr lang="en-US" sz="1850" dirty="0" err="1">
                <a:solidFill>
                  <a:srgbClr val="011633"/>
                </a:solidFill>
                <a:latin typeface="DM Sans 2"/>
                <a:ea typeface="DM Sans 2"/>
                <a:cs typeface="DM Sans 2"/>
                <a:sym typeface="DM Sans 2"/>
              </a:rPr>
              <a:t>Förderlinien</a:t>
            </a:r>
            <a:r>
              <a:rPr lang="en-US" sz="1850" dirty="0">
                <a:solidFill>
                  <a:srgbClr val="011633"/>
                </a:solidFill>
                <a:latin typeface="DM Sans 2"/>
                <a:ea typeface="DM Sans 2"/>
                <a:cs typeface="DM Sans 2"/>
                <a:sym typeface="DM Sans 2"/>
              </a:rPr>
              <a:t> des BMWKs, der Länder, der Landes-</a:t>
            </a:r>
            <a:r>
              <a:rPr lang="en-US" sz="1850" dirty="0" err="1">
                <a:solidFill>
                  <a:srgbClr val="011633"/>
                </a:solidFill>
                <a:latin typeface="DM Sans 2"/>
                <a:ea typeface="DM Sans 2"/>
                <a:cs typeface="DM Sans 2"/>
                <a:sym typeface="DM Sans 2"/>
              </a:rPr>
              <a:t>Energieagenturen</a:t>
            </a:r>
            <a:r>
              <a:rPr lang="en-US" sz="1850" dirty="0">
                <a:solidFill>
                  <a:srgbClr val="011633"/>
                </a:solidFill>
                <a:latin typeface="DM Sans 2"/>
                <a:ea typeface="DM Sans 2"/>
                <a:cs typeface="DM Sans 2"/>
                <a:sym typeface="DM Sans 2"/>
              </a:rPr>
              <a:t> und der </a:t>
            </a:r>
            <a:r>
              <a:rPr lang="en-US" sz="1850" dirty="0" err="1">
                <a:solidFill>
                  <a:srgbClr val="011633"/>
                </a:solidFill>
                <a:latin typeface="DM Sans 2"/>
                <a:ea typeface="DM Sans 2"/>
                <a:cs typeface="DM Sans 2"/>
                <a:sym typeface="DM Sans 2"/>
              </a:rPr>
              <a:t>Europäischen</a:t>
            </a:r>
            <a:r>
              <a:rPr lang="en-US" sz="1850" dirty="0">
                <a:solidFill>
                  <a:srgbClr val="011633"/>
                </a:solidFill>
                <a:latin typeface="DM Sans 2"/>
                <a:ea typeface="DM Sans 2"/>
                <a:cs typeface="DM Sans 2"/>
                <a:sym typeface="DM Sans 2"/>
              </a:rPr>
              <a:t> Union</a:t>
            </a:r>
            <a:endParaRPr lang="en-US" sz="1850" dirty="0">
              <a:solidFill>
                <a:srgbClr val="011633"/>
              </a:solidFill>
              <a:latin typeface="DM Sans 2"/>
              <a:ea typeface="DM Sans 2"/>
              <a:cs typeface="DM Sans 2"/>
            </a:endParaRPr>
          </a:p>
          <a:p>
            <a:pPr marL="800100" lvl="1" indent="-342900">
              <a:lnSpc>
                <a:spcPts val="3039"/>
              </a:lnSpc>
              <a:buFont typeface="Arial" panose="020B0604020202020204" pitchFamily="34" charset="0"/>
              <a:buChar char="•"/>
            </a:pPr>
            <a:r>
              <a:rPr lang="en-US" sz="1850" dirty="0">
                <a:solidFill>
                  <a:srgbClr val="011633"/>
                </a:solidFill>
                <a:latin typeface="DM Sans 2"/>
                <a:ea typeface="DM Sans 2"/>
                <a:cs typeface="DM Sans 2"/>
                <a:sym typeface="DM Sans 2"/>
                <a:hlinkClick r:id="rId8"/>
              </a:rPr>
              <a:t>Hilfreiche Plattform für das kommunale Fördermittelmanagement</a:t>
            </a:r>
          </a:p>
          <a:p>
            <a:pPr marL="800100" lvl="1" indent="-342900">
              <a:lnSpc>
                <a:spcPts val="3039"/>
              </a:lnSpc>
              <a:buFont typeface="Arial" panose="020B0604020202020204" pitchFamily="34" charset="0"/>
              <a:buChar char="•"/>
            </a:pPr>
            <a:r>
              <a:rPr lang="en-US" sz="1850" dirty="0">
                <a:solidFill>
                  <a:srgbClr val="011633"/>
                </a:solidFill>
                <a:latin typeface="DM Sans 2"/>
                <a:ea typeface="DM Sans 2"/>
                <a:cs typeface="DM Sans 2"/>
                <a:hlinkClick r:id="rId9"/>
              </a:rPr>
              <a:t>Übersicht Fördermittel für Kommunen</a:t>
            </a:r>
          </a:p>
        </p:txBody>
      </p:sp>
      <p:sp>
        <p:nvSpPr>
          <p:cNvPr id="51" name="TextBox 51">
            <a:extLst>
              <a:ext uri="{FF2B5EF4-FFF2-40B4-BE49-F238E27FC236}">
                <a16:creationId xmlns:a16="http://schemas.microsoft.com/office/drawing/2014/main" id="{3169D5F2-AA71-0295-E5B8-6CD7D80946D3}"/>
              </a:ext>
            </a:extLst>
          </p:cNvPr>
          <p:cNvSpPr txBox="1"/>
          <p:nvPr/>
        </p:nvSpPr>
        <p:spPr>
          <a:xfrm>
            <a:off x="517221" y="6549409"/>
            <a:ext cx="1973907" cy="339725"/>
          </a:xfrm>
          <a:prstGeom prst="rect">
            <a:avLst/>
          </a:prstGeom>
        </p:spPr>
        <p:txBody>
          <a:bodyPr lIns="0" tIns="0" rIns="0" bIns="0" rtlCol="0" anchor="t">
            <a:spAutoFit/>
          </a:bodyPr>
          <a:lstStyle/>
          <a:p>
            <a:pPr algn="ctr">
              <a:lnSpc>
                <a:spcPts val="2799"/>
              </a:lnSpc>
            </a:pPr>
            <a:r>
              <a:rPr lang="en-US" sz="1999">
                <a:solidFill>
                  <a:srgbClr val="011633"/>
                </a:solidFill>
                <a:latin typeface="DM Sans 1"/>
                <a:ea typeface="DM Sans 1"/>
                <a:cs typeface="DM Sans 1"/>
                <a:sym typeface="DM Sans 1"/>
              </a:rPr>
              <a:t>Maßnahmentyp</a:t>
            </a:r>
          </a:p>
        </p:txBody>
      </p:sp>
      <p:sp>
        <p:nvSpPr>
          <p:cNvPr id="52" name="TextBox 52">
            <a:extLst>
              <a:ext uri="{FF2B5EF4-FFF2-40B4-BE49-F238E27FC236}">
                <a16:creationId xmlns:a16="http://schemas.microsoft.com/office/drawing/2014/main" id="{6A2A196B-C167-B943-9168-F85299E2FFD8}"/>
              </a:ext>
            </a:extLst>
          </p:cNvPr>
          <p:cNvSpPr txBox="1"/>
          <p:nvPr/>
        </p:nvSpPr>
        <p:spPr>
          <a:xfrm>
            <a:off x="13645404" y="6549037"/>
            <a:ext cx="2287733" cy="339725"/>
          </a:xfrm>
          <a:prstGeom prst="rect">
            <a:avLst/>
          </a:prstGeom>
        </p:spPr>
        <p:txBody>
          <a:bodyPr lIns="0" tIns="0" rIns="0" bIns="0" rtlCol="0" anchor="t">
            <a:spAutoFit/>
          </a:bodyPr>
          <a:lstStyle/>
          <a:p>
            <a:pPr algn="ctr">
              <a:lnSpc>
                <a:spcPts val="2799"/>
              </a:lnSpc>
            </a:pPr>
            <a:r>
              <a:rPr lang="en-US" sz="1999">
                <a:solidFill>
                  <a:srgbClr val="011633"/>
                </a:solidFill>
                <a:latin typeface="DM Sans 1"/>
                <a:ea typeface="DM Sans 1"/>
                <a:cs typeface="DM Sans 1"/>
                <a:sym typeface="DM Sans 1"/>
              </a:rPr>
              <a:t>Beteiligte Akteure</a:t>
            </a:r>
          </a:p>
        </p:txBody>
      </p:sp>
      <p:sp>
        <p:nvSpPr>
          <p:cNvPr id="53" name="TextBox 53">
            <a:extLst>
              <a:ext uri="{FF2B5EF4-FFF2-40B4-BE49-F238E27FC236}">
                <a16:creationId xmlns:a16="http://schemas.microsoft.com/office/drawing/2014/main" id="{B1EB27BC-1B35-E27C-9EF0-BE5A148D9F09}"/>
              </a:ext>
            </a:extLst>
          </p:cNvPr>
          <p:cNvSpPr txBox="1"/>
          <p:nvPr/>
        </p:nvSpPr>
        <p:spPr>
          <a:xfrm>
            <a:off x="889210" y="7027192"/>
            <a:ext cx="11554521" cy="2281715"/>
          </a:xfrm>
          <a:prstGeom prst="rect">
            <a:avLst/>
          </a:prstGeom>
        </p:spPr>
        <p:txBody>
          <a:bodyPr lIns="0" tIns="0" rIns="0" bIns="0" rtlCol="0" anchor="t">
            <a:spAutoFit/>
          </a:bodyPr>
          <a:lstStyle/>
          <a:p>
            <a:pPr algn="l">
              <a:lnSpc>
                <a:spcPts val="3039"/>
              </a:lnSpc>
            </a:pPr>
            <a:r>
              <a:rPr lang="en-US" sz="1899" b="1">
                <a:solidFill>
                  <a:srgbClr val="011633"/>
                </a:solidFill>
                <a:latin typeface="DM Sans 2 Bold"/>
                <a:ea typeface="DM Sans 2 Bold"/>
                <a:cs typeface="DM Sans 2 Bold"/>
                <a:sym typeface="DM Sans 2 Bold"/>
              </a:rPr>
              <a:t>Enabling-</a:t>
            </a:r>
            <a:r>
              <a:rPr lang="en-US" sz="1899" b="1" err="1">
                <a:solidFill>
                  <a:srgbClr val="011633"/>
                </a:solidFill>
                <a:latin typeface="DM Sans 2 Bold"/>
                <a:ea typeface="DM Sans 2 Bold"/>
                <a:cs typeface="DM Sans 2 Bold"/>
                <a:sym typeface="DM Sans 2 Bold"/>
              </a:rPr>
              <a:t>Maßnahme</a:t>
            </a:r>
            <a:r>
              <a:rPr lang="en-US" sz="1899" b="1">
                <a:solidFill>
                  <a:srgbClr val="011633"/>
                </a:solidFill>
                <a:latin typeface="DM Sans 2 Bold"/>
                <a:ea typeface="DM Sans 2 Bold"/>
                <a:cs typeface="DM Sans 2 Bold"/>
                <a:sym typeface="DM Sans 2 Bold"/>
              </a:rPr>
              <a:t>: </a:t>
            </a:r>
          </a:p>
          <a:p>
            <a:pPr algn="l">
              <a:lnSpc>
                <a:spcPts val="3039"/>
              </a:lnSpc>
            </a:pPr>
            <a:r>
              <a:rPr lang="en-US" sz="1899">
                <a:solidFill>
                  <a:srgbClr val="011633"/>
                </a:solidFill>
                <a:latin typeface="DM Sans 2"/>
                <a:ea typeface="DM Sans 2"/>
                <a:cs typeface="DM Sans 2"/>
                <a:sym typeface="DM Sans 2"/>
              </a:rPr>
              <a:t>Enabling </a:t>
            </a:r>
            <a:r>
              <a:rPr lang="en-US" sz="1899" err="1">
                <a:solidFill>
                  <a:srgbClr val="011633"/>
                </a:solidFill>
                <a:latin typeface="DM Sans 2"/>
                <a:ea typeface="DM Sans 2"/>
                <a:cs typeface="DM Sans 2"/>
                <a:sym typeface="DM Sans 2"/>
              </a:rPr>
              <a:t>Dritter</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durch</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finanzielle</a:t>
            </a:r>
            <a:r>
              <a:rPr lang="en-US" sz="1899">
                <a:solidFill>
                  <a:srgbClr val="011633"/>
                </a:solidFill>
                <a:latin typeface="DM Sans 2"/>
                <a:ea typeface="DM Sans 2"/>
                <a:cs typeface="DM Sans 2"/>
                <a:sym typeface="DM Sans 2"/>
              </a:rPr>
              <a:t> Mittel, die </a:t>
            </a:r>
            <a:r>
              <a:rPr lang="en-US" sz="1899" err="1">
                <a:solidFill>
                  <a:srgbClr val="011633"/>
                </a:solidFill>
                <a:latin typeface="DM Sans 2"/>
                <a:ea typeface="DM Sans 2"/>
                <a:cs typeface="DM Sans 2"/>
                <a:sym typeface="DM Sans 2"/>
              </a:rPr>
              <a:t>technische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Maßnahme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umzusetzen</a:t>
            </a:r>
            <a:endParaRPr lang="en-US" sz="1899">
              <a:solidFill>
                <a:srgbClr val="011633"/>
              </a:solidFill>
              <a:latin typeface="DM Sans 2"/>
              <a:ea typeface="DM Sans 2"/>
              <a:cs typeface="DM Sans 2"/>
              <a:sym typeface="DM Sans 2"/>
            </a:endParaRPr>
          </a:p>
          <a:p>
            <a:pPr algn="l">
              <a:lnSpc>
                <a:spcPts val="3039"/>
              </a:lnSpc>
            </a:pPr>
            <a:endParaRPr lang="en-US" sz="1899">
              <a:solidFill>
                <a:srgbClr val="011633"/>
              </a:solidFill>
              <a:latin typeface="DM Sans 2"/>
              <a:ea typeface="DM Sans 2"/>
              <a:cs typeface="DM Sans 2"/>
              <a:sym typeface="DM Sans 2"/>
            </a:endParaRPr>
          </a:p>
          <a:p>
            <a:pPr algn="l">
              <a:lnSpc>
                <a:spcPts val="3039"/>
              </a:lnSpc>
            </a:pPr>
            <a:r>
              <a:rPr lang="en-US" sz="1899" b="1" err="1">
                <a:solidFill>
                  <a:srgbClr val="011633"/>
                </a:solidFill>
                <a:latin typeface="DM Sans 2"/>
                <a:ea typeface="DM Sans 2"/>
                <a:cs typeface="DM Sans 2"/>
                <a:sym typeface="DM Sans 2"/>
              </a:rPr>
              <a:t>Planerische</a:t>
            </a:r>
            <a:r>
              <a:rPr lang="en-US" sz="1899" b="1">
                <a:solidFill>
                  <a:srgbClr val="011633"/>
                </a:solidFill>
                <a:latin typeface="DM Sans 2"/>
                <a:ea typeface="DM Sans 2"/>
                <a:cs typeface="DM Sans 2"/>
                <a:sym typeface="DM Sans 2"/>
              </a:rPr>
              <a:t> </a:t>
            </a:r>
            <a:r>
              <a:rPr lang="en-US" sz="1899" b="1" err="1">
                <a:solidFill>
                  <a:srgbClr val="011633"/>
                </a:solidFill>
                <a:latin typeface="DM Sans 2"/>
                <a:ea typeface="DM Sans 2"/>
                <a:cs typeface="DM Sans 2"/>
                <a:sym typeface="DM Sans 2"/>
              </a:rPr>
              <a:t>Maßnahme</a:t>
            </a:r>
            <a:r>
              <a:rPr lang="en-US" sz="1899" b="1">
                <a:solidFill>
                  <a:srgbClr val="011633"/>
                </a:solidFill>
                <a:latin typeface="DM Sans 2"/>
                <a:ea typeface="DM Sans 2"/>
                <a:cs typeface="DM Sans 2"/>
                <a:sym typeface="DM Sans 2"/>
              </a:rPr>
              <a:t>:</a:t>
            </a:r>
          </a:p>
          <a:p>
            <a:pPr algn="l">
              <a:lnSpc>
                <a:spcPts val="3039"/>
              </a:lnSpc>
            </a:pPr>
            <a:r>
              <a:rPr lang="en-US" sz="1899" err="1">
                <a:solidFill>
                  <a:srgbClr val="011633"/>
                </a:solidFill>
                <a:latin typeface="DM Sans 2"/>
                <a:ea typeface="DM Sans 2"/>
                <a:cs typeface="DM Sans 2"/>
                <a:sym typeface="DM Sans 2"/>
              </a:rPr>
              <a:t>Veränderungen</a:t>
            </a:r>
            <a:r>
              <a:rPr lang="en-US" sz="1899">
                <a:solidFill>
                  <a:srgbClr val="011633"/>
                </a:solidFill>
                <a:latin typeface="DM Sans 2"/>
                <a:ea typeface="DM Sans 2"/>
                <a:cs typeface="DM Sans 2"/>
                <a:sym typeface="DM Sans 2"/>
              </a:rPr>
              <a:t> der </a:t>
            </a:r>
            <a:r>
              <a:rPr lang="en-US" sz="1899" err="1">
                <a:solidFill>
                  <a:srgbClr val="011633"/>
                </a:solidFill>
                <a:latin typeface="DM Sans 2"/>
                <a:ea typeface="DM Sans 2"/>
                <a:cs typeface="DM Sans 2"/>
                <a:sym typeface="DM Sans 2"/>
              </a:rPr>
              <a:t>Rahmenbedingungen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durch</a:t>
            </a:r>
            <a:r>
              <a:rPr lang="en-US" sz="1899">
                <a:solidFill>
                  <a:srgbClr val="011633"/>
                </a:solidFill>
                <a:latin typeface="DM Sans 2"/>
                <a:ea typeface="DM Sans 2"/>
                <a:cs typeface="DM Sans 2"/>
                <a:sym typeface="DM Sans 2"/>
              </a:rPr>
              <a:t> die </a:t>
            </a:r>
            <a:r>
              <a:rPr lang="en-US" sz="1899" err="1">
                <a:solidFill>
                  <a:srgbClr val="011633"/>
                </a:solidFill>
                <a:latin typeface="DM Sans 2"/>
                <a:ea typeface="DM Sans 2"/>
                <a:cs typeface="DM Sans 2"/>
                <a:sym typeface="DM Sans 2"/>
              </a:rPr>
              <a:t>andere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Akteure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technische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Maßnahmen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umsetzen</a:t>
            </a:r>
            <a:endParaRPr lang="en-US" sz="1899">
              <a:solidFill>
                <a:srgbClr val="011633"/>
              </a:solidFill>
              <a:latin typeface="DM Sans 2"/>
              <a:ea typeface="DM Sans 2"/>
              <a:cs typeface="DM Sans 2"/>
              <a:sym typeface="DM Sans 2"/>
            </a:endParaRPr>
          </a:p>
          <a:p>
            <a:pPr algn="l">
              <a:lnSpc>
                <a:spcPts val="3039"/>
              </a:lnSpc>
            </a:pPr>
            <a:endParaRPr lang="en-US" sz="1899">
              <a:solidFill>
                <a:srgbClr val="011633"/>
              </a:solidFill>
              <a:latin typeface="DM Sans 2"/>
              <a:ea typeface="DM Sans 2"/>
              <a:cs typeface="DM Sans 2"/>
              <a:sym typeface="DM Sans 2"/>
            </a:endParaRPr>
          </a:p>
        </p:txBody>
      </p:sp>
      <p:sp>
        <p:nvSpPr>
          <p:cNvPr id="54" name="TextBox 54">
            <a:extLst>
              <a:ext uri="{FF2B5EF4-FFF2-40B4-BE49-F238E27FC236}">
                <a16:creationId xmlns:a16="http://schemas.microsoft.com/office/drawing/2014/main" id="{C7624BF4-513B-8FF7-12DD-6EF9566EC7D2}"/>
              </a:ext>
            </a:extLst>
          </p:cNvPr>
          <p:cNvSpPr txBox="1"/>
          <p:nvPr/>
        </p:nvSpPr>
        <p:spPr>
          <a:xfrm>
            <a:off x="13469326" y="6989092"/>
            <a:ext cx="4203003" cy="2655471"/>
          </a:xfrm>
          <a:prstGeom prst="rect">
            <a:avLst/>
          </a:prstGeom>
        </p:spPr>
        <p:txBody>
          <a:bodyPr lIns="0" tIns="0" rIns="0" bIns="0" rtlCol="0" anchor="t">
            <a:spAutoFit/>
          </a:bodyPr>
          <a:lstStyle/>
          <a:p>
            <a:pPr marL="410206" lvl="1" indent="-205103" algn="l">
              <a:lnSpc>
                <a:spcPts val="3039"/>
              </a:lnSpc>
              <a:buFont typeface="Arial"/>
              <a:buChar char="•"/>
            </a:pPr>
            <a:r>
              <a:rPr lang="en-US" sz="1899" u="sng" err="1">
                <a:solidFill>
                  <a:srgbClr val="011633"/>
                </a:solidFill>
                <a:latin typeface="DM Sans 2"/>
                <a:ea typeface="DM Sans 2"/>
                <a:cs typeface="DM Sans 2"/>
                <a:sym typeface="DM Sans 2"/>
              </a:rPr>
              <a:t>Politischer</a:t>
            </a:r>
            <a:r>
              <a:rPr lang="en-US" sz="1899" u="sng">
                <a:solidFill>
                  <a:srgbClr val="011633"/>
                </a:solidFill>
                <a:latin typeface="DM Sans 2"/>
                <a:ea typeface="DM Sans 2"/>
                <a:cs typeface="DM Sans 2"/>
                <a:sym typeface="DM Sans 2"/>
              </a:rPr>
              <a:t> </a:t>
            </a:r>
            <a:r>
              <a:rPr lang="en-US" sz="1899" u="sng" err="1">
                <a:solidFill>
                  <a:srgbClr val="011633"/>
                </a:solidFill>
                <a:latin typeface="DM Sans 2"/>
                <a:ea typeface="DM Sans 2"/>
                <a:cs typeface="DM Sans 2"/>
                <a:sym typeface="DM Sans 2"/>
              </a:rPr>
              <a:t>Beschluss</a:t>
            </a:r>
            <a:r>
              <a:rPr lang="en-US" sz="1899" u="sng">
                <a:solidFill>
                  <a:srgbClr val="011633"/>
                </a:solidFill>
                <a:latin typeface="DM Sans 2"/>
                <a:ea typeface="DM Sans 2"/>
                <a:cs typeface="DM Sans 2"/>
                <a:sym typeface="DM Sans 2"/>
              </a:rPr>
              <a:t>:</a:t>
            </a:r>
            <a:r>
              <a:rPr lang="en-US" sz="1899">
                <a:solidFill>
                  <a:srgbClr val="011633"/>
                </a:solidFill>
                <a:latin typeface="DM Sans 2"/>
                <a:ea typeface="DM Sans 2"/>
                <a:cs typeface="DM Sans 2"/>
                <a:sym typeface="DM Sans 2"/>
              </a:rPr>
              <a:t> Stadt-/</a:t>
            </a:r>
            <a:r>
              <a:rPr lang="en-US" sz="1899" err="1">
                <a:solidFill>
                  <a:srgbClr val="011633"/>
                </a:solidFill>
                <a:latin typeface="DM Sans 2"/>
                <a:ea typeface="DM Sans 2"/>
                <a:cs typeface="DM Sans 2"/>
                <a:sym typeface="DM Sans 2"/>
              </a:rPr>
              <a:t>Gemeinderat</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ggf</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Kreistag</a:t>
            </a:r>
            <a:r>
              <a:rPr lang="en-US" sz="1899">
                <a:solidFill>
                  <a:srgbClr val="011633"/>
                </a:solidFill>
                <a:latin typeface="DM Sans 2"/>
                <a:ea typeface="DM Sans 2"/>
                <a:cs typeface="DM Sans 2"/>
                <a:sym typeface="DM Sans 2"/>
              </a:rPr>
              <a:t>*)</a:t>
            </a:r>
          </a:p>
          <a:p>
            <a:pPr marL="410206" lvl="1" indent="-205103" algn="l">
              <a:lnSpc>
                <a:spcPts val="3039"/>
              </a:lnSpc>
              <a:buFont typeface="Arial"/>
              <a:buChar char="•"/>
            </a:pPr>
            <a:r>
              <a:rPr lang="en-US" sz="1899" u="sng" err="1">
                <a:solidFill>
                  <a:srgbClr val="011633"/>
                </a:solidFill>
                <a:latin typeface="DM Sans 2"/>
                <a:ea typeface="DM Sans 2"/>
                <a:cs typeface="DM Sans 2"/>
                <a:sym typeface="DM Sans 2"/>
              </a:rPr>
              <a:t>Ausführung</a:t>
            </a:r>
            <a:r>
              <a:rPr lang="en-US" sz="1899" u="sng">
                <a:solidFill>
                  <a:srgbClr val="011633"/>
                </a:solidFill>
                <a:latin typeface="DM Sans 2"/>
                <a:ea typeface="DM Sans 2"/>
                <a:cs typeface="DM Sans 2"/>
                <a:sym typeface="DM Sans 2"/>
              </a:rPr>
              <a:t>:</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Kommunale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Verwaltung</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ggf</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Kreisverwaltung</a:t>
            </a:r>
            <a:r>
              <a:rPr lang="en-US" sz="1899">
                <a:solidFill>
                  <a:srgbClr val="011633"/>
                </a:solidFill>
                <a:latin typeface="DM Sans 2"/>
                <a:ea typeface="DM Sans 2"/>
                <a:cs typeface="DM Sans 2"/>
                <a:sym typeface="DM Sans 2"/>
              </a:rPr>
              <a:t>*)</a:t>
            </a:r>
          </a:p>
          <a:p>
            <a:pPr marL="205103" lvl="1" algn="l">
              <a:lnSpc>
                <a:spcPts val="3039"/>
              </a:lnSpc>
            </a:pPr>
            <a:r>
              <a:rPr lang="en-US" sz="1400">
                <a:solidFill>
                  <a:srgbClr val="011633"/>
                </a:solidFill>
                <a:latin typeface="DM Sans 2"/>
                <a:ea typeface="DM Sans 2"/>
                <a:cs typeface="DM Sans 2"/>
                <a:sym typeface="DM Sans 2"/>
              </a:rPr>
              <a:t>*das </a:t>
            </a:r>
            <a:r>
              <a:rPr lang="en-US" sz="1400" err="1">
                <a:solidFill>
                  <a:srgbClr val="011633"/>
                </a:solidFill>
                <a:latin typeface="DM Sans 2"/>
                <a:ea typeface="DM Sans 2"/>
                <a:cs typeface="DM Sans 2"/>
                <a:sym typeface="DM Sans 2"/>
              </a:rPr>
              <a:t>Fördermittelmanagement</a:t>
            </a:r>
            <a:r>
              <a:rPr lang="en-US" sz="1400">
                <a:solidFill>
                  <a:srgbClr val="011633"/>
                </a:solidFill>
                <a:latin typeface="DM Sans 2"/>
                <a:ea typeface="DM Sans 2"/>
                <a:cs typeface="DM Sans 2"/>
                <a:sym typeface="DM Sans 2"/>
              </a:rPr>
              <a:t> </a:t>
            </a:r>
            <a:r>
              <a:rPr lang="en-US" sz="1400" err="1">
                <a:solidFill>
                  <a:srgbClr val="011633"/>
                </a:solidFill>
                <a:latin typeface="DM Sans 2"/>
                <a:ea typeface="DM Sans 2"/>
                <a:cs typeface="DM Sans 2"/>
                <a:sym typeface="DM Sans 2"/>
              </a:rPr>
              <a:t>kann</a:t>
            </a:r>
            <a:r>
              <a:rPr lang="en-US" sz="1400">
                <a:solidFill>
                  <a:srgbClr val="011633"/>
                </a:solidFill>
                <a:latin typeface="DM Sans 2"/>
                <a:ea typeface="DM Sans 2"/>
                <a:cs typeface="DM Sans 2"/>
                <a:sym typeface="DM Sans 2"/>
              </a:rPr>
              <a:t> </a:t>
            </a:r>
            <a:r>
              <a:rPr lang="en-US" sz="1400" err="1">
                <a:solidFill>
                  <a:srgbClr val="011633"/>
                </a:solidFill>
                <a:latin typeface="DM Sans 2"/>
                <a:ea typeface="DM Sans 2"/>
                <a:cs typeface="DM Sans 2"/>
                <a:sym typeface="DM Sans 2"/>
              </a:rPr>
              <a:t>auch</a:t>
            </a:r>
            <a:r>
              <a:rPr lang="en-US" sz="1400">
                <a:solidFill>
                  <a:srgbClr val="011633"/>
                </a:solidFill>
                <a:latin typeface="DM Sans 2"/>
                <a:ea typeface="DM Sans 2"/>
                <a:cs typeface="DM Sans 2"/>
                <a:sym typeface="DM Sans 2"/>
              </a:rPr>
              <a:t> auf </a:t>
            </a:r>
            <a:r>
              <a:rPr lang="en-US" sz="1400" err="1">
                <a:solidFill>
                  <a:srgbClr val="011633"/>
                </a:solidFill>
                <a:latin typeface="DM Sans 2"/>
                <a:ea typeface="DM Sans 2"/>
                <a:cs typeface="DM Sans 2"/>
                <a:sym typeface="DM Sans 2"/>
              </a:rPr>
              <a:t>Kreisebene</a:t>
            </a:r>
            <a:r>
              <a:rPr lang="en-US" sz="1400">
                <a:solidFill>
                  <a:srgbClr val="011633"/>
                </a:solidFill>
                <a:latin typeface="DM Sans 2"/>
                <a:ea typeface="DM Sans 2"/>
                <a:cs typeface="DM Sans 2"/>
                <a:sym typeface="DM Sans 2"/>
              </a:rPr>
              <a:t> </a:t>
            </a:r>
            <a:r>
              <a:rPr lang="en-US" sz="1400" err="1">
                <a:solidFill>
                  <a:srgbClr val="011633"/>
                </a:solidFill>
                <a:latin typeface="DM Sans 2"/>
                <a:ea typeface="DM Sans 2"/>
                <a:cs typeface="DM Sans 2"/>
                <a:sym typeface="DM Sans 2"/>
              </a:rPr>
              <a:t>gebündelt</a:t>
            </a:r>
            <a:r>
              <a:rPr lang="en-US" sz="1400">
                <a:solidFill>
                  <a:srgbClr val="011633"/>
                </a:solidFill>
                <a:latin typeface="DM Sans 2"/>
                <a:ea typeface="DM Sans 2"/>
                <a:cs typeface="DM Sans 2"/>
                <a:sym typeface="DM Sans 2"/>
              </a:rPr>
              <a:t> </a:t>
            </a:r>
            <a:r>
              <a:rPr lang="en-US" sz="1400" err="1">
                <a:solidFill>
                  <a:srgbClr val="011633"/>
                </a:solidFill>
                <a:latin typeface="DM Sans 2"/>
                <a:ea typeface="DM Sans 2"/>
                <a:cs typeface="DM Sans 2"/>
                <a:sym typeface="DM Sans 2"/>
              </a:rPr>
              <a:t>werden</a:t>
            </a:r>
            <a:r>
              <a:rPr lang="en-US" sz="1400">
                <a:solidFill>
                  <a:srgbClr val="011633"/>
                </a:solidFill>
                <a:latin typeface="DM Sans 2"/>
                <a:ea typeface="DM Sans 2"/>
                <a:cs typeface="DM Sans 2"/>
                <a:sym typeface="DM Sans 2"/>
              </a:rPr>
              <a:t>.</a:t>
            </a:r>
          </a:p>
        </p:txBody>
      </p:sp>
      <p:sp>
        <p:nvSpPr>
          <p:cNvPr id="55" name="TextBox 55">
            <a:extLst>
              <a:ext uri="{FF2B5EF4-FFF2-40B4-BE49-F238E27FC236}">
                <a16:creationId xmlns:a16="http://schemas.microsoft.com/office/drawing/2014/main" id="{ED0089F5-5DE4-5C83-6056-58010B6BBE9E}"/>
              </a:ext>
            </a:extLst>
          </p:cNvPr>
          <p:cNvSpPr txBox="1"/>
          <p:nvPr/>
        </p:nvSpPr>
        <p:spPr>
          <a:xfrm>
            <a:off x="16764000" y="9541473"/>
            <a:ext cx="1040387" cy="342530"/>
          </a:xfrm>
          <a:prstGeom prst="rect">
            <a:avLst/>
          </a:prstGeom>
        </p:spPr>
        <p:txBody>
          <a:bodyPr wrap="square" lIns="0" tIns="0" rIns="0" bIns="0" rtlCol="0" anchor="t">
            <a:spAutoFit/>
          </a:bodyPr>
          <a:lstStyle/>
          <a:p>
            <a:pPr algn="r">
              <a:lnSpc>
                <a:spcPts val="2799"/>
              </a:lnSpc>
            </a:pPr>
            <a:r>
              <a:rPr lang="en-US" sz="1999" err="1">
                <a:solidFill>
                  <a:srgbClr val="011633"/>
                </a:solidFill>
                <a:latin typeface="DM Sans 2"/>
                <a:ea typeface="DM Sans 2"/>
                <a:cs typeface="DM Sans 2"/>
                <a:sym typeface="DM Sans 2"/>
              </a:rPr>
              <a:t>Seite</a:t>
            </a:r>
            <a:r>
              <a:rPr lang="en-US" sz="1999">
                <a:solidFill>
                  <a:srgbClr val="011633"/>
                </a:solidFill>
                <a:latin typeface="DM Sans 2"/>
                <a:ea typeface="DM Sans 2"/>
                <a:cs typeface="DM Sans 2"/>
                <a:sym typeface="DM Sans 2"/>
              </a:rPr>
              <a:t> 3</a:t>
            </a:r>
          </a:p>
        </p:txBody>
      </p:sp>
      <p:sp>
        <p:nvSpPr>
          <p:cNvPr id="56" name="TextBox 56">
            <a:extLst>
              <a:ext uri="{FF2B5EF4-FFF2-40B4-BE49-F238E27FC236}">
                <a16:creationId xmlns:a16="http://schemas.microsoft.com/office/drawing/2014/main" id="{EDA7E5BA-CD4E-580D-0AFB-3FD6BBD39DF8}"/>
              </a:ext>
            </a:extLst>
          </p:cNvPr>
          <p:cNvSpPr txBox="1"/>
          <p:nvPr/>
        </p:nvSpPr>
        <p:spPr>
          <a:xfrm>
            <a:off x="13636773" y="5715305"/>
            <a:ext cx="4035556" cy="682366"/>
          </a:xfrm>
          <a:prstGeom prst="rect">
            <a:avLst/>
          </a:prstGeom>
        </p:spPr>
        <p:txBody>
          <a:bodyPr lIns="0" tIns="0" rIns="0" bIns="0" rtlCol="0" anchor="t">
            <a:spAutoFit/>
          </a:bodyPr>
          <a:lstStyle/>
          <a:p>
            <a:pPr algn="ctr">
              <a:lnSpc>
                <a:spcPts val="1819"/>
              </a:lnSpc>
            </a:pPr>
            <a:r>
              <a:rPr lang="en-US" sz="1299">
                <a:solidFill>
                  <a:srgbClr val="011633"/>
                </a:solidFill>
                <a:latin typeface="DM Sans 2"/>
                <a:ea typeface="DM Sans 2"/>
                <a:cs typeface="DM Sans 2"/>
                <a:sym typeface="DM Sans 2"/>
              </a:rPr>
              <a:t>NRW-</a:t>
            </a:r>
            <a:r>
              <a:rPr lang="en-US" sz="1299" err="1">
                <a:solidFill>
                  <a:srgbClr val="011633"/>
                </a:solidFill>
                <a:latin typeface="DM Sans 2"/>
                <a:ea typeface="DM Sans 2"/>
                <a:cs typeface="DM Sans 2"/>
                <a:sym typeface="DM Sans 2"/>
              </a:rPr>
              <a:t>Schulministerin</a:t>
            </a:r>
            <a:r>
              <a:rPr lang="en-US" sz="1299">
                <a:solidFill>
                  <a:srgbClr val="011633"/>
                </a:solidFill>
                <a:latin typeface="DM Sans 2"/>
                <a:ea typeface="DM Sans 2"/>
                <a:cs typeface="DM Sans 2"/>
                <a:sym typeface="DM Sans 2"/>
              </a:rPr>
              <a:t> Gebauer </a:t>
            </a:r>
            <a:r>
              <a:rPr lang="en-US" sz="1299" err="1">
                <a:solidFill>
                  <a:srgbClr val="011633"/>
                </a:solidFill>
                <a:latin typeface="DM Sans 2"/>
                <a:ea typeface="DM Sans 2"/>
                <a:cs typeface="DM Sans 2"/>
                <a:sym typeface="DM Sans 2"/>
              </a:rPr>
              <a:t>überbringt</a:t>
            </a:r>
            <a:r>
              <a:rPr lang="en-US" sz="1299">
                <a:solidFill>
                  <a:srgbClr val="011633"/>
                </a:solidFill>
                <a:latin typeface="DM Sans 2"/>
                <a:ea typeface="DM Sans 2"/>
                <a:cs typeface="DM Sans 2"/>
                <a:sym typeface="DM Sans 2"/>
              </a:rPr>
              <a:t> </a:t>
            </a:r>
            <a:r>
              <a:rPr lang="en-US" sz="1299" err="1">
                <a:solidFill>
                  <a:srgbClr val="011633"/>
                </a:solidFill>
                <a:latin typeface="DM Sans 2"/>
                <a:ea typeface="DM Sans 2"/>
                <a:cs typeface="DM Sans 2"/>
                <a:sym typeface="DM Sans 2"/>
              </a:rPr>
              <a:t>Fördermittel</a:t>
            </a:r>
            <a:r>
              <a:rPr lang="en-US" sz="1299">
                <a:solidFill>
                  <a:srgbClr val="011633"/>
                </a:solidFill>
                <a:latin typeface="DM Sans 2"/>
                <a:ea typeface="DM Sans 2"/>
                <a:cs typeface="DM Sans 2"/>
                <a:sym typeface="DM Sans 2"/>
              </a:rPr>
              <a:t> für die Stadt Köln</a:t>
            </a:r>
          </a:p>
          <a:p>
            <a:pPr algn="ctr">
              <a:lnSpc>
                <a:spcPts val="1819"/>
              </a:lnSpc>
            </a:pPr>
            <a:r>
              <a:rPr lang="en-US" sz="1299">
                <a:solidFill>
                  <a:srgbClr val="011633"/>
                </a:solidFill>
                <a:latin typeface="DM Sans 2"/>
                <a:ea typeface="DM Sans 2"/>
                <a:cs typeface="DM Sans 2"/>
                <a:sym typeface="DM Sans 2"/>
              </a:rPr>
              <a:t>Quelle: </a:t>
            </a:r>
            <a:r>
              <a:rPr lang="en-US" sz="1299">
                <a:solidFill>
                  <a:srgbClr val="011633"/>
                </a:solidFill>
                <a:latin typeface="DM Sans 2"/>
                <a:ea typeface="DM Sans 2"/>
                <a:cs typeface="DM Sans 2"/>
                <a:sym typeface="DM Sans 2"/>
                <a:hlinkClick r:id="rId10">
                  <a:extLst>
                    <a:ext uri="{A12FA001-AC4F-418D-AE19-62706E023703}">
                      <ahyp:hlinkClr xmlns:ahyp="http://schemas.microsoft.com/office/drawing/2018/hyperlinkcolor" val="tx"/>
                    </a:ext>
                  </a:extLst>
                </a:hlinkClick>
              </a:rPr>
              <a:t>Wikimedia Commons</a:t>
            </a:r>
            <a:endParaRPr lang="en-US" sz="1299">
              <a:solidFill>
                <a:srgbClr val="011633"/>
              </a:solidFill>
              <a:latin typeface="DM Sans 2"/>
              <a:ea typeface="DM Sans 2"/>
              <a:cs typeface="DM Sans 2"/>
              <a:sym typeface="DM Sans 2"/>
            </a:endParaRPr>
          </a:p>
        </p:txBody>
      </p:sp>
      <p:grpSp>
        <p:nvGrpSpPr>
          <p:cNvPr id="57" name="Group 57">
            <a:extLst>
              <a:ext uri="{FF2B5EF4-FFF2-40B4-BE49-F238E27FC236}">
                <a16:creationId xmlns:a16="http://schemas.microsoft.com/office/drawing/2014/main" id="{D0A5ED9C-045B-643A-5FA7-FC1CE5B21A7E}"/>
              </a:ext>
            </a:extLst>
          </p:cNvPr>
          <p:cNvGrpSpPr/>
          <p:nvPr/>
        </p:nvGrpSpPr>
        <p:grpSpPr>
          <a:xfrm>
            <a:off x="3560346" y="854472"/>
            <a:ext cx="11894274" cy="849630"/>
            <a:chOff x="0" y="0"/>
            <a:chExt cx="15859032" cy="1132840"/>
          </a:xfrm>
        </p:grpSpPr>
        <p:sp>
          <p:nvSpPr>
            <p:cNvPr id="58" name="TextBox 58">
              <a:extLst>
                <a:ext uri="{FF2B5EF4-FFF2-40B4-BE49-F238E27FC236}">
                  <a16:creationId xmlns:a16="http://schemas.microsoft.com/office/drawing/2014/main" id="{B7FAECB0-739F-7269-DB5F-F73D8EFC2870}"/>
                </a:ext>
              </a:extLst>
            </p:cNvPr>
            <p:cNvSpPr txBox="1"/>
            <p:nvPr/>
          </p:nvSpPr>
          <p:spPr>
            <a:xfrm>
              <a:off x="0" y="456565"/>
              <a:ext cx="15859032" cy="676275"/>
            </a:xfrm>
            <a:prstGeom prst="rect">
              <a:avLst/>
            </a:prstGeom>
          </p:spPr>
          <p:txBody>
            <a:bodyPr lIns="0" tIns="0" rIns="0" bIns="0" rtlCol="0" anchor="t">
              <a:spAutoFit/>
            </a:bodyPr>
            <a:lstStyle/>
            <a:p>
              <a:pPr algn="l">
                <a:lnSpc>
                  <a:spcPts val="4200"/>
                </a:lnSpc>
              </a:pPr>
              <a:r>
                <a:rPr lang="en-US" sz="3000" err="1">
                  <a:solidFill>
                    <a:srgbClr val="011633"/>
                  </a:solidFill>
                  <a:latin typeface="DM Sans 1"/>
                  <a:ea typeface="DM Sans 1"/>
                  <a:cs typeface="DM Sans 1"/>
                  <a:sym typeface="DM Sans 1"/>
                </a:rPr>
                <a:t>Fördermittelmanagement</a:t>
              </a:r>
              <a:r>
                <a:rPr lang="en-US" sz="3000">
                  <a:solidFill>
                    <a:srgbClr val="011633"/>
                  </a:solidFill>
                  <a:latin typeface="DM Sans 1"/>
                  <a:ea typeface="DM Sans 1"/>
                  <a:cs typeface="DM Sans 1"/>
                  <a:sym typeface="DM Sans 1"/>
                </a:rPr>
                <a:t> </a:t>
              </a:r>
              <a:r>
                <a:rPr lang="en-US" sz="3000" err="1">
                  <a:solidFill>
                    <a:srgbClr val="011633"/>
                  </a:solidFill>
                  <a:latin typeface="DM Sans 1"/>
                  <a:ea typeface="DM Sans 1"/>
                  <a:cs typeface="DM Sans 1"/>
                  <a:sym typeface="DM Sans 1"/>
                </a:rPr>
                <a:t>einrichten</a:t>
              </a:r>
              <a:endParaRPr lang="en-US" sz="3000">
                <a:solidFill>
                  <a:srgbClr val="011633"/>
                </a:solidFill>
                <a:latin typeface="DM Sans 1"/>
                <a:ea typeface="DM Sans 1"/>
                <a:cs typeface="DM Sans 1"/>
                <a:sym typeface="DM Sans 1"/>
              </a:endParaRPr>
            </a:p>
          </p:txBody>
        </p:sp>
        <p:sp>
          <p:nvSpPr>
            <p:cNvPr id="59" name="TextBox 59">
              <a:extLst>
                <a:ext uri="{FF2B5EF4-FFF2-40B4-BE49-F238E27FC236}">
                  <a16:creationId xmlns:a16="http://schemas.microsoft.com/office/drawing/2014/main" id="{0668F964-6C8D-741D-163F-DF9A2185500C}"/>
                </a:ext>
              </a:extLst>
            </p:cNvPr>
            <p:cNvSpPr txBox="1"/>
            <p:nvPr/>
          </p:nvSpPr>
          <p:spPr>
            <a:xfrm>
              <a:off x="0" y="-38100"/>
              <a:ext cx="1285677" cy="396240"/>
            </a:xfrm>
            <a:prstGeom prst="rect">
              <a:avLst/>
            </a:prstGeom>
          </p:spPr>
          <p:txBody>
            <a:bodyPr lIns="0" tIns="0" rIns="0" bIns="0" rtlCol="0" anchor="t">
              <a:spAutoFit/>
            </a:bodyPr>
            <a:lstStyle/>
            <a:p>
              <a:pPr algn="l">
                <a:lnSpc>
                  <a:spcPts val="2520"/>
                </a:lnSpc>
              </a:pPr>
              <a:r>
                <a:rPr lang="en-US" sz="1800">
                  <a:solidFill>
                    <a:srgbClr val="000000"/>
                  </a:solidFill>
                  <a:latin typeface="DM Sans 1"/>
                  <a:ea typeface="DM Sans 1"/>
                  <a:cs typeface="DM Sans 1"/>
                  <a:sym typeface="DM Sans 1"/>
                </a:rPr>
                <a:t>TOP 001</a:t>
              </a:r>
            </a:p>
          </p:txBody>
        </p:sp>
      </p:grpSp>
      <p:grpSp>
        <p:nvGrpSpPr>
          <p:cNvPr id="64" name="Group 55">
            <a:extLst>
              <a:ext uri="{FF2B5EF4-FFF2-40B4-BE49-F238E27FC236}">
                <a16:creationId xmlns:a16="http://schemas.microsoft.com/office/drawing/2014/main" id="{6C1A4F88-781F-821B-85AB-338B268FFC51}"/>
              </a:ext>
            </a:extLst>
          </p:cNvPr>
          <p:cNvGrpSpPr/>
          <p:nvPr/>
        </p:nvGrpSpPr>
        <p:grpSpPr>
          <a:xfrm>
            <a:off x="-15767" y="2291998"/>
            <a:ext cx="355890" cy="7556180"/>
            <a:chOff x="-34161" y="24949"/>
            <a:chExt cx="474521" cy="10074908"/>
          </a:xfrm>
        </p:grpSpPr>
        <p:sp>
          <p:nvSpPr>
            <p:cNvPr id="65" name="TextBox 56">
              <a:extLst>
                <a:ext uri="{FF2B5EF4-FFF2-40B4-BE49-F238E27FC236}">
                  <a16:creationId xmlns:a16="http://schemas.microsoft.com/office/drawing/2014/main" id="{AC8317F0-8811-4A7D-0310-4BDA5AA229FA}"/>
                </a:ext>
              </a:extLst>
            </p:cNvPr>
            <p:cNvSpPr txBox="1"/>
            <p:nvPr/>
          </p:nvSpPr>
          <p:spPr>
            <a:xfrm rot="16200000">
              <a:off x="-4355481" y="4357928"/>
              <a:ext cx="9128820" cy="462862"/>
            </a:xfrm>
            <a:prstGeom prst="rect">
              <a:avLst/>
            </a:prstGeom>
          </p:spPr>
          <p:txBody>
            <a:bodyPr lIns="0" tIns="0" rIns="0" bIns="0" rtlCol="0" anchor="t">
              <a:spAutoFit/>
            </a:bodyPr>
            <a:lstStyle/>
            <a:p>
              <a:pPr>
                <a:lnSpc>
                  <a:spcPts val="1399"/>
                </a:lnSpc>
              </a:pPr>
              <a:r>
                <a:rPr lang="en-US" sz="900">
                  <a:solidFill>
                    <a:srgbClr val="011633"/>
                  </a:solidFill>
                  <a:latin typeface="DM Sans 2" panose="020B0604020202020204" charset="0"/>
                  <a:ea typeface="Open Sans"/>
                  <a:cs typeface="Open Sans"/>
                  <a:sym typeface="Open Sans"/>
                  <a:hlinkClick r:id="rId11">
                    <a:extLst>
                      <a:ext uri="{A12FA001-AC4F-418D-AE19-62706E023703}">
                        <ahyp:hlinkClr xmlns:ahyp="http://schemas.microsoft.com/office/drawing/2018/hyperlinkcolor" val="tx"/>
                      </a:ext>
                    </a:extLst>
                  </a:hlinkClick>
                </a:rPr>
                <a:t>Kommunalrichtlinie (NKI)</a:t>
              </a:r>
              <a:r>
                <a:rPr lang="en-US" sz="900">
                  <a:solidFill>
                    <a:srgbClr val="011633"/>
                  </a:solidFill>
                  <a:latin typeface="DM Sans 2" panose="020B0604020202020204" charset="0"/>
                  <a:ea typeface="Open Sans"/>
                  <a:cs typeface="Open Sans"/>
                  <a:sym typeface="Open Sans"/>
                </a:rPr>
                <a:t>; </a:t>
              </a:r>
              <a:r>
                <a:rPr lang="en-US" sz="900">
                  <a:solidFill>
                    <a:srgbClr val="011633"/>
                  </a:solidFill>
                  <a:latin typeface="DM Sans 2" panose="020B0604020202020204" charset="0"/>
                  <a:ea typeface="Open Sans"/>
                  <a:cs typeface="Open Sans"/>
                  <a:sym typeface="Open Sans"/>
                  <a:hlinkClick r:id="rId12">
                    <a:extLst>
                      <a:ext uri="{A12FA001-AC4F-418D-AE19-62706E023703}">
                        <ahyp:hlinkClr xmlns:ahyp="http://schemas.microsoft.com/office/drawing/2018/hyperlinkcolor" val="tx"/>
                      </a:ext>
                    </a:extLst>
                  </a:hlinkClick>
                </a:rPr>
                <a:t>co2online: </a:t>
              </a:r>
              <a:r>
                <a:rPr lang="en-US" sz="900" err="1">
                  <a:solidFill>
                    <a:srgbClr val="011633"/>
                  </a:solidFill>
                  <a:latin typeface="DM Sans 2" panose="020B0604020202020204" charset="0"/>
                  <a:ea typeface="Open Sans"/>
                  <a:cs typeface="Open Sans"/>
                  <a:sym typeface="Open Sans"/>
                  <a:hlinkClick r:id="rId12">
                    <a:extLst>
                      <a:ext uri="{A12FA001-AC4F-418D-AE19-62706E023703}">
                        <ahyp:hlinkClr xmlns:ahyp="http://schemas.microsoft.com/office/drawing/2018/hyperlinkcolor" val="tx"/>
                      </a:ext>
                    </a:extLst>
                  </a:hlinkClick>
                </a:rPr>
                <a:t>Übersicht</a:t>
              </a:r>
              <a:r>
                <a:rPr lang="en-US" sz="900">
                  <a:solidFill>
                    <a:srgbClr val="011633"/>
                  </a:solidFill>
                  <a:latin typeface="DM Sans 2" panose="020B0604020202020204" charset="0"/>
                  <a:ea typeface="Open Sans"/>
                  <a:cs typeface="Open Sans"/>
                  <a:sym typeface="Open Sans"/>
                  <a:hlinkClick r:id="rId12">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12">
                    <a:extLst>
                      <a:ext uri="{A12FA001-AC4F-418D-AE19-62706E023703}">
                        <ahyp:hlinkClr xmlns:ahyp="http://schemas.microsoft.com/office/drawing/2018/hyperlinkcolor" val="tx"/>
                      </a:ext>
                    </a:extLst>
                  </a:hlinkClick>
                </a:rPr>
                <a:t>Fördermittel</a:t>
              </a:r>
              <a:r>
                <a:rPr lang="en-US" sz="900">
                  <a:solidFill>
                    <a:srgbClr val="011633"/>
                  </a:solidFill>
                  <a:latin typeface="DM Sans 2" panose="020B0604020202020204" charset="0"/>
                  <a:ea typeface="Open Sans"/>
                  <a:cs typeface="Open Sans"/>
                  <a:sym typeface="Open Sans"/>
                </a:rPr>
                <a:t>; </a:t>
              </a:r>
              <a:r>
                <a:rPr lang="en-US" sz="900">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Fördermöglichkeiten </a:t>
              </a:r>
              <a:r>
                <a:rPr lang="en-US" sz="900" err="1">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im</a:t>
              </a:r>
              <a:r>
                <a:rPr lang="en-US" sz="900">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Gesundheitnswesen</a:t>
              </a:r>
              <a:r>
                <a:rPr lang="en-US" sz="900">
                  <a:solidFill>
                    <a:srgbClr val="011633"/>
                  </a:solidFill>
                  <a:latin typeface="DM Sans 2" panose="020B0604020202020204" charset="0"/>
                  <a:ea typeface="Open Sans"/>
                  <a:cs typeface="Open Sans"/>
                  <a:sym typeface="Open Sans"/>
                </a:rPr>
                <a:t>; </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Liste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mit</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Fördermöglichkeiten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im</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LocalZero</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-Wiki </a:t>
              </a:r>
              <a:endParaRPr lang="en-US" sz="900">
                <a:solidFill>
                  <a:srgbClr val="011633"/>
                </a:solidFill>
                <a:latin typeface="DM Sans 2" panose="020B0604020202020204" charset="0"/>
                <a:ea typeface="Open Sans"/>
                <a:cs typeface="Open Sans"/>
                <a:sym typeface="Open Sans"/>
                <a:hlinkClick r:id="rId14" tooltip="https://www.mannheim.de/de/stadt-gestalten/planungskonzepte/flaechennutzungsplanung/flaechennutzungsplan-windenergie">
                  <a:extLst>
                    <a:ext uri="{A12FA001-AC4F-418D-AE19-62706E023703}">
                      <ahyp:hlinkClr xmlns:ahyp="http://schemas.microsoft.com/office/drawing/2018/hyperlinkcolor" val="tx"/>
                    </a:ext>
                  </a:extLst>
                </a:hlinkClick>
              </a:endParaRPr>
            </a:p>
          </p:txBody>
        </p:sp>
        <p:sp>
          <p:nvSpPr>
            <p:cNvPr id="66" name="TextBox 57">
              <a:extLst>
                <a:ext uri="{FF2B5EF4-FFF2-40B4-BE49-F238E27FC236}">
                  <a16:creationId xmlns:a16="http://schemas.microsoft.com/office/drawing/2014/main" id="{45237ECD-F8C4-FF14-7FC2-3B0B0D34BDB8}"/>
                </a:ext>
              </a:extLst>
            </p:cNvPr>
            <p:cNvSpPr txBox="1"/>
            <p:nvPr/>
          </p:nvSpPr>
          <p:spPr>
            <a:xfrm rot="16200000">
              <a:off x="-332178" y="9565537"/>
              <a:ext cx="832337" cy="236303"/>
            </a:xfrm>
            <a:prstGeom prst="rect">
              <a:avLst/>
            </a:prstGeom>
          </p:spPr>
          <p:txBody>
            <a:bodyPr lIns="0" tIns="0" rIns="0" bIns="0" rtlCol="0" anchor="t">
              <a:spAutoFit/>
            </a:bodyPr>
            <a:lstStyle/>
            <a:p>
              <a:pPr algn="l">
                <a:lnSpc>
                  <a:spcPts val="1539"/>
                </a:lnSpc>
              </a:pPr>
              <a:r>
                <a:rPr lang="en-US" sz="900" err="1">
                  <a:solidFill>
                    <a:srgbClr val="112540"/>
                  </a:solidFill>
                  <a:latin typeface="DM Sans 2" panose="020B0604020202020204" charset="0"/>
                  <a:ea typeface="Open Sans"/>
                  <a:cs typeface="Open Sans"/>
                  <a:sym typeface="Open Sans"/>
                </a:rPr>
                <a:t>Quellen</a:t>
              </a:r>
              <a:r>
                <a:rPr lang="en-US" sz="900">
                  <a:solidFill>
                    <a:srgbClr val="112540"/>
                  </a:solidFill>
                  <a:latin typeface="DM Sans 2" panose="020B0604020202020204" charset="0"/>
                  <a:ea typeface="Open Sans"/>
                  <a:cs typeface="Open Sans"/>
                  <a:sym typeface="Open Sans"/>
                </a:rPr>
                <a:t>:</a:t>
              </a:r>
            </a:p>
          </p:txBody>
        </p:sp>
      </p:grpSp>
      <p:grpSp>
        <p:nvGrpSpPr>
          <p:cNvPr id="67" name="Group 12">
            <a:extLst>
              <a:ext uri="{FF2B5EF4-FFF2-40B4-BE49-F238E27FC236}">
                <a16:creationId xmlns:a16="http://schemas.microsoft.com/office/drawing/2014/main" id="{2B2B6523-5639-D75F-2029-7D72A55C405A}"/>
              </a:ext>
            </a:extLst>
          </p:cNvPr>
          <p:cNvGrpSpPr/>
          <p:nvPr/>
        </p:nvGrpSpPr>
        <p:grpSpPr>
          <a:xfrm>
            <a:off x="615601" y="7132219"/>
            <a:ext cx="188501" cy="188501"/>
            <a:chOff x="0" y="0"/>
            <a:chExt cx="812800" cy="812800"/>
          </a:xfrm>
        </p:grpSpPr>
        <p:sp>
          <p:nvSpPr>
            <p:cNvPr id="68" name="Freeform 13">
              <a:extLst>
                <a:ext uri="{FF2B5EF4-FFF2-40B4-BE49-F238E27FC236}">
                  <a16:creationId xmlns:a16="http://schemas.microsoft.com/office/drawing/2014/main" id="{CF42A0C9-3CAF-CF9D-590C-95BBA6B502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80C"/>
            </a:solidFill>
          </p:spPr>
          <p:txBody>
            <a:bodyPr/>
            <a:lstStyle/>
            <a:p>
              <a:endParaRPr lang="en-US"/>
            </a:p>
          </p:txBody>
        </p:sp>
        <p:sp>
          <p:nvSpPr>
            <p:cNvPr id="69" name="TextBox 14">
              <a:extLst>
                <a:ext uri="{FF2B5EF4-FFF2-40B4-BE49-F238E27FC236}">
                  <a16:creationId xmlns:a16="http://schemas.microsoft.com/office/drawing/2014/main" id="{4A7D8116-5D82-3ADA-1045-212D7CA8FFA8}"/>
                </a:ext>
              </a:extLst>
            </p:cNvPr>
            <p:cNvSpPr txBox="1"/>
            <p:nvPr/>
          </p:nvSpPr>
          <p:spPr>
            <a:xfrm>
              <a:off x="76200" y="-38100"/>
              <a:ext cx="660400" cy="774700"/>
            </a:xfrm>
            <a:prstGeom prst="rect">
              <a:avLst/>
            </a:prstGeom>
          </p:spPr>
          <p:txBody>
            <a:bodyPr lIns="50800" tIns="50800" rIns="50800" bIns="50800" rtlCol="0" anchor="ctr"/>
            <a:lstStyle/>
            <a:p>
              <a:pPr algn="ctr">
                <a:lnSpc>
                  <a:spcPts val="2520"/>
                </a:lnSpc>
              </a:pPr>
              <a:endParaRPr/>
            </a:p>
          </p:txBody>
        </p:sp>
      </p:grpSp>
      <p:grpSp>
        <p:nvGrpSpPr>
          <p:cNvPr id="70" name="Group 52">
            <a:extLst>
              <a:ext uri="{FF2B5EF4-FFF2-40B4-BE49-F238E27FC236}">
                <a16:creationId xmlns:a16="http://schemas.microsoft.com/office/drawing/2014/main" id="{6E79B172-3CD3-8B33-B1FA-2134EA0882AB}"/>
              </a:ext>
            </a:extLst>
          </p:cNvPr>
          <p:cNvGrpSpPr/>
          <p:nvPr/>
        </p:nvGrpSpPr>
        <p:grpSpPr>
          <a:xfrm>
            <a:off x="616220" y="7925725"/>
            <a:ext cx="188501" cy="552398"/>
            <a:chOff x="-49574" y="-38100"/>
            <a:chExt cx="812800" cy="2381892"/>
          </a:xfrm>
        </p:grpSpPr>
        <p:sp>
          <p:nvSpPr>
            <p:cNvPr id="71" name="Freeform 53">
              <a:extLst>
                <a:ext uri="{FF2B5EF4-FFF2-40B4-BE49-F238E27FC236}">
                  <a16:creationId xmlns:a16="http://schemas.microsoft.com/office/drawing/2014/main" id="{317F17E1-C205-C889-9E11-201430C8FC03}"/>
                </a:ext>
              </a:extLst>
            </p:cNvPr>
            <p:cNvSpPr/>
            <p:nvPr/>
          </p:nvSpPr>
          <p:spPr>
            <a:xfrm>
              <a:off x="-49574" y="153099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3D869"/>
            </a:solidFill>
          </p:spPr>
          <p:txBody>
            <a:bodyPr/>
            <a:lstStyle/>
            <a:p>
              <a:endParaRPr lang="en-US">
                <a:solidFill>
                  <a:srgbClr val="112540"/>
                </a:solidFill>
              </a:endParaRPr>
            </a:p>
          </p:txBody>
        </p:sp>
        <p:sp>
          <p:nvSpPr>
            <p:cNvPr id="72" name="TextBox 54">
              <a:extLst>
                <a:ext uri="{FF2B5EF4-FFF2-40B4-BE49-F238E27FC236}">
                  <a16:creationId xmlns:a16="http://schemas.microsoft.com/office/drawing/2014/main" id="{4B1AEFF3-156B-F690-895B-A316BE64DF3D}"/>
                </a:ext>
              </a:extLst>
            </p:cNvPr>
            <p:cNvSpPr txBox="1"/>
            <p:nvPr/>
          </p:nvSpPr>
          <p:spPr>
            <a:xfrm>
              <a:off x="76200" y="-38100"/>
              <a:ext cx="660400" cy="774700"/>
            </a:xfrm>
            <a:prstGeom prst="rect">
              <a:avLst/>
            </a:prstGeom>
          </p:spPr>
          <p:txBody>
            <a:bodyPr lIns="50800" tIns="50800" rIns="50800" bIns="50800" rtlCol="0" anchor="ctr"/>
            <a:lstStyle/>
            <a:p>
              <a:pPr algn="ctr">
                <a:lnSpc>
                  <a:spcPts val="2520"/>
                </a:lnSpc>
              </a:pPr>
              <a:endParaRPr>
                <a:solidFill>
                  <a:srgbClr val="112540"/>
                </a:solidFill>
              </a:endParaRPr>
            </a:p>
          </p:txBody>
        </p:sp>
      </p:grpSp>
    </p:spTree>
    <p:extLst>
      <p:ext uri="{BB962C8B-B14F-4D97-AF65-F5344CB8AC3E}">
        <p14:creationId xmlns:p14="http://schemas.microsoft.com/office/powerpoint/2010/main" val="44530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4C1C1-ABAF-2D45-2510-E639384527B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27ECF7D-187D-5B11-E164-0A7A0C88A8AF}"/>
              </a:ext>
            </a:extLst>
          </p:cNvPr>
          <p:cNvSpPr/>
          <p:nvPr/>
        </p:nvSpPr>
        <p:spPr>
          <a:xfrm>
            <a:off x="517221" y="1808877"/>
            <a:ext cx="17155108" cy="0"/>
          </a:xfrm>
          <a:prstGeom prst="line">
            <a:avLst/>
          </a:prstGeom>
          <a:ln w="38100" cap="flat">
            <a:solidFill>
              <a:srgbClr val="FFC80C"/>
            </a:solidFill>
            <a:prstDash val="solid"/>
            <a:headEnd type="none" w="sm" len="sm"/>
            <a:tailEnd type="none" w="sm" len="sm"/>
          </a:ln>
        </p:spPr>
        <p:txBody>
          <a:bodyPr/>
          <a:lstStyle/>
          <a:p>
            <a:endParaRPr lang="de-DE"/>
          </a:p>
        </p:txBody>
      </p:sp>
      <p:sp>
        <p:nvSpPr>
          <p:cNvPr id="3" name="AutoShape 3">
            <a:extLst>
              <a:ext uri="{FF2B5EF4-FFF2-40B4-BE49-F238E27FC236}">
                <a16:creationId xmlns:a16="http://schemas.microsoft.com/office/drawing/2014/main" id="{B2FAAA8E-16F7-9C3C-7B86-B029B5E25D97}"/>
              </a:ext>
            </a:extLst>
          </p:cNvPr>
          <p:cNvSpPr/>
          <p:nvPr/>
        </p:nvSpPr>
        <p:spPr>
          <a:xfrm>
            <a:off x="515733" y="6960517"/>
            <a:ext cx="12410668" cy="0"/>
          </a:xfrm>
          <a:prstGeom prst="line">
            <a:avLst/>
          </a:prstGeom>
          <a:ln w="38100" cap="flat">
            <a:solidFill>
              <a:srgbClr val="FFC80C"/>
            </a:solidFill>
            <a:prstDash val="solid"/>
            <a:headEnd type="none" w="sm" len="sm"/>
            <a:tailEnd type="none" w="sm" len="sm"/>
          </a:ln>
        </p:spPr>
        <p:txBody>
          <a:bodyPr/>
          <a:lstStyle/>
          <a:p>
            <a:endParaRPr lang="de-DE"/>
          </a:p>
        </p:txBody>
      </p:sp>
      <p:sp>
        <p:nvSpPr>
          <p:cNvPr id="4" name="AutoShape 4">
            <a:extLst>
              <a:ext uri="{FF2B5EF4-FFF2-40B4-BE49-F238E27FC236}">
                <a16:creationId xmlns:a16="http://schemas.microsoft.com/office/drawing/2014/main" id="{1B7A24B2-DB36-4DF9-6D0C-7150C3C75BCA}"/>
              </a:ext>
            </a:extLst>
          </p:cNvPr>
          <p:cNvSpPr/>
          <p:nvPr/>
        </p:nvSpPr>
        <p:spPr>
          <a:xfrm>
            <a:off x="13636773" y="6960517"/>
            <a:ext cx="4035556" cy="0"/>
          </a:xfrm>
          <a:prstGeom prst="line">
            <a:avLst/>
          </a:prstGeom>
          <a:ln w="38100" cap="flat">
            <a:solidFill>
              <a:srgbClr val="FFC80C"/>
            </a:solidFill>
            <a:prstDash val="solid"/>
            <a:headEnd type="none" w="sm" len="sm"/>
            <a:tailEnd type="none" w="sm" len="sm"/>
          </a:ln>
        </p:spPr>
        <p:txBody>
          <a:bodyPr/>
          <a:lstStyle/>
          <a:p>
            <a:endParaRPr lang="de-DE"/>
          </a:p>
        </p:txBody>
      </p:sp>
      <p:grpSp>
        <p:nvGrpSpPr>
          <p:cNvPr id="5" name="Group 5">
            <a:extLst>
              <a:ext uri="{FF2B5EF4-FFF2-40B4-BE49-F238E27FC236}">
                <a16:creationId xmlns:a16="http://schemas.microsoft.com/office/drawing/2014/main" id="{C874D787-4230-AA5C-9F18-77CAB5DC7CF2}"/>
              </a:ext>
            </a:extLst>
          </p:cNvPr>
          <p:cNvGrpSpPr/>
          <p:nvPr/>
        </p:nvGrpSpPr>
        <p:grpSpPr>
          <a:xfrm>
            <a:off x="743429" y="1620026"/>
            <a:ext cx="2534368" cy="339603"/>
            <a:chOff x="0" y="0"/>
            <a:chExt cx="3379157" cy="452804"/>
          </a:xfrm>
        </p:grpSpPr>
        <p:grpSp>
          <p:nvGrpSpPr>
            <p:cNvPr id="6" name="Group 6">
              <a:extLst>
                <a:ext uri="{FF2B5EF4-FFF2-40B4-BE49-F238E27FC236}">
                  <a16:creationId xmlns:a16="http://schemas.microsoft.com/office/drawing/2014/main" id="{F1CA4462-88A1-2B18-A2ED-A803E64A3E31}"/>
                </a:ext>
              </a:extLst>
            </p:cNvPr>
            <p:cNvGrpSpPr/>
            <p:nvPr/>
          </p:nvGrpSpPr>
          <p:grpSpPr>
            <a:xfrm>
              <a:off x="0" y="0"/>
              <a:ext cx="3379157" cy="452804"/>
              <a:chOff x="0" y="0"/>
              <a:chExt cx="938655" cy="125779"/>
            </a:xfrm>
          </p:grpSpPr>
          <p:sp>
            <p:nvSpPr>
              <p:cNvPr id="7" name="Freeform 7">
                <a:extLst>
                  <a:ext uri="{FF2B5EF4-FFF2-40B4-BE49-F238E27FC236}">
                    <a16:creationId xmlns:a16="http://schemas.microsoft.com/office/drawing/2014/main" id="{EDFBEB7C-423C-F741-9C91-676D30F18060}"/>
                  </a:ext>
                </a:extLst>
              </p:cNvPr>
              <p:cNvSpPr/>
              <p:nvPr/>
            </p:nvSpPr>
            <p:spPr>
              <a:xfrm>
                <a:off x="0" y="0"/>
                <a:ext cx="938655" cy="125779"/>
              </a:xfrm>
              <a:custGeom>
                <a:avLst/>
                <a:gdLst/>
                <a:ahLst/>
                <a:cxnLst/>
                <a:rect l="l" t="t" r="r" b="b"/>
                <a:pathLst>
                  <a:path w="938655" h="125779">
                    <a:moveTo>
                      <a:pt x="0" y="0"/>
                    </a:moveTo>
                    <a:lnTo>
                      <a:pt x="938655" y="0"/>
                    </a:lnTo>
                    <a:lnTo>
                      <a:pt x="938655" y="125779"/>
                    </a:lnTo>
                    <a:lnTo>
                      <a:pt x="0" y="125779"/>
                    </a:lnTo>
                    <a:close/>
                  </a:path>
                </a:pathLst>
              </a:custGeom>
              <a:solidFill>
                <a:srgbClr val="FFFFFF"/>
              </a:solidFill>
            </p:spPr>
            <p:txBody>
              <a:bodyPr/>
              <a:lstStyle/>
              <a:p>
                <a:endParaRPr lang="de-DE"/>
              </a:p>
            </p:txBody>
          </p:sp>
          <p:sp>
            <p:nvSpPr>
              <p:cNvPr id="8" name="TextBox 8">
                <a:extLst>
                  <a:ext uri="{FF2B5EF4-FFF2-40B4-BE49-F238E27FC236}">
                    <a16:creationId xmlns:a16="http://schemas.microsoft.com/office/drawing/2014/main" id="{4C6B5425-5CE0-2428-919D-A90F80848F26}"/>
                  </a:ext>
                </a:extLst>
              </p:cNvPr>
              <p:cNvSpPr txBox="1"/>
              <p:nvPr/>
            </p:nvSpPr>
            <p:spPr>
              <a:xfrm>
                <a:off x="0" y="-114300"/>
                <a:ext cx="938655" cy="240079"/>
              </a:xfrm>
              <a:prstGeom prst="rect">
                <a:avLst/>
              </a:prstGeom>
            </p:spPr>
            <p:txBody>
              <a:bodyPr lIns="50800" tIns="50800" rIns="50800" bIns="50800" rtlCol="0" anchor="ctr"/>
              <a:lstStyle/>
              <a:p>
                <a:pPr algn="ctr">
                  <a:lnSpc>
                    <a:spcPts val="2520"/>
                  </a:lnSpc>
                </a:pPr>
                <a:endParaRPr/>
              </a:p>
            </p:txBody>
          </p:sp>
        </p:grpSp>
        <p:sp>
          <p:nvSpPr>
            <p:cNvPr id="9" name="TextBox 9">
              <a:extLst>
                <a:ext uri="{FF2B5EF4-FFF2-40B4-BE49-F238E27FC236}">
                  <a16:creationId xmlns:a16="http://schemas.microsoft.com/office/drawing/2014/main" id="{5D088852-05C4-DEC5-C5CD-3AD763194079}"/>
                </a:ext>
              </a:extLst>
            </p:cNvPr>
            <p:cNvSpPr txBox="1"/>
            <p:nvPr/>
          </p:nvSpPr>
          <p:spPr>
            <a:xfrm>
              <a:off x="81723" y="18756"/>
              <a:ext cx="3215710" cy="386716"/>
            </a:xfrm>
            <a:prstGeom prst="rect">
              <a:avLst/>
            </a:prstGeom>
          </p:spPr>
          <p:txBody>
            <a:bodyPr lIns="0" tIns="0" rIns="0" bIns="0" rtlCol="0" anchor="t">
              <a:spAutoFit/>
            </a:bodyPr>
            <a:lstStyle/>
            <a:p>
              <a:pPr algn="ctr">
                <a:lnSpc>
                  <a:spcPts val="2519"/>
                </a:lnSpc>
              </a:pPr>
              <a:r>
                <a:rPr lang="en-US" sz="1799" b="1">
                  <a:solidFill>
                    <a:srgbClr val="FFC80C"/>
                  </a:solidFill>
                  <a:latin typeface="Open Sans Bold"/>
                  <a:ea typeface="Open Sans Bold"/>
                  <a:cs typeface="Open Sans Bold"/>
                  <a:sym typeface="Open Sans Bold"/>
                </a:rPr>
                <a:t>Finanzierungssektor</a:t>
              </a:r>
            </a:p>
          </p:txBody>
        </p:sp>
      </p:grpSp>
      <p:sp>
        <p:nvSpPr>
          <p:cNvPr id="10" name="Freeform 10">
            <a:extLst>
              <a:ext uri="{FF2B5EF4-FFF2-40B4-BE49-F238E27FC236}">
                <a16:creationId xmlns:a16="http://schemas.microsoft.com/office/drawing/2014/main" id="{85204BF8-F001-85F4-1E87-E3405FCBA075}"/>
              </a:ext>
            </a:extLst>
          </p:cNvPr>
          <p:cNvSpPr/>
          <p:nvPr/>
        </p:nvSpPr>
        <p:spPr>
          <a:xfrm>
            <a:off x="15076967" y="1152588"/>
            <a:ext cx="2595362" cy="551514"/>
          </a:xfrm>
          <a:custGeom>
            <a:avLst/>
            <a:gdLst/>
            <a:ahLst/>
            <a:cxnLst/>
            <a:rect l="l" t="t" r="r" b="b"/>
            <a:pathLst>
              <a:path w="2595362" h="551514">
                <a:moveTo>
                  <a:pt x="0" y="0"/>
                </a:moveTo>
                <a:lnTo>
                  <a:pt x="2595362" y="0"/>
                </a:lnTo>
                <a:lnTo>
                  <a:pt x="2595362" y="551514"/>
                </a:lnTo>
                <a:lnTo>
                  <a:pt x="0" y="551514"/>
                </a:lnTo>
                <a:lnTo>
                  <a:pt x="0" y="0"/>
                </a:lnTo>
                <a:close/>
              </a:path>
            </a:pathLst>
          </a:custGeom>
          <a:blipFill>
            <a:blip r:embed="rId3"/>
            <a:stretch>
              <a:fillRect/>
            </a:stretch>
          </a:blipFill>
        </p:spPr>
        <p:txBody>
          <a:bodyPr/>
          <a:lstStyle/>
          <a:p>
            <a:endParaRPr lang="de-DE"/>
          </a:p>
        </p:txBody>
      </p:sp>
      <p:grpSp>
        <p:nvGrpSpPr>
          <p:cNvPr id="34" name="Group 34">
            <a:extLst>
              <a:ext uri="{FF2B5EF4-FFF2-40B4-BE49-F238E27FC236}">
                <a16:creationId xmlns:a16="http://schemas.microsoft.com/office/drawing/2014/main" id="{55BE6004-1125-51D3-99B1-B6B33CB3CE1E}"/>
              </a:ext>
            </a:extLst>
          </p:cNvPr>
          <p:cNvGrpSpPr/>
          <p:nvPr/>
        </p:nvGrpSpPr>
        <p:grpSpPr>
          <a:xfrm>
            <a:off x="13636773" y="2226328"/>
            <a:ext cx="4035556" cy="3403251"/>
            <a:chOff x="0" y="0"/>
            <a:chExt cx="1101113" cy="928587"/>
          </a:xfrm>
        </p:grpSpPr>
        <p:sp>
          <p:nvSpPr>
            <p:cNvPr id="35" name="Freeform 35">
              <a:extLst>
                <a:ext uri="{FF2B5EF4-FFF2-40B4-BE49-F238E27FC236}">
                  <a16:creationId xmlns:a16="http://schemas.microsoft.com/office/drawing/2014/main" id="{80209E20-83FB-163A-B11F-1BF6C10658DF}"/>
                </a:ext>
              </a:extLst>
            </p:cNvPr>
            <p:cNvSpPr/>
            <p:nvPr/>
          </p:nvSpPr>
          <p:spPr>
            <a:xfrm>
              <a:off x="0" y="0"/>
              <a:ext cx="1101113" cy="928587"/>
            </a:xfrm>
            <a:custGeom>
              <a:avLst/>
              <a:gdLst/>
              <a:ahLst/>
              <a:cxnLst/>
              <a:rect l="l" t="t" r="r" b="b"/>
              <a:pathLst>
                <a:path w="1101113" h="928587">
                  <a:moveTo>
                    <a:pt x="44124" y="0"/>
                  </a:moveTo>
                  <a:lnTo>
                    <a:pt x="1056989" y="0"/>
                  </a:lnTo>
                  <a:cubicBezTo>
                    <a:pt x="1081358" y="0"/>
                    <a:pt x="1101113" y="19755"/>
                    <a:pt x="1101113" y="44124"/>
                  </a:cubicBezTo>
                  <a:lnTo>
                    <a:pt x="1101113" y="884463"/>
                  </a:lnTo>
                  <a:cubicBezTo>
                    <a:pt x="1101113" y="908832"/>
                    <a:pt x="1081358" y="928587"/>
                    <a:pt x="1056989" y="928587"/>
                  </a:cubicBezTo>
                  <a:lnTo>
                    <a:pt x="44124" y="928587"/>
                  </a:lnTo>
                  <a:cubicBezTo>
                    <a:pt x="19755" y="928587"/>
                    <a:pt x="0" y="908832"/>
                    <a:pt x="0" y="884463"/>
                  </a:cubicBezTo>
                  <a:lnTo>
                    <a:pt x="0" y="44124"/>
                  </a:lnTo>
                  <a:cubicBezTo>
                    <a:pt x="0" y="19755"/>
                    <a:pt x="19755" y="0"/>
                    <a:pt x="44124" y="0"/>
                  </a:cubicBezTo>
                  <a:close/>
                </a:path>
              </a:pathLst>
            </a:custGeom>
            <a:blipFill>
              <a:blip r:embed="rId4">
                <a:extLst>
                  <a:ext uri="{28A0092B-C50C-407E-A947-70E740481C1C}">
                    <a14:useLocalDpi xmlns:a14="http://schemas.microsoft.com/office/drawing/2010/main" val="0"/>
                  </a:ext>
                </a:extLst>
              </a:blip>
              <a:stretch>
                <a:fillRect/>
              </a:stretch>
            </a:blipFill>
            <a:ln w="38100" cap="rnd">
              <a:solidFill>
                <a:srgbClr val="A3D869"/>
              </a:solidFill>
              <a:prstDash val="solid"/>
              <a:round/>
            </a:ln>
          </p:spPr>
          <p:txBody>
            <a:bodyPr/>
            <a:lstStyle/>
            <a:p>
              <a:endParaRPr lang="de-DE"/>
            </a:p>
          </p:txBody>
        </p:sp>
      </p:grpSp>
      <p:grpSp>
        <p:nvGrpSpPr>
          <p:cNvPr id="39" name="Group 39">
            <a:extLst>
              <a:ext uri="{FF2B5EF4-FFF2-40B4-BE49-F238E27FC236}">
                <a16:creationId xmlns:a16="http://schemas.microsoft.com/office/drawing/2014/main" id="{84684D5D-8C3C-F678-8BE1-BB01830DEDC3}"/>
              </a:ext>
            </a:extLst>
          </p:cNvPr>
          <p:cNvGrpSpPr/>
          <p:nvPr/>
        </p:nvGrpSpPr>
        <p:grpSpPr>
          <a:xfrm>
            <a:off x="1378566" y="566087"/>
            <a:ext cx="1264094" cy="1053938"/>
            <a:chOff x="0" y="0"/>
            <a:chExt cx="1685459" cy="1405251"/>
          </a:xfrm>
        </p:grpSpPr>
        <p:sp>
          <p:nvSpPr>
            <p:cNvPr id="40" name="Freeform 40">
              <a:extLst>
                <a:ext uri="{FF2B5EF4-FFF2-40B4-BE49-F238E27FC236}">
                  <a16:creationId xmlns:a16="http://schemas.microsoft.com/office/drawing/2014/main" id="{8FFAECE9-C548-C026-C69F-14BA9A0D16DD}"/>
                </a:ext>
              </a:extLst>
            </p:cNvPr>
            <p:cNvSpPr/>
            <p:nvPr/>
          </p:nvSpPr>
          <p:spPr>
            <a:xfrm>
              <a:off x="0" y="0"/>
              <a:ext cx="1685459" cy="1405251"/>
            </a:xfrm>
            <a:custGeom>
              <a:avLst/>
              <a:gdLst/>
              <a:ahLst/>
              <a:cxnLst/>
              <a:rect l="l" t="t" r="r" b="b"/>
              <a:pathLst>
                <a:path w="1685459" h="1405251">
                  <a:moveTo>
                    <a:pt x="0" y="0"/>
                  </a:moveTo>
                  <a:lnTo>
                    <a:pt x="1685459" y="0"/>
                  </a:lnTo>
                  <a:lnTo>
                    <a:pt x="1685459" y="1405251"/>
                  </a:lnTo>
                  <a:lnTo>
                    <a:pt x="0" y="14052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grpSp>
          <p:nvGrpSpPr>
            <p:cNvPr id="41" name="Group 41">
              <a:extLst>
                <a:ext uri="{FF2B5EF4-FFF2-40B4-BE49-F238E27FC236}">
                  <a16:creationId xmlns:a16="http://schemas.microsoft.com/office/drawing/2014/main" id="{90E0BED8-069D-5866-52CC-18D52ECD899F}"/>
                </a:ext>
              </a:extLst>
            </p:cNvPr>
            <p:cNvGrpSpPr/>
            <p:nvPr/>
          </p:nvGrpSpPr>
          <p:grpSpPr>
            <a:xfrm>
              <a:off x="602157" y="73170"/>
              <a:ext cx="389399" cy="389399"/>
              <a:chOff x="0" y="0"/>
              <a:chExt cx="812800" cy="812800"/>
            </a:xfrm>
          </p:grpSpPr>
          <p:sp>
            <p:nvSpPr>
              <p:cNvPr id="42" name="Freeform 42">
                <a:extLst>
                  <a:ext uri="{FF2B5EF4-FFF2-40B4-BE49-F238E27FC236}">
                    <a16:creationId xmlns:a16="http://schemas.microsoft.com/office/drawing/2014/main" id="{56882E48-3064-47FC-9884-DAF2FA65EF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43" name="TextBox 43">
                <a:extLst>
                  <a:ext uri="{FF2B5EF4-FFF2-40B4-BE49-F238E27FC236}">
                    <a16:creationId xmlns:a16="http://schemas.microsoft.com/office/drawing/2014/main" id="{9AB55190-14C5-1594-D21C-0068F5ABBD38}"/>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4" name="Freeform 44">
              <a:extLst>
                <a:ext uri="{FF2B5EF4-FFF2-40B4-BE49-F238E27FC236}">
                  <a16:creationId xmlns:a16="http://schemas.microsoft.com/office/drawing/2014/main" id="{7EDE863D-4262-0B57-9A68-148C31136F9A}"/>
                </a:ext>
              </a:extLst>
            </p:cNvPr>
            <p:cNvSpPr/>
            <p:nvPr/>
          </p:nvSpPr>
          <p:spPr>
            <a:xfrm>
              <a:off x="665102" y="130804"/>
              <a:ext cx="263510" cy="274132"/>
            </a:xfrm>
            <a:custGeom>
              <a:avLst/>
              <a:gdLst/>
              <a:ahLst/>
              <a:cxnLst/>
              <a:rect l="l" t="t" r="r" b="b"/>
              <a:pathLst>
                <a:path w="263510" h="274132">
                  <a:moveTo>
                    <a:pt x="0" y="0"/>
                  </a:moveTo>
                  <a:lnTo>
                    <a:pt x="263509" y="0"/>
                  </a:lnTo>
                  <a:lnTo>
                    <a:pt x="263509" y="274132"/>
                  </a:lnTo>
                  <a:lnTo>
                    <a:pt x="0" y="2741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grpSp>
      <p:sp>
        <p:nvSpPr>
          <p:cNvPr id="50" name="TextBox 50">
            <a:extLst>
              <a:ext uri="{FF2B5EF4-FFF2-40B4-BE49-F238E27FC236}">
                <a16:creationId xmlns:a16="http://schemas.microsoft.com/office/drawing/2014/main" id="{92F76FA0-3525-777A-9ED1-9F6E41DA64D5}"/>
              </a:ext>
            </a:extLst>
          </p:cNvPr>
          <p:cNvSpPr txBox="1"/>
          <p:nvPr/>
        </p:nvSpPr>
        <p:spPr>
          <a:xfrm>
            <a:off x="517221" y="2150128"/>
            <a:ext cx="12097407" cy="4205318"/>
          </a:xfrm>
          <a:prstGeom prst="rect">
            <a:avLst/>
          </a:prstGeom>
        </p:spPr>
        <p:txBody>
          <a:bodyPr lIns="0" tIns="0" rIns="0" bIns="0" rtlCol="0" anchor="t">
            <a:spAutoFit/>
          </a:bodyPr>
          <a:lstStyle/>
          <a:p>
            <a:pPr marL="342900" indent="-342900" algn="l">
              <a:lnSpc>
                <a:spcPts val="3039"/>
              </a:lnSpc>
              <a:buFont typeface="Arial" panose="020B0604020202020204" pitchFamily="34" charset="0"/>
              <a:buChar char="•"/>
            </a:pPr>
            <a:r>
              <a:rPr lang="en-US" sz="1850" b="1" dirty="0">
                <a:solidFill>
                  <a:srgbClr val="011633"/>
                </a:solidFill>
                <a:latin typeface="DM Sans 2"/>
                <a:ea typeface="DM Sans 2"/>
                <a:cs typeface="DM Sans 2"/>
                <a:sym typeface="DM Sans 2"/>
              </a:rPr>
              <a:t>Divestment-</a:t>
            </a:r>
            <a:r>
              <a:rPr lang="en-US" sz="1850" b="1" dirty="0" err="1">
                <a:solidFill>
                  <a:srgbClr val="011633"/>
                </a:solidFill>
                <a:latin typeface="DM Sans 2"/>
                <a:ea typeface="DM Sans 2"/>
                <a:cs typeface="DM Sans 2"/>
                <a:sym typeface="DM Sans 2"/>
              </a:rPr>
              <a:t>Beschluss</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Beschluss</a:t>
            </a:r>
            <a:r>
              <a:rPr lang="en-US" sz="1850" b="1" dirty="0">
                <a:solidFill>
                  <a:srgbClr val="011633"/>
                </a:solidFill>
                <a:latin typeface="DM Sans 2"/>
                <a:ea typeface="DM Sans 2"/>
                <a:cs typeface="DM Sans 2"/>
                <a:sym typeface="DM Sans 2"/>
              </a:rPr>
              <a:t>, Gelder </a:t>
            </a:r>
            <a:r>
              <a:rPr lang="en-US" sz="1850" b="1" dirty="0" err="1">
                <a:solidFill>
                  <a:srgbClr val="011633"/>
                </a:solidFill>
                <a:latin typeface="DM Sans 2"/>
                <a:ea typeface="DM Sans 2"/>
                <a:cs typeface="DM Sans 2"/>
                <a:sym typeface="DM Sans 2"/>
              </a:rPr>
              <a:t>aus</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klimaschädlichen</a:t>
            </a:r>
            <a:r>
              <a:rPr lang="en-US" sz="1850" b="1" dirty="0">
                <a:solidFill>
                  <a:srgbClr val="011633"/>
                </a:solidFill>
                <a:latin typeface="DM Sans 2"/>
                <a:ea typeface="DM Sans 2"/>
                <a:cs typeface="DM Sans 2"/>
                <a:sym typeface="DM Sans 2"/>
              </a:rPr>
              <a:t> Anlagen </a:t>
            </a:r>
            <a:r>
              <a:rPr lang="en-US" sz="1850" b="1" dirty="0" err="1">
                <a:solidFill>
                  <a:srgbClr val="011633"/>
                </a:solidFill>
                <a:latin typeface="DM Sans 2"/>
                <a:ea typeface="DM Sans 2"/>
                <a:cs typeface="DM Sans 2"/>
                <a:sym typeface="DM Sans 2"/>
              </a:rPr>
              <a:t>abzuziehen</a:t>
            </a:r>
            <a:endParaRPr lang="en-US" sz="1850" b="1" dirty="0">
              <a:solidFill>
                <a:srgbClr val="011633"/>
              </a:solidFill>
              <a:latin typeface="DM Sans 2"/>
              <a:ea typeface="DM Sans 2"/>
              <a:cs typeface="DM Sans 2"/>
              <a:sym typeface="DM Sans 2"/>
            </a:endParaRPr>
          </a:p>
          <a:p>
            <a:pPr marL="800100" lvl="1" indent="-342900">
              <a:lnSpc>
                <a:spcPts val="3039"/>
              </a:lnSpc>
              <a:buFont typeface="Arial" panose="020B0604020202020204" pitchFamily="34" charset="0"/>
              <a:buChar char="•"/>
            </a:pPr>
            <a:r>
              <a:rPr lang="en-US" sz="1850" dirty="0" err="1">
                <a:solidFill>
                  <a:srgbClr val="011633"/>
                </a:solidFill>
                <a:latin typeface="DM Sans 2"/>
                <a:ea typeface="DM Sans 2"/>
                <a:cs typeface="DM Sans 2"/>
                <a:sym typeface="DM Sans 2"/>
              </a:rPr>
              <a:t>Insbesondere</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aus</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fossilen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Energieträgern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wie</a:t>
            </a:r>
            <a:r>
              <a:rPr lang="en-US" sz="1850" dirty="0">
                <a:solidFill>
                  <a:srgbClr val="011633"/>
                </a:solidFill>
                <a:latin typeface="DM Sans 2"/>
                <a:ea typeface="DM Sans 2"/>
                <a:cs typeface="DM Sans 2"/>
                <a:sym typeface="DM Sans 2"/>
              </a:rPr>
              <a:t> Kohle, </a:t>
            </a:r>
            <a:r>
              <a:rPr lang="en-US" sz="1850" dirty="0" err="1">
                <a:solidFill>
                  <a:srgbClr val="011633"/>
                </a:solidFill>
                <a:latin typeface="DM Sans 2"/>
                <a:ea typeface="DM Sans 2"/>
                <a:cs typeface="DM Sans 2"/>
                <a:sym typeface="DM Sans 2"/>
              </a:rPr>
              <a:t>Öl</a:t>
            </a:r>
            <a:r>
              <a:rPr lang="en-US" sz="1850" dirty="0">
                <a:solidFill>
                  <a:srgbClr val="011633"/>
                </a:solidFill>
                <a:latin typeface="DM Sans 2"/>
                <a:ea typeface="DM Sans 2"/>
                <a:cs typeface="DM Sans 2"/>
                <a:sym typeface="DM Sans 2"/>
              </a:rPr>
              <a:t> und Gas</a:t>
            </a:r>
            <a:endParaRPr lang="en-US" sz="1850" dirty="0">
              <a:solidFill>
                <a:srgbClr val="011633"/>
              </a:solidFill>
              <a:latin typeface="DM Sans 2"/>
              <a:ea typeface="DM Sans 2"/>
              <a:cs typeface="DM Sans 2"/>
            </a:endParaRPr>
          </a:p>
          <a:p>
            <a:pPr marL="342900" indent="-342900" algn="l">
              <a:lnSpc>
                <a:spcPts val="3039"/>
              </a:lnSpc>
              <a:buFont typeface="Arial" panose="020B0604020202020204" pitchFamily="34" charset="0"/>
              <a:buChar char="•"/>
            </a:pPr>
            <a:r>
              <a:rPr lang="en-US" sz="1850" err="1">
                <a:solidFill>
                  <a:srgbClr val="011633"/>
                </a:solidFill>
                <a:latin typeface="DM Sans 2"/>
                <a:ea typeface="DM Sans 2"/>
                <a:cs typeface="DM Sans 2"/>
                <a:sym typeface="DM Sans 2"/>
              </a:rPr>
              <a:t>Formulierung</a:t>
            </a:r>
            <a:r>
              <a:rPr lang="en-US" sz="1850" dirty="0">
                <a:solidFill>
                  <a:srgbClr val="011633"/>
                </a:solidFill>
                <a:latin typeface="DM Sans 2"/>
                <a:ea typeface="DM Sans 2"/>
                <a:cs typeface="DM Sans 2"/>
                <a:sym typeface="DM Sans 2"/>
              </a:rPr>
              <a:t> von </a:t>
            </a:r>
            <a:r>
              <a:rPr lang="en-US" sz="1850" b="1" err="1">
                <a:solidFill>
                  <a:srgbClr val="011633"/>
                </a:solidFill>
                <a:latin typeface="DM Sans 2"/>
                <a:ea typeface="DM Sans 2"/>
                <a:cs typeface="DM Sans 2"/>
                <a:sym typeface="DM Sans 2"/>
              </a:rPr>
              <a:t>Ausschluss</a:t>
            </a:r>
            <a:r>
              <a:rPr lang="en-US" sz="1850" b="1" dirty="0">
                <a:solidFill>
                  <a:srgbClr val="011633"/>
                </a:solidFill>
                <a:latin typeface="DM Sans 2"/>
                <a:ea typeface="DM Sans 2"/>
                <a:cs typeface="DM Sans 2"/>
                <a:sym typeface="DM Sans 2"/>
              </a:rPr>
              <a:t>- </a:t>
            </a:r>
            <a:r>
              <a:rPr lang="en-US" sz="1850" b="1" err="1">
                <a:solidFill>
                  <a:srgbClr val="011633"/>
                </a:solidFill>
                <a:latin typeface="DM Sans 2"/>
                <a:ea typeface="DM Sans 2"/>
                <a:cs typeface="DM Sans 2"/>
                <a:sym typeface="DM Sans 2"/>
              </a:rPr>
              <a:t>bzw</a:t>
            </a:r>
            <a:r>
              <a:rPr lang="en-US" sz="1850" b="1" dirty="0">
                <a:solidFill>
                  <a:srgbClr val="011633"/>
                </a:solidFill>
                <a:latin typeface="DM Sans 2"/>
                <a:ea typeface="DM Sans 2"/>
                <a:cs typeface="DM Sans 2"/>
                <a:sym typeface="DM Sans 2"/>
              </a:rPr>
              <a:t>. </a:t>
            </a:r>
            <a:r>
              <a:rPr lang="en-US" sz="1850" b="1" err="1">
                <a:solidFill>
                  <a:srgbClr val="011633"/>
                </a:solidFill>
                <a:latin typeface="DM Sans 2"/>
                <a:ea typeface="DM Sans 2"/>
                <a:cs typeface="DM Sans 2"/>
                <a:sym typeface="DM Sans 2"/>
              </a:rPr>
              <a:t>Negativkriterien</a:t>
            </a:r>
            <a:r>
              <a:rPr lang="en-US" sz="1850" b="1" dirty="0">
                <a:solidFill>
                  <a:srgbClr val="011633"/>
                </a:solidFill>
                <a:latin typeface="DM Sans 2"/>
                <a:ea typeface="DM Sans 2"/>
                <a:cs typeface="DM Sans 2"/>
                <a:sym typeface="DM Sans 2"/>
              </a:rPr>
              <a:t> und </a:t>
            </a:r>
            <a:r>
              <a:rPr lang="en-US" sz="1850" b="1" err="1">
                <a:solidFill>
                  <a:srgbClr val="011633"/>
                </a:solidFill>
                <a:latin typeface="DM Sans 2"/>
                <a:ea typeface="DM Sans 2"/>
                <a:cs typeface="DM Sans 2"/>
                <a:sym typeface="DM Sans 2"/>
              </a:rPr>
              <a:t>Positivkriterien</a:t>
            </a:r>
            <a:r>
              <a:rPr lang="en-US" sz="1850" dirty="0">
                <a:solidFill>
                  <a:srgbClr val="011633"/>
                </a:solidFill>
                <a:latin typeface="DM Sans 2"/>
                <a:ea typeface="DM Sans 2"/>
                <a:cs typeface="DM Sans 2"/>
                <a:sym typeface="DM Sans 2"/>
              </a:rPr>
              <a:t> für </a:t>
            </a:r>
            <a:r>
              <a:rPr lang="en-US" sz="1850" err="1">
                <a:solidFill>
                  <a:srgbClr val="011633"/>
                </a:solidFill>
                <a:latin typeface="DM Sans 2"/>
                <a:ea typeface="DM Sans 2"/>
                <a:cs typeface="DM Sans 2"/>
                <a:sym typeface="DM Sans 2"/>
              </a:rPr>
              <a:t>Geldanlagen</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ggf</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gemeinsam</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mit</a:t>
            </a:r>
            <a:r>
              <a:rPr lang="en-US" sz="1850" dirty="0">
                <a:solidFill>
                  <a:srgbClr val="011633"/>
                </a:solidFill>
                <a:latin typeface="DM Sans 2"/>
                <a:ea typeface="DM Sans 2"/>
                <a:cs typeface="DM Sans 2"/>
                <a:sym typeface="DM Sans 2"/>
              </a:rPr>
              <a:t> der </a:t>
            </a:r>
            <a:r>
              <a:rPr lang="en-US" sz="1850" err="1">
                <a:solidFill>
                  <a:srgbClr val="011633"/>
                </a:solidFill>
                <a:latin typeface="DM Sans 2"/>
                <a:ea typeface="DM Sans 2"/>
                <a:cs typeface="DM Sans 2"/>
                <a:sym typeface="DM Sans 2"/>
              </a:rPr>
              <a:t>Landesebene</a:t>
            </a:r>
            <a:endParaRPr lang="en-US" sz="1850">
              <a:solidFill>
                <a:srgbClr val="011633"/>
              </a:solidFill>
              <a:latin typeface="DM Sans 2"/>
              <a:ea typeface="DM Sans 2"/>
              <a:cs typeface="DM Sans 2"/>
              <a:sym typeface="DM Sans 2"/>
            </a:endParaRPr>
          </a:p>
          <a:p>
            <a:pPr marL="800100" lvl="1" indent="-342900">
              <a:lnSpc>
                <a:spcPts val="3039"/>
              </a:lnSpc>
              <a:buFont typeface="Arial" panose="020B0604020202020204" pitchFamily="34" charset="0"/>
              <a:buChar char="•"/>
            </a:pPr>
            <a:r>
              <a:rPr lang="en-US" sz="1850" dirty="0">
                <a:solidFill>
                  <a:srgbClr val="011633"/>
                </a:solidFill>
                <a:latin typeface="DM Sans 2"/>
                <a:ea typeface="DM Sans 2"/>
                <a:cs typeface="DM Sans 2"/>
              </a:rPr>
              <a:t>z. B. </a:t>
            </a:r>
            <a:r>
              <a:rPr lang="en-US" sz="1850" dirty="0" err="1">
                <a:solidFill>
                  <a:srgbClr val="011633"/>
                </a:solidFill>
                <a:latin typeface="DM Sans 2"/>
                <a:ea typeface="DM Sans 2"/>
                <a:cs typeface="DM Sans 2"/>
              </a:rPr>
              <a:t>ein</a:t>
            </a:r>
            <a:r>
              <a:rPr lang="en-US" sz="1850" dirty="0">
                <a:solidFill>
                  <a:srgbClr val="011633"/>
                </a:solidFill>
                <a:latin typeface="DM Sans 2"/>
                <a:ea typeface="DM Sans 2"/>
                <a:cs typeface="DM Sans 2"/>
              </a:rPr>
              <a:t> </a:t>
            </a:r>
            <a:r>
              <a:rPr lang="en-US" sz="1850" dirty="0" err="1">
                <a:solidFill>
                  <a:srgbClr val="011633"/>
                </a:solidFill>
                <a:latin typeface="DM Sans 2"/>
                <a:ea typeface="DM Sans 2"/>
                <a:cs typeface="DM Sans 2"/>
              </a:rPr>
              <a:t>Ausschlusskriterium</a:t>
            </a:r>
            <a:r>
              <a:rPr lang="en-US" sz="1850" dirty="0">
                <a:solidFill>
                  <a:srgbClr val="011633"/>
                </a:solidFill>
                <a:latin typeface="DM Sans 2"/>
                <a:ea typeface="DM Sans 2"/>
                <a:cs typeface="DM Sans 2"/>
              </a:rPr>
              <a:t> der Stadt Münster: </a:t>
            </a:r>
            <a:r>
              <a:rPr lang="en-US" sz="1850" dirty="0" err="1">
                <a:solidFill>
                  <a:srgbClr val="011633"/>
                </a:solidFill>
                <a:latin typeface="DM Sans 2"/>
                <a:ea typeface="DM Sans 2"/>
                <a:cs typeface="DM Sans 2"/>
              </a:rPr>
              <a:t>Keine</a:t>
            </a:r>
            <a:r>
              <a:rPr lang="en-US" sz="1850" dirty="0">
                <a:solidFill>
                  <a:srgbClr val="011633"/>
                </a:solidFill>
                <a:latin typeface="DM Sans 2"/>
                <a:ea typeface="DM Sans 2"/>
                <a:cs typeface="DM Sans 2"/>
              </a:rPr>
              <a:t> Beteiligung an </a:t>
            </a:r>
            <a:r>
              <a:rPr lang="en-US" sz="1850" dirty="0" err="1">
                <a:solidFill>
                  <a:srgbClr val="011633"/>
                </a:solidFill>
                <a:latin typeface="DM Sans 2"/>
                <a:ea typeface="DM Sans 2"/>
                <a:cs typeface="DM Sans 2"/>
              </a:rPr>
              <a:t>Unternehmen</a:t>
            </a:r>
            <a:r>
              <a:rPr lang="en-US" sz="1850" dirty="0">
                <a:solidFill>
                  <a:srgbClr val="011633"/>
                </a:solidFill>
                <a:latin typeface="DM Sans 2"/>
                <a:ea typeface="DM Sans 2"/>
                <a:cs typeface="DM Sans 2"/>
              </a:rPr>
              <a:t>, die Fracking </a:t>
            </a:r>
            <a:r>
              <a:rPr lang="en-US" sz="1850" dirty="0" err="1">
                <a:solidFill>
                  <a:srgbClr val="011633"/>
                </a:solidFill>
                <a:latin typeface="DM Sans 2"/>
                <a:ea typeface="DM Sans 2"/>
                <a:cs typeface="DM Sans 2"/>
              </a:rPr>
              <a:t>betreiben</a:t>
            </a:r>
            <a:endParaRPr lang="en-US" sz="1850" dirty="0">
              <a:solidFill>
                <a:srgbClr val="011633"/>
              </a:solidFill>
              <a:latin typeface="DM Sans 2"/>
              <a:ea typeface="DM Sans 2"/>
              <a:cs typeface="DM Sans 2"/>
            </a:endParaRPr>
          </a:p>
          <a:p>
            <a:pPr marL="342900" indent="-342900">
              <a:lnSpc>
                <a:spcPts val="3039"/>
              </a:lnSpc>
              <a:buFont typeface="Arial" panose="020B0604020202020204" pitchFamily="34" charset="0"/>
              <a:buChar char="•"/>
            </a:pPr>
            <a:r>
              <a:rPr lang="en-US" sz="1850" dirty="0">
                <a:solidFill>
                  <a:srgbClr val="011633"/>
                </a:solidFill>
                <a:latin typeface="DM Sans 2"/>
                <a:ea typeface="DM Sans 2"/>
                <a:cs typeface="DM Sans 2"/>
                <a:sym typeface="DM Sans 2"/>
              </a:rPr>
              <a:t>Nach </a:t>
            </a:r>
            <a:r>
              <a:rPr lang="en-US" sz="1850" dirty="0" err="1">
                <a:solidFill>
                  <a:srgbClr val="011633"/>
                </a:solidFill>
                <a:latin typeface="DM Sans 2"/>
                <a:ea typeface="DM Sans 2"/>
                <a:cs typeface="DM Sans 2"/>
                <a:sym typeface="DM Sans 2"/>
              </a:rPr>
              <a:t>Möglichkeit</a:t>
            </a:r>
            <a:r>
              <a:rPr lang="en-US" sz="1850"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nachhaltige</a:t>
            </a:r>
            <a:r>
              <a:rPr lang="en-US" sz="1850" b="1" dirty="0">
                <a:solidFill>
                  <a:srgbClr val="011633"/>
                </a:solidFill>
                <a:latin typeface="DM Sans 2"/>
                <a:ea typeface="DM Sans 2"/>
                <a:cs typeface="DM Sans 2"/>
                <a:sym typeface="DM Sans 2"/>
              </a:rPr>
              <a:t> Re-</a:t>
            </a:r>
            <a:r>
              <a:rPr lang="en-US" sz="1850" b="1" dirty="0" err="1">
                <a:solidFill>
                  <a:srgbClr val="011633"/>
                </a:solidFill>
                <a:latin typeface="DM Sans 2"/>
                <a:ea typeface="DM Sans 2"/>
                <a:cs typeface="DM Sans 2"/>
                <a:sym typeface="DM Sans 2"/>
              </a:rPr>
              <a:t>Investition</a:t>
            </a:r>
            <a:r>
              <a:rPr lang="en-US" sz="1850" b="1" dirty="0">
                <a:solidFill>
                  <a:srgbClr val="011633"/>
                </a:solidFill>
                <a:latin typeface="DM Sans 2"/>
                <a:ea typeface="DM Sans 2"/>
                <a:cs typeface="DM Sans 2"/>
                <a:sym typeface="DM Sans 2"/>
              </a:rPr>
              <a:t> </a:t>
            </a:r>
            <a:r>
              <a:rPr lang="en-US" sz="1850" dirty="0">
                <a:solidFill>
                  <a:srgbClr val="011633"/>
                </a:solidFill>
                <a:latin typeface="DM Sans 2"/>
                <a:ea typeface="DM Sans 2"/>
                <a:cs typeface="DM Sans 2"/>
                <a:sym typeface="DM Sans 2"/>
              </a:rPr>
              <a:t>der </a:t>
            </a:r>
            <a:r>
              <a:rPr lang="en-US" sz="1850" dirty="0" err="1">
                <a:solidFill>
                  <a:srgbClr val="011633"/>
                </a:solidFill>
                <a:latin typeface="DM Sans 2"/>
                <a:ea typeface="DM Sans 2"/>
                <a:cs typeface="DM Sans 2"/>
                <a:sym typeface="DM Sans 2"/>
              </a:rPr>
              <a:t>zuvor</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divestierten</a:t>
            </a:r>
            <a:r>
              <a:rPr lang="en-US" sz="1850" dirty="0">
                <a:solidFill>
                  <a:srgbClr val="011633"/>
                </a:solidFill>
                <a:latin typeface="DM Sans 2"/>
                <a:ea typeface="DM Sans 2"/>
                <a:cs typeface="DM Sans 2"/>
                <a:sym typeface="DM Sans 2"/>
              </a:rPr>
              <a:t> Gelder </a:t>
            </a:r>
            <a:endParaRPr lang="en-US" sz="1850" dirty="0">
              <a:solidFill>
                <a:srgbClr val="011633"/>
              </a:solidFill>
              <a:latin typeface="DM Sans 2"/>
              <a:ea typeface="DM Sans 2"/>
              <a:cs typeface="DM Sans 2"/>
            </a:endParaRPr>
          </a:p>
          <a:p>
            <a:pPr marL="800100" lvl="1" indent="-342900">
              <a:lnSpc>
                <a:spcPts val="3039"/>
              </a:lnSpc>
              <a:buFont typeface="Arial" panose="020B0604020202020204" pitchFamily="34" charset="0"/>
              <a:buChar char="•"/>
            </a:pPr>
            <a:r>
              <a:rPr lang="en-US" sz="1850" dirty="0" err="1">
                <a:solidFill>
                  <a:srgbClr val="011633"/>
                </a:solidFill>
                <a:latin typeface="DM Sans 2"/>
                <a:ea typeface="DM Sans 2"/>
                <a:cs typeface="DM Sans 2"/>
                <a:sym typeface="DM Sans 2"/>
              </a:rPr>
              <a:t>Förderung</a:t>
            </a:r>
            <a:r>
              <a:rPr lang="en-US" sz="1850" dirty="0">
                <a:solidFill>
                  <a:srgbClr val="011633"/>
                </a:solidFill>
                <a:latin typeface="DM Sans 2"/>
                <a:ea typeface="DM Sans 2"/>
                <a:cs typeface="DM Sans 2"/>
                <a:sym typeface="DM Sans 2"/>
              </a:rPr>
              <a:t> von </a:t>
            </a:r>
            <a:r>
              <a:rPr lang="en-US" sz="1850" dirty="0" err="1">
                <a:solidFill>
                  <a:srgbClr val="011633"/>
                </a:solidFill>
                <a:latin typeface="DM Sans 2"/>
                <a:ea typeface="DM Sans 2"/>
                <a:cs typeface="DM Sans 2"/>
                <a:sym typeface="DM Sans 2"/>
              </a:rPr>
              <a:t>Branchen</a:t>
            </a:r>
            <a:r>
              <a:rPr lang="en-US" sz="1850" dirty="0">
                <a:solidFill>
                  <a:srgbClr val="011633"/>
                </a:solidFill>
                <a:latin typeface="DM Sans 2"/>
                <a:ea typeface="DM Sans 2"/>
                <a:cs typeface="DM Sans 2"/>
                <a:sym typeface="DM Sans 2"/>
              </a:rPr>
              <a:t> und </a:t>
            </a:r>
            <a:r>
              <a:rPr lang="en-US" sz="1850" dirty="0" err="1">
                <a:solidFill>
                  <a:srgbClr val="011633"/>
                </a:solidFill>
                <a:latin typeface="DM Sans 2"/>
                <a:ea typeface="DM Sans 2"/>
                <a:cs typeface="DM Sans 2"/>
                <a:sym typeface="DM Sans 2"/>
              </a:rPr>
              <a:t>Unternehmen</a:t>
            </a:r>
            <a:r>
              <a:rPr lang="en-US" sz="1850" dirty="0">
                <a:solidFill>
                  <a:srgbClr val="011633"/>
                </a:solidFill>
                <a:latin typeface="DM Sans 2"/>
                <a:ea typeface="DM Sans 2"/>
                <a:cs typeface="DM Sans 2"/>
                <a:sym typeface="DM Sans 2"/>
              </a:rPr>
              <a:t>, die </a:t>
            </a:r>
            <a:r>
              <a:rPr lang="en-US" sz="1850" dirty="0" err="1">
                <a:solidFill>
                  <a:srgbClr val="011633"/>
                </a:solidFill>
                <a:latin typeface="DM Sans 2"/>
                <a:ea typeface="DM Sans 2"/>
                <a:cs typeface="DM Sans 2"/>
                <a:sym typeface="DM Sans 2"/>
              </a:rPr>
              <a:t>sich</a:t>
            </a:r>
            <a:r>
              <a:rPr lang="en-US" sz="1850" dirty="0">
                <a:solidFill>
                  <a:srgbClr val="011633"/>
                </a:solidFill>
                <a:latin typeface="DM Sans 2"/>
                <a:ea typeface="DM Sans 2"/>
                <a:cs typeface="DM Sans 2"/>
                <a:sym typeface="DM Sans 2"/>
              </a:rPr>
              <a:t> für </a:t>
            </a:r>
            <a:r>
              <a:rPr lang="en-US" sz="1850" dirty="0" err="1">
                <a:solidFill>
                  <a:srgbClr val="011633"/>
                </a:solidFill>
                <a:latin typeface="DM Sans 2"/>
                <a:ea typeface="DM Sans 2"/>
                <a:cs typeface="DM Sans 2"/>
                <a:sym typeface="DM Sans 2"/>
              </a:rPr>
              <a:t>Klimaschutz</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einsetzen</a:t>
            </a:r>
            <a:endParaRPr lang="en-US" sz="1850" dirty="0" err="1">
              <a:solidFill>
                <a:srgbClr val="011633"/>
              </a:solidFill>
              <a:latin typeface="DM Sans 2"/>
              <a:ea typeface="DM Sans 2"/>
              <a:cs typeface="DM Sans 2"/>
            </a:endParaRPr>
          </a:p>
          <a:p>
            <a:pPr marL="342900" indent="-342900">
              <a:lnSpc>
                <a:spcPts val="3039"/>
              </a:lnSpc>
              <a:buFont typeface="Arial"/>
              <a:buChar char="•"/>
            </a:pPr>
            <a:r>
              <a:rPr lang="en-US" sz="1850" dirty="0">
                <a:solidFill>
                  <a:srgbClr val="011633"/>
                </a:solidFill>
                <a:latin typeface="DM Sans 2"/>
                <a:ea typeface="DM Sans 2"/>
                <a:cs typeface="DM Sans 2"/>
                <a:hlinkClick r:id="rId9"/>
              </a:rPr>
              <a:t>Weitere nützliche Informationen und Web-Tutorials</a:t>
            </a:r>
            <a:endParaRPr lang="en-US" sz="1850" dirty="0">
              <a:solidFill>
                <a:srgbClr val="011633"/>
              </a:solidFill>
              <a:latin typeface="DM Sans 2"/>
              <a:ea typeface="DM Sans 2"/>
              <a:cs typeface="DM Sans 2"/>
            </a:endParaRPr>
          </a:p>
          <a:p>
            <a:pPr marL="342900" indent="-342900">
              <a:lnSpc>
                <a:spcPts val="3039"/>
              </a:lnSpc>
              <a:buFont typeface="Arial"/>
              <a:buChar char="•"/>
            </a:pPr>
            <a:r>
              <a:rPr lang="en-US" sz="1850" dirty="0">
                <a:solidFill>
                  <a:srgbClr val="011633"/>
                </a:solidFill>
                <a:latin typeface="DM Sans 2"/>
                <a:ea typeface="DM Sans 2"/>
                <a:cs typeface="DM Sans 2"/>
                <a:hlinkClick r:id="rId10"/>
              </a:rPr>
              <a:t>Beispiele aus Deutschland</a:t>
            </a:r>
            <a:r>
              <a:rPr lang="en-US" sz="1850" dirty="0">
                <a:solidFill>
                  <a:srgbClr val="011633"/>
                </a:solidFill>
                <a:latin typeface="DM Sans 2"/>
                <a:ea typeface="DM Sans 2"/>
                <a:cs typeface="DM Sans 2"/>
              </a:rPr>
              <a:t> (Münster, Berlin, Göttingen, Bremen, Stuttgart)</a:t>
            </a:r>
          </a:p>
          <a:p>
            <a:pPr marL="342900" indent="-342900">
              <a:lnSpc>
                <a:spcPts val="3039"/>
              </a:lnSpc>
              <a:buFont typeface="Arial" panose="020B0604020202020204" pitchFamily="34" charset="0"/>
              <a:buChar char="•"/>
            </a:pPr>
            <a:endParaRPr lang="en-US" sz="1899">
              <a:solidFill>
                <a:srgbClr val="011633"/>
              </a:solidFill>
              <a:latin typeface="DM Sans 2"/>
              <a:ea typeface="DM Sans 2"/>
              <a:cs typeface="DM Sans 2"/>
            </a:endParaRPr>
          </a:p>
        </p:txBody>
      </p:sp>
      <p:sp>
        <p:nvSpPr>
          <p:cNvPr id="51" name="TextBox 51">
            <a:extLst>
              <a:ext uri="{FF2B5EF4-FFF2-40B4-BE49-F238E27FC236}">
                <a16:creationId xmlns:a16="http://schemas.microsoft.com/office/drawing/2014/main" id="{2FD54BFA-9071-0E74-2571-140AF544F4D2}"/>
              </a:ext>
            </a:extLst>
          </p:cNvPr>
          <p:cNvSpPr txBox="1"/>
          <p:nvPr/>
        </p:nvSpPr>
        <p:spPr>
          <a:xfrm>
            <a:off x="517221" y="6549409"/>
            <a:ext cx="1973907" cy="339725"/>
          </a:xfrm>
          <a:prstGeom prst="rect">
            <a:avLst/>
          </a:prstGeom>
        </p:spPr>
        <p:txBody>
          <a:bodyPr lIns="0" tIns="0" rIns="0" bIns="0" rtlCol="0" anchor="t">
            <a:spAutoFit/>
          </a:bodyPr>
          <a:lstStyle/>
          <a:p>
            <a:pPr algn="ctr">
              <a:lnSpc>
                <a:spcPts val="2799"/>
              </a:lnSpc>
            </a:pPr>
            <a:r>
              <a:rPr lang="en-US" sz="1999">
                <a:solidFill>
                  <a:srgbClr val="011633"/>
                </a:solidFill>
                <a:latin typeface="DM Sans 1"/>
                <a:ea typeface="DM Sans 1"/>
                <a:cs typeface="DM Sans 1"/>
                <a:sym typeface="DM Sans 1"/>
              </a:rPr>
              <a:t>Maßnahmentyp</a:t>
            </a:r>
          </a:p>
        </p:txBody>
      </p:sp>
      <p:sp>
        <p:nvSpPr>
          <p:cNvPr id="52" name="TextBox 52">
            <a:extLst>
              <a:ext uri="{FF2B5EF4-FFF2-40B4-BE49-F238E27FC236}">
                <a16:creationId xmlns:a16="http://schemas.microsoft.com/office/drawing/2014/main" id="{9E8B2165-A816-29EF-23A6-CAB2B69D48B9}"/>
              </a:ext>
            </a:extLst>
          </p:cNvPr>
          <p:cNvSpPr txBox="1"/>
          <p:nvPr/>
        </p:nvSpPr>
        <p:spPr>
          <a:xfrm>
            <a:off x="13645404" y="6549037"/>
            <a:ext cx="2287733" cy="339725"/>
          </a:xfrm>
          <a:prstGeom prst="rect">
            <a:avLst/>
          </a:prstGeom>
        </p:spPr>
        <p:txBody>
          <a:bodyPr lIns="0" tIns="0" rIns="0" bIns="0" rtlCol="0" anchor="t">
            <a:spAutoFit/>
          </a:bodyPr>
          <a:lstStyle/>
          <a:p>
            <a:pPr algn="ctr">
              <a:lnSpc>
                <a:spcPts val="2799"/>
              </a:lnSpc>
            </a:pPr>
            <a:r>
              <a:rPr lang="en-US" sz="1999">
                <a:solidFill>
                  <a:srgbClr val="011633"/>
                </a:solidFill>
                <a:latin typeface="DM Sans 1"/>
                <a:ea typeface="DM Sans 1"/>
                <a:cs typeface="DM Sans 1"/>
                <a:sym typeface="DM Sans 1"/>
              </a:rPr>
              <a:t>Beteiligte Akteure</a:t>
            </a:r>
          </a:p>
        </p:txBody>
      </p:sp>
      <p:sp>
        <p:nvSpPr>
          <p:cNvPr id="53" name="TextBox 53">
            <a:extLst>
              <a:ext uri="{FF2B5EF4-FFF2-40B4-BE49-F238E27FC236}">
                <a16:creationId xmlns:a16="http://schemas.microsoft.com/office/drawing/2014/main" id="{1AE2AA62-E0B5-7836-27F6-D7A1E1A0A56A}"/>
              </a:ext>
            </a:extLst>
          </p:cNvPr>
          <p:cNvSpPr txBox="1"/>
          <p:nvPr/>
        </p:nvSpPr>
        <p:spPr>
          <a:xfrm>
            <a:off x="889210" y="7027192"/>
            <a:ext cx="11554521" cy="1127553"/>
          </a:xfrm>
          <a:prstGeom prst="rect">
            <a:avLst/>
          </a:prstGeom>
        </p:spPr>
        <p:txBody>
          <a:bodyPr lIns="0" tIns="0" rIns="0" bIns="0" rtlCol="0" anchor="t">
            <a:spAutoFit/>
          </a:bodyPr>
          <a:lstStyle/>
          <a:p>
            <a:pPr algn="l">
              <a:lnSpc>
                <a:spcPts val="3039"/>
              </a:lnSpc>
            </a:pPr>
            <a:r>
              <a:rPr lang="en-US" sz="1899" b="1" err="1">
                <a:solidFill>
                  <a:srgbClr val="011633"/>
                </a:solidFill>
                <a:latin typeface="DM Sans 2 Bold"/>
                <a:ea typeface="DM Sans 2 Bold"/>
                <a:cs typeface="DM Sans 2 Bold"/>
                <a:sym typeface="DM Sans 2 Bold"/>
              </a:rPr>
              <a:t>Planerische</a:t>
            </a:r>
            <a:r>
              <a:rPr lang="en-US" sz="1899" b="1">
                <a:solidFill>
                  <a:srgbClr val="011633"/>
                </a:solidFill>
                <a:latin typeface="DM Sans 2 Bold"/>
                <a:ea typeface="DM Sans 2 Bold"/>
                <a:cs typeface="DM Sans 2 Bold"/>
                <a:sym typeface="DM Sans 2 Bold"/>
              </a:rPr>
              <a:t> </a:t>
            </a:r>
            <a:r>
              <a:rPr lang="en-US" sz="1899" b="1" err="1">
                <a:solidFill>
                  <a:srgbClr val="011633"/>
                </a:solidFill>
                <a:latin typeface="DM Sans 2 Bold"/>
                <a:ea typeface="DM Sans 2 Bold"/>
                <a:cs typeface="DM Sans 2 Bold"/>
                <a:sym typeface="DM Sans 2 Bold"/>
              </a:rPr>
              <a:t>Maßnahme</a:t>
            </a:r>
            <a:r>
              <a:rPr lang="en-US" sz="1899" b="1">
                <a:solidFill>
                  <a:srgbClr val="011633"/>
                </a:solidFill>
                <a:latin typeface="DM Sans 2 Bold"/>
                <a:ea typeface="DM Sans 2 Bold"/>
                <a:cs typeface="DM Sans 2 Bold"/>
                <a:sym typeface="DM Sans 2 Bold"/>
              </a:rPr>
              <a:t>: </a:t>
            </a:r>
          </a:p>
          <a:p>
            <a:pPr algn="l">
              <a:lnSpc>
                <a:spcPts val="3039"/>
              </a:lnSpc>
            </a:pPr>
            <a:r>
              <a:rPr lang="en-US" sz="1899" err="1">
                <a:solidFill>
                  <a:srgbClr val="011633"/>
                </a:solidFill>
                <a:latin typeface="DM Sans 2"/>
                <a:ea typeface="DM Sans 2"/>
                <a:cs typeface="DM Sans 2"/>
                <a:sym typeface="DM Sans 2"/>
              </a:rPr>
              <a:t>Veränderungen</a:t>
            </a:r>
            <a:r>
              <a:rPr lang="en-US" sz="1899">
                <a:solidFill>
                  <a:srgbClr val="011633"/>
                </a:solidFill>
                <a:latin typeface="DM Sans 2"/>
                <a:ea typeface="DM Sans 2"/>
                <a:cs typeface="DM Sans 2"/>
                <a:sym typeface="DM Sans 2"/>
              </a:rPr>
              <a:t> der </a:t>
            </a:r>
            <a:r>
              <a:rPr lang="en-US" sz="1899" err="1">
                <a:solidFill>
                  <a:srgbClr val="011633"/>
                </a:solidFill>
                <a:latin typeface="DM Sans 2"/>
                <a:ea typeface="DM Sans 2"/>
                <a:cs typeface="DM Sans 2"/>
                <a:sym typeface="DM Sans 2"/>
              </a:rPr>
              <a:t>Rahmenbedingungen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durch</a:t>
            </a:r>
            <a:r>
              <a:rPr lang="en-US" sz="1899">
                <a:solidFill>
                  <a:srgbClr val="011633"/>
                </a:solidFill>
                <a:latin typeface="DM Sans 2"/>
                <a:ea typeface="DM Sans 2"/>
                <a:cs typeface="DM Sans 2"/>
                <a:sym typeface="DM Sans 2"/>
              </a:rPr>
              <a:t> die </a:t>
            </a:r>
            <a:r>
              <a:rPr lang="en-US" sz="1899" err="1">
                <a:solidFill>
                  <a:srgbClr val="011633"/>
                </a:solidFill>
                <a:latin typeface="DM Sans 2"/>
                <a:ea typeface="DM Sans 2"/>
                <a:cs typeface="DM Sans 2"/>
                <a:sym typeface="DM Sans 2"/>
              </a:rPr>
              <a:t>andere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Akteure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technische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Maßnahmen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umsetzen</a:t>
            </a:r>
            <a:r>
              <a:rPr lang="en-US" sz="1899">
                <a:solidFill>
                  <a:srgbClr val="011633"/>
                </a:solidFill>
                <a:latin typeface="DM Sans 2"/>
                <a:ea typeface="DM Sans 2"/>
                <a:cs typeface="DM Sans 2"/>
                <a:sym typeface="DM Sans 2"/>
              </a:rPr>
              <a:t> </a:t>
            </a:r>
          </a:p>
          <a:p>
            <a:pPr algn="l">
              <a:lnSpc>
                <a:spcPts val="3039"/>
              </a:lnSpc>
            </a:pPr>
            <a:endParaRPr lang="en-US" sz="1899">
              <a:solidFill>
                <a:srgbClr val="011633"/>
              </a:solidFill>
              <a:latin typeface="DM Sans 2"/>
              <a:ea typeface="DM Sans 2"/>
              <a:cs typeface="DM Sans 2"/>
              <a:sym typeface="DM Sans 2"/>
            </a:endParaRPr>
          </a:p>
        </p:txBody>
      </p:sp>
      <p:sp>
        <p:nvSpPr>
          <p:cNvPr id="54" name="TextBox 54">
            <a:extLst>
              <a:ext uri="{FF2B5EF4-FFF2-40B4-BE49-F238E27FC236}">
                <a16:creationId xmlns:a16="http://schemas.microsoft.com/office/drawing/2014/main" id="{5F3DF868-B87B-BBD1-905E-4E611E4D8BA7}"/>
              </a:ext>
            </a:extLst>
          </p:cNvPr>
          <p:cNvSpPr txBox="1"/>
          <p:nvPr/>
        </p:nvSpPr>
        <p:spPr>
          <a:xfrm>
            <a:off x="13469326" y="6989092"/>
            <a:ext cx="4203003" cy="1512273"/>
          </a:xfrm>
          <a:prstGeom prst="rect">
            <a:avLst/>
          </a:prstGeom>
        </p:spPr>
        <p:txBody>
          <a:bodyPr lIns="0" tIns="0" rIns="0" bIns="0" rtlCol="0" anchor="t">
            <a:spAutoFit/>
          </a:bodyPr>
          <a:lstStyle/>
          <a:p>
            <a:pPr marL="410206" lvl="1" indent="-205103" algn="l">
              <a:lnSpc>
                <a:spcPts val="3039"/>
              </a:lnSpc>
              <a:buFont typeface="Arial"/>
              <a:buChar char="•"/>
            </a:pPr>
            <a:r>
              <a:rPr lang="en-US" sz="1899" u="sng" err="1">
                <a:solidFill>
                  <a:srgbClr val="011633"/>
                </a:solidFill>
                <a:latin typeface="DM Sans 2"/>
                <a:ea typeface="DM Sans 2"/>
                <a:cs typeface="DM Sans 2"/>
                <a:sym typeface="DM Sans 2"/>
              </a:rPr>
              <a:t>Politischer</a:t>
            </a:r>
            <a:r>
              <a:rPr lang="en-US" sz="1899" u="sng">
                <a:solidFill>
                  <a:srgbClr val="011633"/>
                </a:solidFill>
                <a:latin typeface="DM Sans 2"/>
                <a:ea typeface="DM Sans 2"/>
                <a:cs typeface="DM Sans 2"/>
                <a:sym typeface="DM Sans 2"/>
              </a:rPr>
              <a:t> </a:t>
            </a:r>
            <a:r>
              <a:rPr lang="en-US" sz="1899" u="sng" err="1">
                <a:solidFill>
                  <a:srgbClr val="011633"/>
                </a:solidFill>
                <a:latin typeface="DM Sans 2"/>
                <a:ea typeface="DM Sans 2"/>
                <a:cs typeface="DM Sans 2"/>
                <a:sym typeface="DM Sans 2"/>
              </a:rPr>
              <a:t>Beschluss</a:t>
            </a:r>
            <a:r>
              <a:rPr lang="en-US" sz="1899" u="sng">
                <a:solidFill>
                  <a:srgbClr val="011633"/>
                </a:solidFill>
                <a:latin typeface="DM Sans 2"/>
                <a:ea typeface="DM Sans 2"/>
                <a:cs typeface="DM Sans 2"/>
                <a:sym typeface="DM Sans 2"/>
              </a:rPr>
              <a:t>:</a:t>
            </a:r>
            <a:r>
              <a:rPr lang="en-US" sz="1899">
                <a:solidFill>
                  <a:srgbClr val="011633"/>
                </a:solidFill>
                <a:latin typeface="DM Sans 2"/>
                <a:ea typeface="DM Sans 2"/>
                <a:cs typeface="DM Sans 2"/>
                <a:sym typeface="DM Sans 2"/>
              </a:rPr>
              <a:t> Stadt-/</a:t>
            </a:r>
            <a:r>
              <a:rPr lang="en-US" sz="1899" err="1">
                <a:solidFill>
                  <a:srgbClr val="011633"/>
                </a:solidFill>
                <a:latin typeface="DM Sans 2"/>
                <a:ea typeface="DM Sans 2"/>
                <a:cs typeface="DM Sans 2"/>
                <a:sym typeface="DM Sans 2"/>
              </a:rPr>
              <a:t>Gemeinderat</a:t>
            </a:r>
            <a:r>
              <a:rPr lang="en-US" sz="1899">
                <a:solidFill>
                  <a:srgbClr val="011633"/>
                </a:solidFill>
                <a:latin typeface="DM Sans 2"/>
                <a:ea typeface="DM Sans 2"/>
                <a:cs typeface="DM Sans 2"/>
                <a:sym typeface="DM Sans 2"/>
              </a:rPr>
              <a:t> </a:t>
            </a:r>
          </a:p>
          <a:p>
            <a:pPr marL="410206" lvl="1" indent="-205103" algn="l">
              <a:lnSpc>
                <a:spcPts val="3039"/>
              </a:lnSpc>
              <a:buFont typeface="Arial"/>
              <a:buChar char="•"/>
            </a:pPr>
            <a:r>
              <a:rPr lang="en-US" sz="1899" u="sng" err="1">
                <a:solidFill>
                  <a:srgbClr val="011633"/>
                </a:solidFill>
                <a:latin typeface="DM Sans 2"/>
                <a:ea typeface="DM Sans 2"/>
                <a:cs typeface="DM Sans 2"/>
                <a:sym typeface="DM Sans 2"/>
              </a:rPr>
              <a:t>Ausführung</a:t>
            </a:r>
            <a:r>
              <a:rPr lang="en-US" sz="1899" u="sng">
                <a:solidFill>
                  <a:srgbClr val="011633"/>
                </a:solidFill>
                <a:latin typeface="DM Sans 2"/>
                <a:ea typeface="DM Sans 2"/>
                <a:cs typeface="DM Sans 2"/>
                <a:sym typeface="DM Sans 2"/>
              </a:rPr>
              <a:t>:</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Kommunale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Verwaltung</a:t>
            </a:r>
            <a:endParaRPr lang="en-US" sz="1899">
              <a:solidFill>
                <a:srgbClr val="011633"/>
              </a:solidFill>
              <a:latin typeface="DM Sans 2"/>
              <a:ea typeface="DM Sans 2"/>
              <a:cs typeface="DM Sans 2"/>
              <a:sym typeface="DM Sans 2"/>
            </a:endParaRPr>
          </a:p>
        </p:txBody>
      </p:sp>
      <p:sp>
        <p:nvSpPr>
          <p:cNvPr id="55" name="TextBox 55">
            <a:extLst>
              <a:ext uri="{FF2B5EF4-FFF2-40B4-BE49-F238E27FC236}">
                <a16:creationId xmlns:a16="http://schemas.microsoft.com/office/drawing/2014/main" id="{FB217A06-482E-5F4F-D130-0D49657D9FAB}"/>
              </a:ext>
            </a:extLst>
          </p:cNvPr>
          <p:cNvSpPr txBox="1"/>
          <p:nvPr/>
        </p:nvSpPr>
        <p:spPr>
          <a:xfrm>
            <a:off x="16840200" y="9541473"/>
            <a:ext cx="964187" cy="342530"/>
          </a:xfrm>
          <a:prstGeom prst="rect">
            <a:avLst/>
          </a:prstGeom>
        </p:spPr>
        <p:txBody>
          <a:bodyPr wrap="square" lIns="0" tIns="0" rIns="0" bIns="0" rtlCol="0" anchor="t">
            <a:spAutoFit/>
          </a:bodyPr>
          <a:lstStyle/>
          <a:p>
            <a:pPr algn="r">
              <a:lnSpc>
                <a:spcPts val="2799"/>
              </a:lnSpc>
            </a:pPr>
            <a:r>
              <a:rPr lang="en-US" sz="1999" err="1">
                <a:solidFill>
                  <a:srgbClr val="011633"/>
                </a:solidFill>
                <a:latin typeface="DM Sans 2"/>
                <a:ea typeface="DM Sans 2"/>
                <a:cs typeface="DM Sans 2"/>
                <a:sym typeface="DM Sans 2"/>
              </a:rPr>
              <a:t>Seite</a:t>
            </a:r>
            <a:r>
              <a:rPr lang="en-US" sz="1999">
                <a:solidFill>
                  <a:srgbClr val="011633"/>
                </a:solidFill>
                <a:latin typeface="DM Sans 2"/>
                <a:ea typeface="DM Sans 2"/>
                <a:cs typeface="DM Sans 2"/>
                <a:sym typeface="DM Sans 2"/>
              </a:rPr>
              <a:t> 4</a:t>
            </a:r>
          </a:p>
        </p:txBody>
      </p:sp>
      <p:sp>
        <p:nvSpPr>
          <p:cNvPr id="56" name="TextBox 56">
            <a:extLst>
              <a:ext uri="{FF2B5EF4-FFF2-40B4-BE49-F238E27FC236}">
                <a16:creationId xmlns:a16="http://schemas.microsoft.com/office/drawing/2014/main" id="{7867FCEC-2E5B-7B62-B50A-F2CE775043A2}"/>
              </a:ext>
            </a:extLst>
          </p:cNvPr>
          <p:cNvSpPr txBox="1"/>
          <p:nvPr/>
        </p:nvSpPr>
        <p:spPr>
          <a:xfrm>
            <a:off x="13636773" y="5715305"/>
            <a:ext cx="4035556" cy="224155"/>
          </a:xfrm>
          <a:prstGeom prst="rect">
            <a:avLst/>
          </a:prstGeom>
        </p:spPr>
        <p:txBody>
          <a:bodyPr lIns="0" tIns="0" rIns="0" bIns="0" rtlCol="0" anchor="t">
            <a:spAutoFit/>
          </a:bodyPr>
          <a:lstStyle/>
          <a:p>
            <a:pPr algn="ctr">
              <a:lnSpc>
                <a:spcPts val="1819"/>
              </a:lnSpc>
            </a:pPr>
            <a:r>
              <a:rPr lang="en-US" sz="1250" dirty="0">
                <a:solidFill>
                  <a:srgbClr val="011633"/>
                </a:solidFill>
                <a:latin typeface="DM Sans 2"/>
                <a:ea typeface="DM Sans 2"/>
                <a:cs typeface="DM Sans 2"/>
                <a:sym typeface="DM Sans 2"/>
              </a:rPr>
              <a:t>Quelle: Canva</a:t>
            </a:r>
            <a:endParaRPr lang="en-US" sz="1299" dirty="0">
              <a:solidFill>
                <a:srgbClr val="011633"/>
              </a:solidFill>
              <a:latin typeface="DM Sans 2"/>
              <a:ea typeface="DM Sans 2"/>
              <a:cs typeface="DM Sans 2"/>
              <a:sym typeface="DM Sans 2"/>
            </a:endParaRPr>
          </a:p>
        </p:txBody>
      </p:sp>
      <p:grpSp>
        <p:nvGrpSpPr>
          <p:cNvPr id="57" name="Group 57">
            <a:extLst>
              <a:ext uri="{FF2B5EF4-FFF2-40B4-BE49-F238E27FC236}">
                <a16:creationId xmlns:a16="http://schemas.microsoft.com/office/drawing/2014/main" id="{882D4E70-2934-8456-7A4F-3C3CC5ED2941}"/>
              </a:ext>
            </a:extLst>
          </p:cNvPr>
          <p:cNvGrpSpPr/>
          <p:nvPr/>
        </p:nvGrpSpPr>
        <p:grpSpPr>
          <a:xfrm>
            <a:off x="3560346" y="825897"/>
            <a:ext cx="11894274" cy="884858"/>
            <a:chOff x="0" y="-38100"/>
            <a:chExt cx="15859032" cy="1179810"/>
          </a:xfrm>
        </p:grpSpPr>
        <p:sp>
          <p:nvSpPr>
            <p:cNvPr id="58" name="TextBox 58">
              <a:extLst>
                <a:ext uri="{FF2B5EF4-FFF2-40B4-BE49-F238E27FC236}">
                  <a16:creationId xmlns:a16="http://schemas.microsoft.com/office/drawing/2014/main" id="{2632D441-ECFE-2A5E-4AE4-1102D143B0F0}"/>
                </a:ext>
              </a:extLst>
            </p:cNvPr>
            <p:cNvSpPr txBox="1"/>
            <p:nvPr/>
          </p:nvSpPr>
          <p:spPr>
            <a:xfrm>
              <a:off x="0" y="456565"/>
              <a:ext cx="15859032" cy="685145"/>
            </a:xfrm>
            <a:prstGeom prst="rect">
              <a:avLst/>
            </a:prstGeom>
          </p:spPr>
          <p:txBody>
            <a:bodyPr lIns="0" tIns="0" rIns="0" bIns="0" rtlCol="0" anchor="t">
              <a:spAutoFit/>
            </a:bodyPr>
            <a:lstStyle/>
            <a:p>
              <a:pPr algn="l">
                <a:lnSpc>
                  <a:spcPts val="4200"/>
                </a:lnSpc>
              </a:pPr>
              <a:r>
                <a:rPr lang="en-US" sz="3000" err="1">
                  <a:solidFill>
                    <a:srgbClr val="011633"/>
                  </a:solidFill>
                  <a:latin typeface="DM Sans 1"/>
                  <a:ea typeface="DM Sans 1"/>
                  <a:cs typeface="DM Sans 1"/>
                  <a:sym typeface="DM Sans 1"/>
                </a:rPr>
                <a:t>Kommunales</a:t>
              </a:r>
              <a:r>
                <a:rPr lang="en-US" sz="3000">
                  <a:solidFill>
                    <a:srgbClr val="011633"/>
                  </a:solidFill>
                  <a:latin typeface="DM Sans 1"/>
                  <a:ea typeface="DM Sans 1"/>
                  <a:cs typeface="DM Sans 1"/>
                  <a:sym typeface="DM Sans 1"/>
                </a:rPr>
                <a:t> Divestment</a:t>
              </a:r>
            </a:p>
          </p:txBody>
        </p:sp>
        <p:sp>
          <p:nvSpPr>
            <p:cNvPr id="59" name="TextBox 59">
              <a:extLst>
                <a:ext uri="{FF2B5EF4-FFF2-40B4-BE49-F238E27FC236}">
                  <a16:creationId xmlns:a16="http://schemas.microsoft.com/office/drawing/2014/main" id="{BE2E1BFE-B339-72C4-639A-92BABFF3E59B}"/>
                </a:ext>
              </a:extLst>
            </p:cNvPr>
            <p:cNvSpPr txBox="1"/>
            <p:nvPr/>
          </p:nvSpPr>
          <p:spPr>
            <a:xfrm>
              <a:off x="0" y="-38100"/>
              <a:ext cx="1285677" cy="408575"/>
            </a:xfrm>
            <a:prstGeom prst="rect">
              <a:avLst/>
            </a:prstGeom>
          </p:spPr>
          <p:txBody>
            <a:bodyPr lIns="0" tIns="0" rIns="0" bIns="0" rtlCol="0" anchor="t">
              <a:spAutoFit/>
            </a:bodyPr>
            <a:lstStyle/>
            <a:p>
              <a:pPr algn="l">
                <a:lnSpc>
                  <a:spcPts val="2520"/>
                </a:lnSpc>
              </a:pPr>
              <a:r>
                <a:rPr lang="en-US" sz="1800">
                  <a:solidFill>
                    <a:srgbClr val="000000"/>
                  </a:solidFill>
                  <a:latin typeface="DM Sans 1"/>
                  <a:ea typeface="DM Sans 1"/>
                  <a:cs typeface="DM Sans 1"/>
                  <a:sym typeface="DM Sans 1"/>
                </a:rPr>
                <a:t>TOP 002</a:t>
              </a:r>
            </a:p>
          </p:txBody>
        </p:sp>
      </p:grpSp>
      <p:grpSp>
        <p:nvGrpSpPr>
          <p:cNvPr id="64" name="Group 55">
            <a:extLst>
              <a:ext uri="{FF2B5EF4-FFF2-40B4-BE49-F238E27FC236}">
                <a16:creationId xmlns:a16="http://schemas.microsoft.com/office/drawing/2014/main" id="{845C6E55-94BF-344E-9DE9-446532529C26}"/>
              </a:ext>
            </a:extLst>
          </p:cNvPr>
          <p:cNvGrpSpPr/>
          <p:nvPr/>
        </p:nvGrpSpPr>
        <p:grpSpPr>
          <a:xfrm>
            <a:off x="-15767" y="2291998"/>
            <a:ext cx="183377" cy="7556180"/>
            <a:chOff x="-34161" y="24949"/>
            <a:chExt cx="244503" cy="10074908"/>
          </a:xfrm>
        </p:grpSpPr>
        <p:sp>
          <p:nvSpPr>
            <p:cNvPr id="65" name="TextBox 56">
              <a:extLst>
                <a:ext uri="{FF2B5EF4-FFF2-40B4-BE49-F238E27FC236}">
                  <a16:creationId xmlns:a16="http://schemas.microsoft.com/office/drawing/2014/main" id="{A857D376-ABC9-8A32-5453-B08C359B0DE5}"/>
                </a:ext>
              </a:extLst>
            </p:cNvPr>
            <p:cNvSpPr txBox="1"/>
            <p:nvPr/>
          </p:nvSpPr>
          <p:spPr>
            <a:xfrm rot="16200000">
              <a:off x="-4465808" y="4477619"/>
              <a:ext cx="9128820" cy="223480"/>
            </a:xfrm>
            <a:prstGeom prst="rect">
              <a:avLst/>
            </a:prstGeom>
          </p:spPr>
          <p:txBody>
            <a:bodyPr lIns="0" tIns="0" rIns="0" bIns="0" rtlCol="0" anchor="t">
              <a:spAutoFit/>
            </a:bodyPr>
            <a:lstStyle/>
            <a:p>
              <a:pPr algn="l">
                <a:lnSpc>
                  <a:spcPts val="1399"/>
                </a:lnSpc>
              </a:pPr>
              <a:r>
                <a:rPr lang="en-US" sz="900">
                  <a:solidFill>
                    <a:srgbClr val="011633"/>
                  </a:solidFill>
                  <a:latin typeface="DM Sans 2" panose="020B0604020202020204" charset="0"/>
                  <a:ea typeface="Open Sans"/>
                  <a:cs typeface="Open Sans"/>
                  <a:sym typeface="Open Sans"/>
                  <a:hlinkClick r:id="rId11">
                    <a:extLst>
                      <a:ext uri="{A12FA001-AC4F-418D-AE19-62706E023703}">
                        <ahyp:hlinkClr xmlns:ahyp="http://schemas.microsoft.com/office/drawing/2018/hyperlinkcolor" val="tx"/>
                      </a:ext>
                    </a:extLst>
                  </a:hlinkClick>
                </a:rPr>
                <a:t>Adelphi 2022: Divestment-</a:t>
              </a:r>
              <a:r>
                <a:rPr lang="en-US" sz="900" err="1">
                  <a:solidFill>
                    <a:srgbClr val="011633"/>
                  </a:solidFill>
                  <a:latin typeface="DM Sans 2" panose="020B0604020202020204" charset="0"/>
                  <a:ea typeface="Open Sans"/>
                  <a:cs typeface="Open Sans"/>
                  <a:sym typeface="Open Sans"/>
                  <a:hlinkClick r:id="rId11">
                    <a:extLst>
                      <a:ext uri="{A12FA001-AC4F-418D-AE19-62706E023703}">
                        <ahyp:hlinkClr xmlns:ahyp="http://schemas.microsoft.com/office/drawing/2018/hyperlinkcolor" val="tx"/>
                      </a:ext>
                    </a:extLst>
                  </a:hlinkClick>
                </a:rPr>
                <a:t>Leitfaden</a:t>
              </a:r>
              <a:endParaRPr lang="en-US" sz="900">
                <a:solidFill>
                  <a:srgbClr val="011633"/>
                </a:solidFill>
                <a:latin typeface="DM Sans 2" panose="020B0604020202020204" charset="0"/>
                <a:ea typeface="Open Sans"/>
                <a:cs typeface="Open Sans"/>
                <a:sym typeface="Open Sans"/>
                <a:hlinkClick r:id="rId12" tooltip="https://www.mannheim.de/de/stadt-gestalten/planungskonzepte/flaechennutzungsplanung/flaechennutzungsplan-windenergie">
                  <a:extLst>
                    <a:ext uri="{A12FA001-AC4F-418D-AE19-62706E023703}">
                      <ahyp:hlinkClr xmlns:ahyp="http://schemas.microsoft.com/office/drawing/2018/hyperlinkcolor" val="tx"/>
                    </a:ext>
                  </a:extLst>
                </a:hlinkClick>
              </a:endParaRPr>
            </a:p>
          </p:txBody>
        </p:sp>
        <p:sp>
          <p:nvSpPr>
            <p:cNvPr id="66" name="TextBox 57">
              <a:extLst>
                <a:ext uri="{FF2B5EF4-FFF2-40B4-BE49-F238E27FC236}">
                  <a16:creationId xmlns:a16="http://schemas.microsoft.com/office/drawing/2014/main" id="{E1BC74BE-64BC-8AD3-D717-A2205ADBE351}"/>
                </a:ext>
              </a:extLst>
            </p:cNvPr>
            <p:cNvSpPr txBox="1"/>
            <p:nvPr/>
          </p:nvSpPr>
          <p:spPr>
            <a:xfrm rot="16200000">
              <a:off x="-332178" y="9565537"/>
              <a:ext cx="832337" cy="236303"/>
            </a:xfrm>
            <a:prstGeom prst="rect">
              <a:avLst/>
            </a:prstGeom>
          </p:spPr>
          <p:txBody>
            <a:bodyPr lIns="0" tIns="0" rIns="0" bIns="0" rtlCol="0" anchor="t">
              <a:spAutoFit/>
            </a:bodyPr>
            <a:lstStyle/>
            <a:p>
              <a:pPr algn="l">
                <a:lnSpc>
                  <a:spcPts val="1539"/>
                </a:lnSpc>
              </a:pPr>
              <a:r>
                <a:rPr lang="en-US" sz="900" err="1">
                  <a:solidFill>
                    <a:srgbClr val="112540"/>
                  </a:solidFill>
                  <a:latin typeface="DM Sans 2" panose="020B0604020202020204" charset="0"/>
                  <a:ea typeface="Open Sans"/>
                  <a:cs typeface="Open Sans"/>
                  <a:sym typeface="Open Sans"/>
                </a:rPr>
                <a:t>Quellen</a:t>
              </a:r>
              <a:r>
                <a:rPr lang="en-US" sz="900">
                  <a:solidFill>
                    <a:srgbClr val="112540"/>
                  </a:solidFill>
                  <a:latin typeface="DM Sans 2" panose="020B0604020202020204" charset="0"/>
                  <a:ea typeface="Open Sans"/>
                  <a:cs typeface="Open Sans"/>
                  <a:sym typeface="Open Sans"/>
                </a:rPr>
                <a:t>:</a:t>
              </a:r>
            </a:p>
          </p:txBody>
        </p:sp>
      </p:grpSp>
      <p:grpSp>
        <p:nvGrpSpPr>
          <p:cNvPr id="11" name="Group 52">
            <a:extLst>
              <a:ext uri="{FF2B5EF4-FFF2-40B4-BE49-F238E27FC236}">
                <a16:creationId xmlns:a16="http://schemas.microsoft.com/office/drawing/2014/main" id="{B20C8422-4B1F-5CD7-EFF9-263EB151F11C}"/>
              </a:ext>
            </a:extLst>
          </p:cNvPr>
          <p:cNvGrpSpPr/>
          <p:nvPr/>
        </p:nvGrpSpPr>
        <p:grpSpPr>
          <a:xfrm>
            <a:off x="613189" y="6752539"/>
            <a:ext cx="188501" cy="552398"/>
            <a:chOff x="-49574" y="-38100"/>
            <a:chExt cx="812800" cy="2381892"/>
          </a:xfrm>
        </p:grpSpPr>
        <p:sp>
          <p:nvSpPr>
            <p:cNvPr id="12" name="Freeform 53">
              <a:extLst>
                <a:ext uri="{FF2B5EF4-FFF2-40B4-BE49-F238E27FC236}">
                  <a16:creationId xmlns:a16="http://schemas.microsoft.com/office/drawing/2014/main" id="{4A1F7338-59F8-188A-E507-73372E747A7A}"/>
                </a:ext>
              </a:extLst>
            </p:cNvPr>
            <p:cNvSpPr/>
            <p:nvPr/>
          </p:nvSpPr>
          <p:spPr>
            <a:xfrm>
              <a:off x="-49574" y="153099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3D869"/>
            </a:solidFill>
          </p:spPr>
          <p:txBody>
            <a:bodyPr/>
            <a:lstStyle/>
            <a:p>
              <a:endParaRPr lang="en-US">
                <a:solidFill>
                  <a:srgbClr val="112540"/>
                </a:solidFill>
              </a:endParaRPr>
            </a:p>
          </p:txBody>
        </p:sp>
        <p:sp>
          <p:nvSpPr>
            <p:cNvPr id="13" name="TextBox 54">
              <a:extLst>
                <a:ext uri="{FF2B5EF4-FFF2-40B4-BE49-F238E27FC236}">
                  <a16:creationId xmlns:a16="http://schemas.microsoft.com/office/drawing/2014/main" id="{B8A7D461-6370-0FEB-F63D-7A367417DFF4}"/>
                </a:ext>
              </a:extLst>
            </p:cNvPr>
            <p:cNvSpPr txBox="1"/>
            <p:nvPr/>
          </p:nvSpPr>
          <p:spPr>
            <a:xfrm>
              <a:off x="76200" y="-38100"/>
              <a:ext cx="660400" cy="774700"/>
            </a:xfrm>
            <a:prstGeom prst="rect">
              <a:avLst/>
            </a:prstGeom>
          </p:spPr>
          <p:txBody>
            <a:bodyPr lIns="50800" tIns="50800" rIns="50800" bIns="50800" rtlCol="0" anchor="ctr"/>
            <a:lstStyle/>
            <a:p>
              <a:pPr algn="ctr">
                <a:lnSpc>
                  <a:spcPts val="2520"/>
                </a:lnSpc>
              </a:pPr>
              <a:endParaRPr>
                <a:solidFill>
                  <a:srgbClr val="112540"/>
                </a:solidFill>
              </a:endParaRPr>
            </a:p>
          </p:txBody>
        </p:sp>
      </p:grpSp>
    </p:spTree>
    <p:extLst>
      <p:ext uri="{BB962C8B-B14F-4D97-AF65-F5344CB8AC3E}">
        <p14:creationId xmlns:p14="http://schemas.microsoft.com/office/powerpoint/2010/main" val="98845047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AB378-BD93-283A-8960-54CD45E9A71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809B139-41F8-EC10-977D-420F798C7E57}"/>
              </a:ext>
            </a:extLst>
          </p:cNvPr>
          <p:cNvSpPr/>
          <p:nvPr/>
        </p:nvSpPr>
        <p:spPr>
          <a:xfrm>
            <a:off x="517221" y="1808877"/>
            <a:ext cx="17155108" cy="0"/>
          </a:xfrm>
          <a:prstGeom prst="line">
            <a:avLst/>
          </a:prstGeom>
          <a:ln w="38100" cap="flat">
            <a:solidFill>
              <a:srgbClr val="FFC80C"/>
            </a:solidFill>
            <a:prstDash val="solid"/>
            <a:headEnd type="none" w="sm" len="sm"/>
            <a:tailEnd type="none" w="sm" len="sm"/>
          </a:ln>
        </p:spPr>
        <p:txBody>
          <a:bodyPr/>
          <a:lstStyle/>
          <a:p>
            <a:endParaRPr lang="de-DE"/>
          </a:p>
        </p:txBody>
      </p:sp>
      <p:sp>
        <p:nvSpPr>
          <p:cNvPr id="3" name="AutoShape 3">
            <a:extLst>
              <a:ext uri="{FF2B5EF4-FFF2-40B4-BE49-F238E27FC236}">
                <a16:creationId xmlns:a16="http://schemas.microsoft.com/office/drawing/2014/main" id="{E68EBDCD-95C0-EF61-6ED3-4B179631DDC9}"/>
              </a:ext>
            </a:extLst>
          </p:cNvPr>
          <p:cNvSpPr/>
          <p:nvPr/>
        </p:nvSpPr>
        <p:spPr>
          <a:xfrm>
            <a:off x="515733" y="6960517"/>
            <a:ext cx="12410668" cy="0"/>
          </a:xfrm>
          <a:prstGeom prst="line">
            <a:avLst/>
          </a:prstGeom>
          <a:ln w="38100" cap="flat">
            <a:solidFill>
              <a:srgbClr val="FFC80C"/>
            </a:solidFill>
            <a:prstDash val="solid"/>
            <a:headEnd type="none" w="sm" len="sm"/>
            <a:tailEnd type="none" w="sm" len="sm"/>
          </a:ln>
        </p:spPr>
        <p:txBody>
          <a:bodyPr/>
          <a:lstStyle/>
          <a:p>
            <a:endParaRPr lang="de-DE"/>
          </a:p>
        </p:txBody>
      </p:sp>
      <p:sp>
        <p:nvSpPr>
          <p:cNvPr id="4" name="AutoShape 4">
            <a:extLst>
              <a:ext uri="{FF2B5EF4-FFF2-40B4-BE49-F238E27FC236}">
                <a16:creationId xmlns:a16="http://schemas.microsoft.com/office/drawing/2014/main" id="{DD503CCD-4D5E-4E5A-FDA1-501C5D61324F}"/>
              </a:ext>
            </a:extLst>
          </p:cNvPr>
          <p:cNvSpPr/>
          <p:nvPr/>
        </p:nvSpPr>
        <p:spPr>
          <a:xfrm>
            <a:off x="13636773" y="6960517"/>
            <a:ext cx="4035556" cy="0"/>
          </a:xfrm>
          <a:prstGeom prst="line">
            <a:avLst/>
          </a:prstGeom>
          <a:ln w="38100" cap="flat">
            <a:solidFill>
              <a:srgbClr val="FFC80C"/>
            </a:solidFill>
            <a:prstDash val="solid"/>
            <a:headEnd type="none" w="sm" len="sm"/>
            <a:tailEnd type="none" w="sm" len="sm"/>
          </a:ln>
        </p:spPr>
        <p:txBody>
          <a:bodyPr/>
          <a:lstStyle/>
          <a:p>
            <a:endParaRPr lang="de-DE"/>
          </a:p>
        </p:txBody>
      </p:sp>
      <p:grpSp>
        <p:nvGrpSpPr>
          <p:cNvPr id="5" name="Group 5">
            <a:extLst>
              <a:ext uri="{FF2B5EF4-FFF2-40B4-BE49-F238E27FC236}">
                <a16:creationId xmlns:a16="http://schemas.microsoft.com/office/drawing/2014/main" id="{008BB276-0A07-424D-8872-F3C290292FA1}"/>
              </a:ext>
            </a:extLst>
          </p:cNvPr>
          <p:cNvGrpSpPr/>
          <p:nvPr/>
        </p:nvGrpSpPr>
        <p:grpSpPr>
          <a:xfrm>
            <a:off x="743429" y="1620026"/>
            <a:ext cx="2534368" cy="339603"/>
            <a:chOff x="0" y="0"/>
            <a:chExt cx="3379157" cy="452804"/>
          </a:xfrm>
        </p:grpSpPr>
        <p:grpSp>
          <p:nvGrpSpPr>
            <p:cNvPr id="6" name="Group 6">
              <a:extLst>
                <a:ext uri="{FF2B5EF4-FFF2-40B4-BE49-F238E27FC236}">
                  <a16:creationId xmlns:a16="http://schemas.microsoft.com/office/drawing/2014/main" id="{59ED4FDF-AA15-FA2D-E0E0-F77D2E533419}"/>
                </a:ext>
              </a:extLst>
            </p:cNvPr>
            <p:cNvGrpSpPr/>
            <p:nvPr/>
          </p:nvGrpSpPr>
          <p:grpSpPr>
            <a:xfrm>
              <a:off x="0" y="0"/>
              <a:ext cx="3379157" cy="452804"/>
              <a:chOff x="0" y="0"/>
              <a:chExt cx="938655" cy="125779"/>
            </a:xfrm>
          </p:grpSpPr>
          <p:sp>
            <p:nvSpPr>
              <p:cNvPr id="7" name="Freeform 7">
                <a:extLst>
                  <a:ext uri="{FF2B5EF4-FFF2-40B4-BE49-F238E27FC236}">
                    <a16:creationId xmlns:a16="http://schemas.microsoft.com/office/drawing/2014/main" id="{4FFDC9A2-D86D-DE07-1EB6-9AD82B84BFEE}"/>
                  </a:ext>
                </a:extLst>
              </p:cNvPr>
              <p:cNvSpPr/>
              <p:nvPr/>
            </p:nvSpPr>
            <p:spPr>
              <a:xfrm>
                <a:off x="0" y="0"/>
                <a:ext cx="938655" cy="125779"/>
              </a:xfrm>
              <a:custGeom>
                <a:avLst/>
                <a:gdLst/>
                <a:ahLst/>
                <a:cxnLst/>
                <a:rect l="l" t="t" r="r" b="b"/>
                <a:pathLst>
                  <a:path w="938655" h="125779">
                    <a:moveTo>
                      <a:pt x="0" y="0"/>
                    </a:moveTo>
                    <a:lnTo>
                      <a:pt x="938655" y="0"/>
                    </a:lnTo>
                    <a:lnTo>
                      <a:pt x="938655" y="125779"/>
                    </a:lnTo>
                    <a:lnTo>
                      <a:pt x="0" y="125779"/>
                    </a:lnTo>
                    <a:close/>
                  </a:path>
                </a:pathLst>
              </a:custGeom>
              <a:solidFill>
                <a:srgbClr val="FFFFFF"/>
              </a:solidFill>
            </p:spPr>
            <p:txBody>
              <a:bodyPr/>
              <a:lstStyle/>
              <a:p>
                <a:endParaRPr lang="de-DE"/>
              </a:p>
            </p:txBody>
          </p:sp>
          <p:sp>
            <p:nvSpPr>
              <p:cNvPr id="8" name="TextBox 8">
                <a:extLst>
                  <a:ext uri="{FF2B5EF4-FFF2-40B4-BE49-F238E27FC236}">
                    <a16:creationId xmlns:a16="http://schemas.microsoft.com/office/drawing/2014/main" id="{49920017-33F4-7EA5-A2F9-C1A8262023AF}"/>
                  </a:ext>
                </a:extLst>
              </p:cNvPr>
              <p:cNvSpPr txBox="1"/>
              <p:nvPr/>
            </p:nvSpPr>
            <p:spPr>
              <a:xfrm>
                <a:off x="0" y="-114300"/>
                <a:ext cx="938655" cy="240079"/>
              </a:xfrm>
              <a:prstGeom prst="rect">
                <a:avLst/>
              </a:prstGeom>
            </p:spPr>
            <p:txBody>
              <a:bodyPr lIns="50800" tIns="50800" rIns="50800" bIns="50800" rtlCol="0" anchor="ctr"/>
              <a:lstStyle/>
              <a:p>
                <a:pPr algn="ctr">
                  <a:lnSpc>
                    <a:spcPts val="2520"/>
                  </a:lnSpc>
                </a:pPr>
                <a:endParaRPr/>
              </a:p>
            </p:txBody>
          </p:sp>
        </p:grpSp>
        <p:sp>
          <p:nvSpPr>
            <p:cNvPr id="9" name="TextBox 9">
              <a:extLst>
                <a:ext uri="{FF2B5EF4-FFF2-40B4-BE49-F238E27FC236}">
                  <a16:creationId xmlns:a16="http://schemas.microsoft.com/office/drawing/2014/main" id="{5E36E668-430A-49D5-7C76-F65E10905C1E}"/>
                </a:ext>
              </a:extLst>
            </p:cNvPr>
            <p:cNvSpPr txBox="1"/>
            <p:nvPr/>
          </p:nvSpPr>
          <p:spPr>
            <a:xfrm>
              <a:off x="81723" y="18756"/>
              <a:ext cx="3215710" cy="386716"/>
            </a:xfrm>
            <a:prstGeom prst="rect">
              <a:avLst/>
            </a:prstGeom>
          </p:spPr>
          <p:txBody>
            <a:bodyPr lIns="0" tIns="0" rIns="0" bIns="0" rtlCol="0" anchor="t">
              <a:spAutoFit/>
            </a:bodyPr>
            <a:lstStyle/>
            <a:p>
              <a:pPr algn="ctr">
                <a:lnSpc>
                  <a:spcPts val="2519"/>
                </a:lnSpc>
              </a:pPr>
              <a:r>
                <a:rPr lang="en-US" sz="1799" b="1">
                  <a:solidFill>
                    <a:srgbClr val="FFC80C"/>
                  </a:solidFill>
                  <a:latin typeface="Open Sans Bold"/>
                  <a:ea typeface="Open Sans Bold"/>
                  <a:cs typeface="Open Sans Bold"/>
                  <a:sym typeface="Open Sans Bold"/>
                </a:rPr>
                <a:t>Finanzierungssektor</a:t>
              </a:r>
            </a:p>
          </p:txBody>
        </p:sp>
      </p:grpSp>
      <p:sp>
        <p:nvSpPr>
          <p:cNvPr id="10" name="Freeform 10">
            <a:extLst>
              <a:ext uri="{FF2B5EF4-FFF2-40B4-BE49-F238E27FC236}">
                <a16:creationId xmlns:a16="http://schemas.microsoft.com/office/drawing/2014/main" id="{3E817B40-6AE2-D710-35DB-B91A6928810A}"/>
              </a:ext>
            </a:extLst>
          </p:cNvPr>
          <p:cNvSpPr/>
          <p:nvPr/>
        </p:nvSpPr>
        <p:spPr>
          <a:xfrm>
            <a:off x="15076967" y="1152588"/>
            <a:ext cx="2595362" cy="551514"/>
          </a:xfrm>
          <a:custGeom>
            <a:avLst/>
            <a:gdLst/>
            <a:ahLst/>
            <a:cxnLst/>
            <a:rect l="l" t="t" r="r" b="b"/>
            <a:pathLst>
              <a:path w="2595362" h="551514">
                <a:moveTo>
                  <a:pt x="0" y="0"/>
                </a:moveTo>
                <a:lnTo>
                  <a:pt x="2595362" y="0"/>
                </a:lnTo>
                <a:lnTo>
                  <a:pt x="2595362" y="551514"/>
                </a:lnTo>
                <a:lnTo>
                  <a:pt x="0" y="551514"/>
                </a:lnTo>
                <a:lnTo>
                  <a:pt x="0" y="0"/>
                </a:lnTo>
                <a:close/>
              </a:path>
            </a:pathLst>
          </a:custGeom>
          <a:blipFill>
            <a:blip r:embed="rId3"/>
            <a:stretch>
              <a:fillRect/>
            </a:stretch>
          </a:blipFill>
        </p:spPr>
        <p:txBody>
          <a:bodyPr/>
          <a:lstStyle/>
          <a:p>
            <a:endParaRPr lang="de-DE"/>
          </a:p>
        </p:txBody>
      </p:sp>
      <p:grpSp>
        <p:nvGrpSpPr>
          <p:cNvPr id="34" name="Group 34">
            <a:extLst>
              <a:ext uri="{FF2B5EF4-FFF2-40B4-BE49-F238E27FC236}">
                <a16:creationId xmlns:a16="http://schemas.microsoft.com/office/drawing/2014/main" id="{BDBE0DD0-06DD-75D3-3F3F-FB74EBA5E89C}"/>
              </a:ext>
            </a:extLst>
          </p:cNvPr>
          <p:cNvGrpSpPr/>
          <p:nvPr/>
        </p:nvGrpSpPr>
        <p:grpSpPr>
          <a:xfrm>
            <a:off x="13636773" y="2226328"/>
            <a:ext cx="4035556" cy="3403251"/>
            <a:chOff x="0" y="0"/>
            <a:chExt cx="1101113" cy="928587"/>
          </a:xfrm>
        </p:grpSpPr>
        <p:sp>
          <p:nvSpPr>
            <p:cNvPr id="35" name="Freeform 35">
              <a:extLst>
                <a:ext uri="{FF2B5EF4-FFF2-40B4-BE49-F238E27FC236}">
                  <a16:creationId xmlns:a16="http://schemas.microsoft.com/office/drawing/2014/main" id="{262B8910-E37C-F488-E114-B8E45FB2BB2C}"/>
                </a:ext>
              </a:extLst>
            </p:cNvPr>
            <p:cNvSpPr/>
            <p:nvPr/>
          </p:nvSpPr>
          <p:spPr>
            <a:xfrm>
              <a:off x="0" y="0"/>
              <a:ext cx="1101113" cy="928587"/>
            </a:xfrm>
            <a:custGeom>
              <a:avLst/>
              <a:gdLst/>
              <a:ahLst/>
              <a:cxnLst/>
              <a:rect l="l" t="t" r="r" b="b"/>
              <a:pathLst>
                <a:path w="1101113" h="928587">
                  <a:moveTo>
                    <a:pt x="44124" y="0"/>
                  </a:moveTo>
                  <a:lnTo>
                    <a:pt x="1056989" y="0"/>
                  </a:lnTo>
                  <a:cubicBezTo>
                    <a:pt x="1081358" y="0"/>
                    <a:pt x="1101113" y="19755"/>
                    <a:pt x="1101113" y="44124"/>
                  </a:cubicBezTo>
                  <a:lnTo>
                    <a:pt x="1101113" y="884463"/>
                  </a:lnTo>
                  <a:cubicBezTo>
                    <a:pt x="1101113" y="908832"/>
                    <a:pt x="1081358" y="928587"/>
                    <a:pt x="1056989" y="928587"/>
                  </a:cubicBezTo>
                  <a:lnTo>
                    <a:pt x="44124" y="928587"/>
                  </a:lnTo>
                  <a:cubicBezTo>
                    <a:pt x="19755" y="928587"/>
                    <a:pt x="0" y="908832"/>
                    <a:pt x="0" y="884463"/>
                  </a:cubicBezTo>
                  <a:lnTo>
                    <a:pt x="0" y="44124"/>
                  </a:lnTo>
                  <a:cubicBezTo>
                    <a:pt x="0" y="19755"/>
                    <a:pt x="19755" y="0"/>
                    <a:pt x="44124" y="0"/>
                  </a:cubicBezTo>
                  <a:close/>
                </a:path>
              </a:pathLst>
            </a:custGeom>
            <a:blipFill>
              <a:blip r:embed="rId4">
                <a:extLst>
                  <a:ext uri="{28A0092B-C50C-407E-A947-70E740481C1C}">
                    <a14:useLocalDpi xmlns:a14="http://schemas.microsoft.com/office/drawing/2010/main" val="0"/>
                  </a:ext>
                </a:extLst>
              </a:blip>
              <a:stretch>
                <a:fillRect/>
              </a:stretch>
            </a:blipFill>
            <a:ln w="38100" cap="rnd">
              <a:solidFill>
                <a:srgbClr val="A3D869"/>
              </a:solidFill>
              <a:prstDash val="solid"/>
              <a:round/>
            </a:ln>
          </p:spPr>
          <p:txBody>
            <a:bodyPr/>
            <a:lstStyle/>
            <a:p>
              <a:endParaRPr lang="de-DE"/>
            </a:p>
          </p:txBody>
        </p:sp>
      </p:grpSp>
      <p:grpSp>
        <p:nvGrpSpPr>
          <p:cNvPr id="39" name="Group 39">
            <a:extLst>
              <a:ext uri="{FF2B5EF4-FFF2-40B4-BE49-F238E27FC236}">
                <a16:creationId xmlns:a16="http://schemas.microsoft.com/office/drawing/2014/main" id="{7B9934CF-4D7A-562C-EA59-7AE18F8D92F2}"/>
              </a:ext>
            </a:extLst>
          </p:cNvPr>
          <p:cNvGrpSpPr/>
          <p:nvPr/>
        </p:nvGrpSpPr>
        <p:grpSpPr>
          <a:xfrm>
            <a:off x="1378566" y="566087"/>
            <a:ext cx="1264094" cy="1053938"/>
            <a:chOff x="0" y="0"/>
            <a:chExt cx="1685459" cy="1405251"/>
          </a:xfrm>
        </p:grpSpPr>
        <p:sp>
          <p:nvSpPr>
            <p:cNvPr id="40" name="Freeform 40">
              <a:extLst>
                <a:ext uri="{FF2B5EF4-FFF2-40B4-BE49-F238E27FC236}">
                  <a16:creationId xmlns:a16="http://schemas.microsoft.com/office/drawing/2014/main" id="{E7EB8E96-CE9F-4B84-C417-9FA8A4527BC5}"/>
                </a:ext>
              </a:extLst>
            </p:cNvPr>
            <p:cNvSpPr/>
            <p:nvPr/>
          </p:nvSpPr>
          <p:spPr>
            <a:xfrm>
              <a:off x="0" y="0"/>
              <a:ext cx="1685459" cy="1405251"/>
            </a:xfrm>
            <a:custGeom>
              <a:avLst/>
              <a:gdLst/>
              <a:ahLst/>
              <a:cxnLst/>
              <a:rect l="l" t="t" r="r" b="b"/>
              <a:pathLst>
                <a:path w="1685459" h="1405251">
                  <a:moveTo>
                    <a:pt x="0" y="0"/>
                  </a:moveTo>
                  <a:lnTo>
                    <a:pt x="1685459" y="0"/>
                  </a:lnTo>
                  <a:lnTo>
                    <a:pt x="1685459" y="1405251"/>
                  </a:lnTo>
                  <a:lnTo>
                    <a:pt x="0" y="14052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grpSp>
          <p:nvGrpSpPr>
            <p:cNvPr id="41" name="Group 41">
              <a:extLst>
                <a:ext uri="{FF2B5EF4-FFF2-40B4-BE49-F238E27FC236}">
                  <a16:creationId xmlns:a16="http://schemas.microsoft.com/office/drawing/2014/main" id="{522D40A1-1226-A0CF-25CD-2A070C76F12E}"/>
                </a:ext>
              </a:extLst>
            </p:cNvPr>
            <p:cNvGrpSpPr/>
            <p:nvPr/>
          </p:nvGrpSpPr>
          <p:grpSpPr>
            <a:xfrm>
              <a:off x="602157" y="73170"/>
              <a:ext cx="389399" cy="389399"/>
              <a:chOff x="0" y="0"/>
              <a:chExt cx="812800" cy="812800"/>
            </a:xfrm>
          </p:grpSpPr>
          <p:sp>
            <p:nvSpPr>
              <p:cNvPr id="42" name="Freeform 42">
                <a:extLst>
                  <a:ext uri="{FF2B5EF4-FFF2-40B4-BE49-F238E27FC236}">
                    <a16:creationId xmlns:a16="http://schemas.microsoft.com/office/drawing/2014/main" id="{BA41525C-55BF-763E-B316-563EF7E7B5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43" name="TextBox 43">
                <a:extLst>
                  <a:ext uri="{FF2B5EF4-FFF2-40B4-BE49-F238E27FC236}">
                    <a16:creationId xmlns:a16="http://schemas.microsoft.com/office/drawing/2014/main" id="{1516D057-FCAB-CD2D-4EAC-7FD158C83D33}"/>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4" name="Freeform 44">
              <a:extLst>
                <a:ext uri="{FF2B5EF4-FFF2-40B4-BE49-F238E27FC236}">
                  <a16:creationId xmlns:a16="http://schemas.microsoft.com/office/drawing/2014/main" id="{333C67A6-B90A-7B33-08F2-ED23F443E9A7}"/>
                </a:ext>
              </a:extLst>
            </p:cNvPr>
            <p:cNvSpPr/>
            <p:nvPr/>
          </p:nvSpPr>
          <p:spPr>
            <a:xfrm>
              <a:off x="665102" y="130804"/>
              <a:ext cx="263510" cy="274132"/>
            </a:xfrm>
            <a:custGeom>
              <a:avLst/>
              <a:gdLst/>
              <a:ahLst/>
              <a:cxnLst/>
              <a:rect l="l" t="t" r="r" b="b"/>
              <a:pathLst>
                <a:path w="263510" h="274132">
                  <a:moveTo>
                    <a:pt x="0" y="0"/>
                  </a:moveTo>
                  <a:lnTo>
                    <a:pt x="263509" y="0"/>
                  </a:lnTo>
                  <a:lnTo>
                    <a:pt x="263509" y="274132"/>
                  </a:lnTo>
                  <a:lnTo>
                    <a:pt x="0" y="2741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grpSp>
      <p:sp>
        <p:nvSpPr>
          <p:cNvPr id="50" name="TextBox 50">
            <a:extLst>
              <a:ext uri="{FF2B5EF4-FFF2-40B4-BE49-F238E27FC236}">
                <a16:creationId xmlns:a16="http://schemas.microsoft.com/office/drawing/2014/main" id="{D3020E63-625D-4381-E892-0A59EF0787CC}"/>
              </a:ext>
            </a:extLst>
          </p:cNvPr>
          <p:cNvSpPr txBox="1"/>
          <p:nvPr/>
        </p:nvSpPr>
        <p:spPr>
          <a:xfrm>
            <a:off x="517221" y="2150128"/>
            <a:ext cx="12097407" cy="2666436"/>
          </a:xfrm>
          <a:prstGeom prst="rect">
            <a:avLst/>
          </a:prstGeom>
        </p:spPr>
        <p:txBody>
          <a:bodyPr lIns="0" tIns="0" rIns="0" bIns="0" rtlCol="0" anchor="t">
            <a:spAutoFit/>
          </a:bodyPr>
          <a:lstStyle/>
          <a:p>
            <a:pPr algn="l">
              <a:lnSpc>
                <a:spcPts val="3039"/>
              </a:lnSpc>
            </a:pPr>
            <a:r>
              <a:rPr lang="en-US" sz="1899" b="1" err="1">
                <a:solidFill>
                  <a:srgbClr val="011633"/>
                </a:solidFill>
                <a:latin typeface="DM Sans 2"/>
                <a:ea typeface="DM Sans 2"/>
                <a:cs typeface="DM Sans 2"/>
                <a:sym typeface="DM Sans 2"/>
              </a:rPr>
              <a:t>Lokale</a:t>
            </a:r>
            <a:r>
              <a:rPr lang="en-US" sz="1899" b="1">
                <a:solidFill>
                  <a:srgbClr val="011633"/>
                </a:solidFill>
                <a:latin typeface="DM Sans 2"/>
                <a:ea typeface="DM Sans 2"/>
                <a:cs typeface="DM Sans 2"/>
                <a:sym typeface="DM Sans 2"/>
              </a:rPr>
              <a:t> </a:t>
            </a:r>
            <a:r>
              <a:rPr lang="en-US" sz="1899" b="1" err="1">
                <a:solidFill>
                  <a:srgbClr val="011633"/>
                </a:solidFill>
                <a:latin typeface="DM Sans 2"/>
                <a:ea typeface="DM Sans 2"/>
                <a:cs typeface="DM Sans 2"/>
                <a:sym typeface="DM Sans 2"/>
              </a:rPr>
              <a:t>Investitions</a:t>
            </a:r>
            <a:r>
              <a:rPr lang="en-US" sz="1899" b="1">
                <a:solidFill>
                  <a:srgbClr val="011633"/>
                </a:solidFill>
                <a:latin typeface="DM Sans 2"/>
                <a:ea typeface="DM Sans 2"/>
                <a:cs typeface="DM Sans 2"/>
                <a:sym typeface="DM Sans 2"/>
              </a:rPr>
              <a:t>- und </a:t>
            </a:r>
            <a:r>
              <a:rPr lang="en-US" sz="1899" b="1" err="1">
                <a:solidFill>
                  <a:srgbClr val="011633"/>
                </a:solidFill>
                <a:latin typeface="DM Sans 2"/>
                <a:ea typeface="DM Sans 2"/>
                <a:cs typeface="DM Sans 2"/>
                <a:sym typeface="DM Sans 2"/>
              </a:rPr>
              <a:t>Gewinnbeteiligung</a:t>
            </a:r>
            <a:r>
              <a:rPr lang="en-US" sz="1899" b="1">
                <a:solidFill>
                  <a:srgbClr val="011633"/>
                </a:solidFill>
                <a:latin typeface="DM Sans 2"/>
                <a:ea typeface="DM Sans 2"/>
                <a:cs typeface="DM Sans 2"/>
                <a:sym typeface="DM Sans 2"/>
              </a:rPr>
              <a:t> an der </a:t>
            </a:r>
            <a:r>
              <a:rPr lang="en-US" sz="1899" b="1" err="1">
                <a:solidFill>
                  <a:srgbClr val="011633"/>
                </a:solidFill>
                <a:latin typeface="DM Sans 2"/>
                <a:ea typeface="DM Sans 2"/>
                <a:cs typeface="DM Sans 2"/>
                <a:sym typeface="DM Sans 2"/>
              </a:rPr>
              <a:t>Energiewende</a:t>
            </a:r>
            <a:r>
              <a:rPr lang="en-US" sz="1899" b="1">
                <a:solidFill>
                  <a:srgbClr val="011633"/>
                </a:solidFill>
                <a:latin typeface="DM Sans 2"/>
                <a:ea typeface="DM Sans 2"/>
                <a:cs typeface="DM Sans 2"/>
                <a:sym typeface="DM Sans 2"/>
              </a:rPr>
              <a:t>:</a:t>
            </a:r>
          </a:p>
          <a:p>
            <a:pPr marL="342900" indent="-342900">
              <a:lnSpc>
                <a:spcPts val="3039"/>
              </a:lnSpc>
              <a:buFont typeface="Arial" panose="020B0604020202020204" pitchFamily="34" charset="0"/>
              <a:buChar char="•"/>
            </a:pPr>
            <a:r>
              <a:rPr lang="en-US" sz="1899" b="1" err="1">
                <a:solidFill>
                  <a:srgbClr val="011633"/>
                </a:solidFill>
                <a:latin typeface="DM Sans 2"/>
                <a:ea typeface="DM Sans 2"/>
                <a:cs typeface="DM Sans 2"/>
                <a:sym typeface="DM Sans 2"/>
              </a:rPr>
              <a:t>Unternehmerische</a:t>
            </a:r>
            <a:r>
              <a:rPr lang="en-US" sz="1899" b="1">
                <a:solidFill>
                  <a:srgbClr val="011633"/>
                </a:solidFill>
                <a:latin typeface="DM Sans 2"/>
                <a:ea typeface="DM Sans 2"/>
                <a:cs typeface="DM Sans 2"/>
                <a:sym typeface="DM Sans 2"/>
              </a:rPr>
              <a:t> </a:t>
            </a:r>
            <a:r>
              <a:rPr lang="en-US" sz="1899" b="1" err="1">
                <a:solidFill>
                  <a:srgbClr val="011633"/>
                </a:solidFill>
                <a:latin typeface="DM Sans 2"/>
                <a:ea typeface="DM Sans 2"/>
                <a:cs typeface="DM Sans 2"/>
                <a:sym typeface="DM Sans 2"/>
              </a:rPr>
              <a:t>bzw</a:t>
            </a:r>
            <a:r>
              <a:rPr lang="en-US" sz="1899" b="1">
                <a:solidFill>
                  <a:srgbClr val="011633"/>
                </a:solidFill>
                <a:latin typeface="DM Sans 2"/>
                <a:ea typeface="DM Sans 2"/>
                <a:cs typeface="DM Sans 2"/>
                <a:sym typeface="DM Sans 2"/>
              </a:rPr>
              <a:t>. </a:t>
            </a:r>
            <a:r>
              <a:rPr lang="en-US" sz="1899" b="1" err="1">
                <a:solidFill>
                  <a:srgbClr val="011633"/>
                </a:solidFill>
                <a:latin typeface="DM Sans 2"/>
                <a:ea typeface="DM Sans 2"/>
                <a:cs typeface="DM Sans 2"/>
                <a:sym typeface="DM Sans 2"/>
              </a:rPr>
              <a:t>finanzielle</a:t>
            </a:r>
            <a:r>
              <a:rPr lang="en-US" sz="1899" b="1">
                <a:solidFill>
                  <a:srgbClr val="011633"/>
                </a:solidFill>
                <a:latin typeface="DM Sans 2"/>
                <a:ea typeface="DM Sans 2"/>
                <a:cs typeface="DM Sans 2"/>
                <a:sym typeface="DM Sans 2"/>
              </a:rPr>
              <a:t> </a:t>
            </a:r>
            <a:r>
              <a:rPr lang="en-US" sz="1899" b="1" err="1">
                <a:solidFill>
                  <a:srgbClr val="011633"/>
                </a:solidFill>
                <a:latin typeface="DM Sans 2"/>
                <a:ea typeface="DM Sans 2"/>
                <a:cs typeface="DM Sans 2"/>
                <a:sym typeface="DM Sans 2"/>
              </a:rPr>
              <a:t>Beteiligung</a:t>
            </a:r>
            <a:r>
              <a:rPr lang="en-US" sz="1899" b="1">
                <a:solidFill>
                  <a:srgbClr val="011633"/>
                </a:solidFill>
                <a:latin typeface="DM Sans 2"/>
                <a:ea typeface="DM Sans 2"/>
                <a:cs typeface="DM Sans 2"/>
                <a:sym typeface="DM Sans 2"/>
              </a:rPr>
              <a:t> </a:t>
            </a:r>
            <a:r>
              <a:rPr lang="en-US" sz="1899">
                <a:solidFill>
                  <a:srgbClr val="011633"/>
                </a:solidFill>
                <a:latin typeface="DM Sans 2"/>
                <a:ea typeface="DM Sans 2"/>
                <a:cs typeface="DM Sans 2"/>
                <a:sym typeface="DM Sans 2"/>
              </a:rPr>
              <a:t>von </a:t>
            </a:r>
            <a:r>
              <a:rPr lang="en-US" sz="1899" err="1">
                <a:solidFill>
                  <a:srgbClr val="011633"/>
                </a:solidFill>
                <a:latin typeface="DM Sans 2"/>
                <a:ea typeface="DM Sans 2"/>
                <a:cs typeface="DM Sans 2"/>
                <a:sym typeface="DM Sans 2"/>
              </a:rPr>
              <a:t>Kommune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oder</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Bürger:innen</a:t>
            </a:r>
            <a:endParaRPr lang="en-US" sz="1899">
              <a:solidFill>
                <a:srgbClr val="011633"/>
              </a:solidFill>
              <a:latin typeface="DM Sans 2"/>
              <a:ea typeface="DM Sans 2"/>
              <a:cs typeface="DM Sans 2"/>
              <a:sym typeface="DM Sans 2"/>
            </a:endParaRPr>
          </a:p>
          <a:p>
            <a:pPr marL="800100" lvl="1" indent="-342900">
              <a:lnSpc>
                <a:spcPts val="3039"/>
              </a:lnSpc>
              <a:buFont typeface="Arial" panose="020B0604020202020204" pitchFamily="34" charset="0"/>
              <a:buChar char="•"/>
            </a:pPr>
            <a:r>
              <a:rPr lang="en-US" sz="1899" err="1">
                <a:solidFill>
                  <a:srgbClr val="011633"/>
                </a:solidFill>
                <a:latin typeface="DM Sans 2"/>
                <a:ea typeface="DM Sans 2"/>
                <a:cs typeface="DM Sans 2"/>
                <a:sym typeface="DM Sans 2"/>
              </a:rPr>
              <a:t>z.B.</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durch</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Bürgerenergiegenossenschaften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oder</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Beteiligung</a:t>
            </a:r>
            <a:r>
              <a:rPr lang="en-US" sz="1899">
                <a:solidFill>
                  <a:srgbClr val="011633"/>
                </a:solidFill>
                <a:latin typeface="DM Sans 2"/>
                <a:ea typeface="DM Sans 2"/>
                <a:cs typeface="DM Sans 2"/>
                <a:sym typeface="DM Sans 2"/>
              </a:rPr>
              <a:t> an </a:t>
            </a:r>
            <a:r>
              <a:rPr lang="en-US" sz="1899" err="1">
                <a:solidFill>
                  <a:srgbClr val="011633"/>
                </a:solidFill>
                <a:latin typeface="DM Sans 2"/>
                <a:ea typeface="DM Sans 2"/>
                <a:cs typeface="DM Sans 2"/>
                <a:sym typeface="DM Sans 2"/>
              </a:rPr>
              <a:t>Projektgesellschaften</a:t>
            </a:r>
            <a:r>
              <a:rPr lang="en-US" sz="1899">
                <a:solidFill>
                  <a:srgbClr val="011633"/>
                </a:solidFill>
                <a:latin typeface="DM Sans 2"/>
                <a:ea typeface="DM Sans 2"/>
                <a:cs typeface="DM Sans 2"/>
                <a:sym typeface="DM Sans 2"/>
              </a:rPr>
              <a:t> von </a:t>
            </a:r>
            <a:r>
              <a:rPr lang="en-US" sz="1899" err="1">
                <a:solidFill>
                  <a:srgbClr val="011633"/>
                </a:solidFill>
                <a:latin typeface="DM Sans 2"/>
                <a:ea typeface="DM Sans 2"/>
                <a:cs typeface="DM Sans 2"/>
                <a:sym typeface="DM Sans 2"/>
              </a:rPr>
              <a:t>Dritten</a:t>
            </a:r>
            <a:endParaRPr lang="en-US" sz="1899">
              <a:solidFill>
                <a:srgbClr val="011633"/>
              </a:solidFill>
              <a:latin typeface="DM Sans 2"/>
              <a:ea typeface="DM Sans 2"/>
              <a:cs typeface="DM Sans 2"/>
              <a:sym typeface="DM Sans 2"/>
            </a:endParaRPr>
          </a:p>
          <a:p>
            <a:pPr marL="800100" lvl="1" indent="-342900">
              <a:lnSpc>
                <a:spcPts val="3039"/>
              </a:lnSpc>
              <a:buFont typeface="Arial" panose="020B0604020202020204" pitchFamily="34" charset="0"/>
              <a:buChar char="•"/>
            </a:pPr>
            <a:r>
              <a:rPr lang="en-US" sz="1899" err="1">
                <a:solidFill>
                  <a:srgbClr val="011633"/>
                </a:solidFill>
                <a:latin typeface="DM Sans 2"/>
                <a:ea typeface="DM Sans 2"/>
                <a:cs typeface="DM Sans 2"/>
                <a:sym typeface="DM Sans 2"/>
              </a:rPr>
              <a:t>z.B.</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über</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Anlageprodukte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Nachrangdarlehen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grüne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Anleihen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oder</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Genussrechte</a:t>
            </a:r>
            <a:endParaRPr lang="en-US" sz="1899">
              <a:solidFill>
                <a:srgbClr val="011633"/>
              </a:solidFill>
              <a:latin typeface="DM Sans 2"/>
              <a:ea typeface="DM Sans 2"/>
              <a:cs typeface="DM Sans 2"/>
              <a:sym typeface="DM Sans 2"/>
            </a:endParaRPr>
          </a:p>
          <a:p>
            <a:pPr marL="342900" indent="-342900" algn="l">
              <a:lnSpc>
                <a:spcPts val="3039"/>
              </a:lnSpc>
              <a:buFont typeface="Arial" panose="020B0604020202020204" pitchFamily="34" charset="0"/>
              <a:buChar char="•"/>
            </a:pPr>
            <a:r>
              <a:rPr lang="en-US" sz="1899" b="1" err="1">
                <a:solidFill>
                  <a:srgbClr val="011633"/>
                </a:solidFill>
                <a:latin typeface="DM Sans 2"/>
                <a:ea typeface="DM Sans 2"/>
                <a:cs typeface="DM Sans 2"/>
                <a:sym typeface="DM Sans 2"/>
              </a:rPr>
              <a:t>Umsetzung</a:t>
            </a:r>
            <a:r>
              <a:rPr lang="en-US" sz="1899" b="1">
                <a:solidFill>
                  <a:srgbClr val="011633"/>
                </a:solidFill>
                <a:latin typeface="DM Sans 2"/>
                <a:ea typeface="DM Sans 2"/>
                <a:cs typeface="DM Sans 2"/>
                <a:sym typeface="DM Sans 2"/>
              </a:rPr>
              <a:t> von </a:t>
            </a:r>
            <a:r>
              <a:rPr lang="en-US" sz="1899" b="1" err="1">
                <a:solidFill>
                  <a:srgbClr val="011633"/>
                </a:solidFill>
                <a:latin typeface="DM Sans 2"/>
                <a:ea typeface="DM Sans 2"/>
                <a:cs typeface="DM Sans 2"/>
                <a:sym typeface="DM Sans 2"/>
              </a:rPr>
              <a:t>finanziellen</a:t>
            </a:r>
            <a:r>
              <a:rPr lang="en-US" sz="1899" b="1">
                <a:solidFill>
                  <a:srgbClr val="011633"/>
                </a:solidFill>
                <a:latin typeface="DM Sans 2"/>
                <a:ea typeface="DM Sans 2"/>
                <a:cs typeface="DM Sans 2"/>
                <a:sym typeface="DM Sans 2"/>
              </a:rPr>
              <a:t> </a:t>
            </a:r>
            <a:r>
              <a:rPr lang="en-US" sz="1899" b="1" err="1">
                <a:solidFill>
                  <a:srgbClr val="011633"/>
                </a:solidFill>
                <a:latin typeface="DM Sans 2"/>
                <a:ea typeface="DM Sans 2"/>
                <a:cs typeface="DM Sans 2"/>
                <a:sym typeface="DM Sans 2"/>
              </a:rPr>
              <a:t>Begünstigungen</a:t>
            </a:r>
            <a:r>
              <a:rPr lang="en-US" sz="1899" b="1">
                <a:solidFill>
                  <a:srgbClr val="011633"/>
                </a:solidFill>
                <a:latin typeface="DM Sans 2"/>
                <a:ea typeface="DM Sans 2"/>
                <a:cs typeface="DM Sans 2"/>
                <a:sym typeface="DM Sans 2"/>
              </a:rPr>
              <a:t> </a:t>
            </a:r>
            <a:r>
              <a:rPr lang="en-US" sz="1899">
                <a:solidFill>
                  <a:srgbClr val="011633"/>
                </a:solidFill>
                <a:latin typeface="DM Sans 2"/>
                <a:ea typeface="DM Sans 2"/>
                <a:cs typeface="DM Sans 2"/>
                <a:sym typeface="DM Sans 2"/>
              </a:rPr>
              <a:t>für die </a:t>
            </a:r>
            <a:r>
              <a:rPr lang="en-US" sz="1899" err="1">
                <a:solidFill>
                  <a:srgbClr val="011633"/>
                </a:solidFill>
                <a:latin typeface="DM Sans 2"/>
                <a:ea typeface="DM Sans 2"/>
                <a:cs typeface="DM Sans 2"/>
                <a:sym typeface="DM Sans 2"/>
              </a:rPr>
              <a:t>Kommune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Anwohner:innen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z.B.</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durch</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vergünstigte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Stromtarife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Energiekostenzuschüsse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direkte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Zahlungen</a:t>
            </a:r>
            <a:r>
              <a:rPr lang="en-US" sz="1899">
                <a:solidFill>
                  <a:srgbClr val="011633"/>
                </a:solidFill>
                <a:latin typeface="DM Sans 2"/>
                <a:ea typeface="DM Sans 2"/>
                <a:cs typeface="DM Sans 2"/>
                <a:sym typeface="DM Sans 2"/>
              </a:rPr>
              <a:t> an </a:t>
            </a:r>
            <a:r>
              <a:rPr lang="en-US" sz="1899" err="1">
                <a:solidFill>
                  <a:srgbClr val="011633"/>
                </a:solidFill>
                <a:latin typeface="DM Sans 2"/>
                <a:ea typeface="DM Sans 2"/>
                <a:cs typeface="DM Sans 2"/>
                <a:sym typeface="DM Sans 2"/>
              </a:rPr>
              <a:t>Kommunen</a:t>
            </a:r>
            <a:r>
              <a:rPr lang="en-US" sz="1899">
                <a:solidFill>
                  <a:srgbClr val="011633"/>
                </a:solidFill>
                <a:latin typeface="DM Sans 2"/>
                <a:ea typeface="DM Sans 2"/>
                <a:cs typeface="DM Sans 2"/>
                <a:sym typeface="DM Sans 2"/>
              </a:rPr>
              <a:t> (§ 6 EEG 2023):, </a:t>
            </a:r>
            <a:r>
              <a:rPr lang="en-US" sz="1899" err="1">
                <a:solidFill>
                  <a:srgbClr val="011633"/>
                </a:solidFill>
                <a:latin typeface="DM Sans 2"/>
                <a:ea typeface="DM Sans 2"/>
                <a:cs typeface="DM Sans 2"/>
                <a:sym typeface="DM Sans 2"/>
              </a:rPr>
              <a:t>finanzielle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Unterstützung</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gemeinnütziger</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Stiftungen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Vereine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durch</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Unternehmen</a:t>
            </a:r>
            <a:endParaRPr lang="en-US" sz="1899">
              <a:solidFill>
                <a:srgbClr val="011633"/>
              </a:solidFill>
              <a:latin typeface="DM Sans 2"/>
              <a:ea typeface="DM Sans 2"/>
              <a:cs typeface="DM Sans 2"/>
              <a:sym typeface="DM Sans 2"/>
            </a:endParaRPr>
          </a:p>
        </p:txBody>
      </p:sp>
      <p:sp>
        <p:nvSpPr>
          <p:cNvPr id="51" name="TextBox 51">
            <a:extLst>
              <a:ext uri="{FF2B5EF4-FFF2-40B4-BE49-F238E27FC236}">
                <a16:creationId xmlns:a16="http://schemas.microsoft.com/office/drawing/2014/main" id="{738016C1-E3E4-8D4D-8EAC-BC0C09CA6093}"/>
              </a:ext>
            </a:extLst>
          </p:cNvPr>
          <p:cNvSpPr txBox="1"/>
          <p:nvPr/>
        </p:nvSpPr>
        <p:spPr>
          <a:xfrm>
            <a:off x="517221" y="6549409"/>
            <a:ext cx="1973907" cy="339725"/>
          </a:xfrm>
          <a:prstGeom prst="rect">
            <a:avLst/>
          </a:prstGeom>
        </p:spPr>
        <p:txBody>
          <a:bodyPr lIns="0" tIns="0" rIns="0" bIns="0" rtlCol="0" anchor="t">
            <a:spAutoFit/>
          </a:bodyPr>
          <a:lstStyle/>
          <a:p>
            <a:pPr algn="ctr">
              <a:lnSpc>
                <a:spcPts val="2799"/>
              </a:lnSpc>
            </a:pPr>
            <a:r>
              <a:rPr lang="en-US" sz="1999">
                <a:solidFill>
                  <a:srgbClr val="011633"/>
                </a:solidFill>
                <a:latin typeface="DM Sans 1"/>
                <a:ea typeface="DM Sans 1"/>
                <a:cs typeface="DM Sans 1"/>
                <a:sym typeface="DM Sans 1"/>
              </a:rPr>
              <a:t>Maßnahmentyp</a:t>
            </a:r>
          </a:p>
        </p:txBody>
      </p:sp>
      <p:sp>
        <p:nvSpPr>
          <p:cNvPr id="52" name="TextBox 52">
            <a:extLst>
              <a:ext uri="{FF2B5EF4-FFF2-40B4-BE49-F238E27FC236}">
                <a16:creationId xmlns:a16="http://schemas.microsoft.com/office/drawing/2014/main" id="{AAA39797-17FC-2813-2AAA-DE85BAB5052A}"/>
              </a:ext>
            </a:extLst>
          </p:cNvPr>
          <p:cNvSpPr txBox="1"/>
          <p:nvPr/>
        </p:nvSpPr>
        <p:spPr>
          <a:xfrm>
            <a:off x="13645404" y="6549037"/>
            <a:ext cx="2287733" cy="339725"/>
          </a:xfrm>
          <a:prstGeom prst="rect">
            <a:avLst/>
          </a:prstGeom>
        </p:spPr>
        <p:txBody>
          <a:bodyPr lIns="0" tIns="0" rIns="0" bIns="0" rtlCol="0" anchor="t">
            <a:spAutoFit/>
          </a:bodyPr>
          <a:lstStyle/>
          <a:p>
            <a:pPr algn="ctr">
              <a:lnSpc>
                <a:spcPts val="2799"/>
              </a:lnSpc>
            </a:pPr>
            <a:r>
              <a:rPr lang="en-US" sz="1999">
                <a:solidFill>
                  <a:srgbClr val="011633"/>
                </a:solidFill>
                <a:latin typeface="DM Sans 1"/>
                <a:ea typeface="DM Sans 1"/>
                <a:cs typeface="DM Sans 1"/>
                <a:sym typeface="DM Sans 1"/>
              </a:rPr>
              <a:t>Beteiligte Akteure</a:t>
            </a:r>
          </a:p>
        </p:txBody>
      </p:sp>
      <p:sp>
        <p:nvSpPr>
          <p:cNvPr id="54" name="TextBox 54">
            <a:extLst>
              <a:ext uri="{FF2B5EF4-FFF2-40B4-BE49-F238E27FC236}">
                <a16:creationId xmlns:a16="http://schemas.microsoft.com/office/drawing/2014/main" id="{DA90F13C-F64B-FAE5-DACE-E38761C0F421}"/>
              </a:ext>
            </a:extLst>
          </p:cNvPr>
          <p:cNvSpPr txBox="1"/>
          <p:nvPr/>
        </p:nvSpPr>
        <p:spPr>
          <a:xfrm>
            <a:off x="13469326" y="6989092"/>
            <a:ext cx="4203003" cy="3051156"/>
          </a:xfrm>
          <a:prstGeom prst="rect">
            <a:avLst/>
          </a:prstGeom>
        </p:spPr>
        <p:txBody>
          <a:bodyPr lIns="0" tIns="0" rIns="0" bIns="0" rtlCol="0" anchor="t">
            <a:spAutoFit/>
          </a:bodyPr>
          <a:lstStyle/>
          <a:p>
            <a:pPr marL="410206" lvl="1" indent="-205103" algn="l">
              <a:lnSpc>
                <a:spcPts val="3039"/>
              </a:lnSpc>
              <a:buFont typeface="Arial"/>
              <a:buChar char="•"/>
            </a:pPr>
            <a:r>
              <a:rPr lang="en-US" sz="1899" u="sng" err="1">
                <a:solidFill>
                  <a:srgbClr val="011633"/>
                </a:solidFill>
                <a:latin typeface="DM Sans 2"/>
                <a:ea typeface="DM Sans 2"/>
                <a:cs typeface="DM Sans 2"/>
                <a:sym typeface="DM Sans 2"/>
              </a:rPr>
              <a:t>Politischer</a:t>
            </a:r>
            <a:r>
              <a:rPr lang="en-US" sz="1899" u="sng">
                <a:solidFill>
                  <a:srgbClr val="011633"/>
                </a:solidFill>
                <a:latin typeface="DM Sans 2"/>
                <a:ea typeface="DM Sans 2"/>
                <a:cs typeface="DM Sans 2"/>
                <a:sym typeface="DM Sans 2"/>
              </a:rPr>
              <a:t> </a:t>
            </a:r>
            <a:r>
              <a:rPr lang="en-US" sz="1899" u="sng" err="1">
                <a:solidFill>
                  <a:srgbClr val="011633"/>
                </a:solidFill>
                <a:latin typeface="DM Sans 2"/>
                <a:ea typeface="DM Sans 2"/>
                <a:cs typeface="DM Sans 2"/>
                <a:sym typeface="DM Sans 2"/>
              </a:rPr>
              <a:t>Beschluss</a:t>
            </a:r>
            <a:r>
              <a:rPr lang="en-US" sz="1899" u="sng">
                <a:solidFill>
                  <a:srgbClr val="011633"/>
                </a:solidFill>
                <a:latin typeface="DM Sans 2"/>
                <a:ea typeface="DM Sans 2"/>
                <a:cs typeface="DM Sans 2"/>
                <a:sym typeface="DM Sans 2"/>
              </a:rPr>
              <a:t>:</a:t>
            </a:r>
            <a:r>
              <a:rPr lang="en-US" sz="1899">
                <a:solidFill>
                  <a:srgbClr val="011633"/>
                </a:solidFill>
                <a:latin typeface="DM Sans 2"/>
                <a:ea typeface="DM Sans 2"/>
                <a:cs typeface="DM Sans 2"/>
                <a:sym typeface="DM Sans 2"/>
              </a:rPr>
              <a:t> Stadt-/</a:t>
            </a:r>
            <a:r>
              <a:rPr lang="en-US" sz="1899" err="1">
                <a:solidFill>
                  <a:srgbClr val="011633"/>
                </a:solidFill>
                <a:latin typeface="DM Sans 2"/>
                <a:ea typeface="DM Sans 2"/>
                <a:cs typeface="DM Sans 2"/>
                <a:sym typeface="DM Sans 2"/>
              </a:rPr>
              <a:t>Gemeinderat</a:t>
            </a:r>
            <a:r>
              <a:rPr lang="en-US" sz="1899">
                <a:solidFill>
                  <a:srgbClr val="011633"/>
                </a:solidFill>
                <a:latin typeface="DM Sans 2"/>
                <a:ea typeface="DM Sans 2"/>
                <a:cs typeface="DM Sans 2"/>
                <a:sym typeface="DM Sans 2"/>
              </a:rPr>
              <a:t> </a:t>
            </a:r>
          </a:p>
          <a:p>
            <a:pPr marL="410206" lvl="1" indent="-205103" algn="l">
              <a:lnSpc>
                <a:spcPts val="3039"/>
              </a:lnSpc>
              <a:buFont typeface="Arial"/>
              <a:buChar char="•"/>
            </a:pPr>
            <a:r>
              <a:rPr lang="en-US" sz="1899" u="sng" err="1">
                <a:solidFill>
                  <a:srgbClr val="011633"/>
                </a:solidFill>
                <a:latin typeface="DM Sans 2"/>
                <a:ea typeface="DM Sans 2"/>
                <a:cs typeface="DM Sans 2"/>
                <a:sym typeface="DM Sans 2"/>
              </a:rPr>
              <a:t>Ausführung</a:t>
            </a:r>
            <a:r>
              <a:rPr lang="en-US" sz="1899" u="sng">
                <a:solidFill>
                  <a:srgbClr val="011633"/>
                </a:solidFill>
                <a:latin typeface="DM Sans 2"/>
                <a:ea typeface="DM Sans 2"/>
                <a:cs typeface="DM Sans 2"/>
                <a:sym typeface="DM Sans 2"/>
              </a:rPr>
              <a:t>:</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Kommunalverwaltung</a:t>
            </a:r>
            <a:endParaRPr lang="en-US" sz="1899">
              <a:solidFill>
                <a:srgbClr val="011633"/>
              </a:solidFill>
              <a:latin typeface="DM Sans 2"/>
              <a:ea typeface="DM Sans 2"/>
              <a:cs typeface="DM Sans 2"/>
              <a:sym typeface="DM Sans 2"/>
            </a:endParaRPr>
          </a:p>
          <a:p>
            <a:pPr marL="410206" lvl="1" indent="-205103" algn="l">
              <a:lnSpc>
                <a:spcPts val="3039"/>
              </a:lnSpc>
              <a:buFont typeface="Arial"/>
              <a:buChar char="•"/>
            </a:pPr>
            <a:r>
              <a:rPr lang="en-US" sz="1899" u="sng" err="1">
                <a:solidFill>
                  <a:srgbClr val="011633"/>
                </a:solidFill>
                <a:latin typeface="DM Sans 2"/>
                <a:ea typeface="DM Sans 2"/>
                <a:cs typeface="DM Sans 2"/>
                <a:sym typeface="DM Sans 2"/>
              </a:rPr>
              <a:t>Interessensgruppen</a:t>
            </a:r>
            <a:r>
              <a:rPr lang="en-US" sz="1899" u="sng">
                <a:solidFill>
                  <a:srgbClr val="011633"/>
                </a:solidFill>
                <a:latin typeface="DM Sans 2"/>
                <a:ea typeface="DM Sans 2"/>
                <a:cs typeface="DM Sans 2"/>
                <a:sym typeface="DM Sans 2"/>
              </a:rPr>
              <a:t>:</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Flächen-eigentümer:innen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Energiever-sorgungsunternehmen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Kredit</a:t>
            </a:r>
            <a:r>
              <a:rPr lang="en-US" sz="1899">
                <a:solidFill>
                  <a:srgbClr val="011633"/>
                </a:solidFill>
                <a:latin typeface="DM Sans 2"/>
                <a:ea typeface="DM Sans 2"/>
                <a:cs typeface="DM Sans 2"/>
                <a:sym typeface="DM Sans 2"/>
              </a:rPr>
              <a:t>-institute, </a:t>
            </a:r>
            <a:r>
              <a:rPr lang="en-US" sz="1899" err="1">
                <a:solidFill>
                  <a:srgbClr val="011633"/>
                </a:solidFill>
                <a:latin typeface="DM Sans 2"/>
                <a:ea typeface="DM Sans 2"/>
                <a:cs typeface="DM Sans 2"/>
                <a:sym typeface="DM Sans 2"/>
              </a:rPr>
              <a:t>Energiegenossen-schaften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Anwohner:innen</a:t>
            </a:r>
            <a:endParaRPr lang="en-US" sz="1899">
              <a:solidFill>
                <a:srgbClr val="011633"/>
              </a:solidFill>
              <a:latin typeface="DM Sans 2"/>
              <a:ea typeface="DM Sans 2"/>
              <a:cs typeface="DM Sans 2"/>
              <a:sym typeface="DM Sans 2"/>
            </a:endParaRPr>
          </a:p>
        </p:txBody>
      </p:sp>
      <p:sp>
        <p:nvSpPr>
          <p:cNvPr id="55" name="TextBox 55">
            <a:extLst>
              <a:ext uri="{FF2B5EF4-FFF2-40B4-BE49-F238E27FC236}">
                <a16:creationId xmlns:a16="http://schemas.microsoft.com/office/drawing/2014/main" id="{D2D51C3E-3CCC-FB01-0BC6-005B62862F20}"/>
              </a:ext>
            </a:extLst>
          </p:cNvPr>
          <p:cNvSpPr txBox="1"/>
          <p:nvPr/>
        </p:nvSpPr>
        <p:spPr>
          <a:xfrm>
            <a:off x="16764000" y="9541473"/>
            <a:ext cx="1040387" cy="342530"/>
          </a:xfrm>
          <a:prstGeom prst="rect">
            <a:avLst/>
          </a:prstGeom>
        </p:spPr>
        <p:txBody>
          <a:bodyPr wrap="square" lIns="0" tIns="0" rIns="0" bIns="0" rtlCol="0" anchor="t">
            <a:spAutoFit/>
          </a:bodyPr>
          <a:lstStyle/>
          <a:p>
            <a:pPr algn="r">
              <a:lnSpc>
                <a:spcPts val="2799"/>
              </a:lnSpc>
            </a:pPr>
            <a:r>
              <a:rPr lang="en-US" sz="1999" err="1">
                <a:solidFill>
                  <a:srgbClr val="011633"/>
                </a:solidFill>
                <a:latin typeface="DM Sans 2"/>
                <a:ea typeface="DM Sans 2"/>
                <a:cs typeface="DM Sans 2"/>
                <a:sym typeface="DM Sans 2"/>
              </a:rPr>
              <a:t>Seite</a:t>
            </a:r>
            <a:r>
              <a:rPr lang="en-US" sz="1999">
                <a:solidFill>
                  <a:srgbClr val="011633"/>
                </a:solidFill>
                <a:latin typeface="DM Sans 2"/>
                <a:ea typeface="DM Sans 2"/>
                <a:cs typeface="DM Sans 2"/>
                <a:sym typeface="DM Sans 2"/>
              </a:rPr>
              <a:t> 5</a:t>
            </a:r>
          </a:p>
        </p:txBody>
      </p:sp>
      <p:sp>
        <p:nvSpPr>
          <p:cNvPr id="56" name="TextBox 56">
            <a:extLst>
              <a:ext uri="{FF2B5EF4-FFF2-40B4-BE49-F238E27FC236}">
                <a16:creationId xmlns:a16="http://schemas.microsoft.com/office/drawing/2014/main" id="{4E0786A8-2EC5-2156-8974-0F38CFCB1E53}"/>
              </a:ext>
            </a:extLst>
          </p:cNvPr>
          <p:cNvSpPr txBox="1"/>
          <p:nvPr/>
        </p:nvSpPr>
        <p:spPr>
          <a:xfrm>
            <a:off x="13636773" y="5715305"/>
            <a:ext cx="4035556" cy="224155"/>
          </a:xfrm>
          <a:prstGeom prst="rect">
            <a:avLst/>
          </a:prstGeom>
        </p:spPr>
        <p:txBody>
          <a:bodyPr lIns="0" tIns="0" rIns="0" bIns="0" rtlCol="0" anchor="t">
            <a:spAutoFit/>
          </a:bodyPr>
          <a:lstStyle/>
          <a:p>
            <a:pPr algn="ctr">
              <a:lnSpc>
                <a:spcPts val="1819"/>
              </a:lnSpc>
            </a:pPr>
            <a:r>
              <a:rPr lang="en-US" sz="1299">
                <a:solidFill>
                  <a:srgbClr val="011633"/>
                </a:solidFill>
                <a:latin typeface="DM Sans 2"/>
                <a:ea typeface="DM Sans 2"/>
                <a:cs typeface="DM Sans 2"/>
                <a:sym typeface="DM Sans 2"/>
              </a:rPr>
              <a:t>Quelle: Canva</a:t>
            </a:r>
          </a:p>
        </p:txBody>
      </p:sp>
      <p:grpSp>
        <p:nvGrpSpPr>
          <p:cNvPr id="64" name="Group 55">
            <a:extLst>
              <a:ext uri="{FF2B5EF4-FFF2-40B4-BE49-F238E27FC236}">
                <a16:creationId xmlns:a16="http://schemas.microsoft.com/office/drawing/2014/main" id="{692A3FCE-AF10-BAFA-E8CD-4E281579E3E8}"/>
              </a:ext>
            </a:extLst>
          </p:cNvPr>
          <p:cNvGrpSpPr/>
          <p:nvPr/>
        </p:nvGrpSpPr>
        <p:grpSpPr>
          <a:xfrm>
            <a:off x="-15767" y="2291998"/>
            <a:ext cx="362913" cy="7556180"/>
            <a:chOff x="-34161" y="24949"/>
            <a:chExt cx="483885" cy="10074908"/>
          </a:xfrm>
        </p:grpSpPr>
        <p:sp>
          <p:nvSpPr>
            <p:cNvPr id="65" name="TextBox 56">
              <a:extLst>
                <a:ext uri="{FF2B5EF4-FFF2-40B4-BE49-F238E27FC236}">
                  <a16:creationId xmlns:a16="http://schemas.microsoft.com/office/drawing/2014/main" id="{B9750DFF-F493-32C1-ABE3-37C0F13B2F8B}"/>
                </a:ext>
              </a:extLst>
            </p:cNvPr>
            <p:cNvSpPr txBox="1"/>
            <p:nvPr/>
          </p:nvSpPr>
          <p:spPr>
            <a:xfrm rot="16200000">
              <a:off x="-4346117" y="4357928"/>
              <a:ext cx="9128820" cy="462862"/>
            </a:xfrm>
            <a:prstGeom prst="rect">
              <a:avLst/>
            </a:prstGeom>
          </p:spPr>
          <p:txBody>
            <a:bodyPr lIns="0" tIns="0" rIns="0" bIns="0" rtlCol="0" anchor="t">
              <a:spAutoFit/>
            </a:bodyPr>
            <a:lstStyle/>
            <a:p>
              <a:pPr algn="l">
                <a:lnSpc>
                  <a:spcPts val="1399"/>
                </a:lnSpc>
              </a:pP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NRW.Energie4Climate 2024: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Leitfaden</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Finanzielle</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Beteiligung</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an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Energiewendeprojekten</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Wie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Bürger:innen</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und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Kommunen</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vom</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lokalen</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Ausbau</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Erneuerbarer</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Energien</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profitieren</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können</a:t>
              </a:r>
              <a:r>
                <a:rPr lang="en-US" sz="900">
                  <a:solidFill>
                    <a:srgbClr val="011633"/>
                  </a:solidFill>
                  <a:latin typeface="DM Sans 2" panose="020B0604020202020204" charset="0"/>
                  <a:ea typeface="Open Sans"/>
                  <a:cs typeface="Open Sans"/>
                  <a:sym typeface="Open Sans"/>
                  <a:hlinkClick r:id="rId9">
                    <a:extLst>
                      <a:ext uri="{A12FA001-AC4F-418D-AE19-62706E023703}">
                        <ahyp:hlinkClr xmlns:ahyp="http://schemas.microsoft.com/office/drawing/2018/hyperlinkcolor" val="tx"/>
                      </a:ext>
                    </a:extLst>
                  </a:hlinkClick>
                </a:rPr>
                <a:t>.</a:t>
              </a:r>
              <a:endParaRPr lang="en-US" sz="900">
                <a:solidFill>
                  <a:srgbClr val="011633"/>
                </a:solidFill>
                <a:latin typeface="DM Sans 2" panose="020B0604020202020204" charset="0"/>
                <a:ea typeface="Open Sans"/>
                <a:cs typeface="Open Sans"/>
                <a:sym typeface="Open Sans"/>
                <a:hlinkClick r:id="rId10" tooltip="https://www.mannheim.de/de/stadt-gestalten/planungskonzepte/flaechennutzungsplanung/flaechennutzungsplan-windenergie">
                  <a:extLst>
                    <a:ext uri="{A12FA001-AC4F-418D-AE19-62706E023703}">
                      <ahyp:hlinkClr xmlns:ahyp="http://schemas.microsoft.com/office/drawing/2018/hyperlinkcolor" val="tx"/>
                    </a:ext>
                  </a:extLst>
                </a:hlinkClick>
              </a:endParaRPr>
            </a:p>
          </p:txBody>
        </p:sp>
        <p:sp>
          <p:nvSpPr>
            <p:cNvPr id="66" name="TextBox 57">
              <a:extLst>
                <a:ext uri="{FF2B5EF4-FFF2-40B4-BE49-F238E27FC236}">
                  <a16:creationId xmlns:a16="http://schemas.microsoft.com/office/drawing/2014/main" id="{8CB0B354-9132-650D-B031-11AEA76ECCDD}"/>
                </a:ext>
              </a:extLst>
            </p:cNvPr>
            <p:cNvSpPr txBox="1"/>
            <p:nvPr/>
          </p:nvSpPr>
          <p:spPr>
            <a:xfrm rot="16200000">
              <a:off x="-332178" y="9565537"/>
              <a:ext cx="832337" cy="236303"/>
            </a:xfrm>
            <a:prstGeom prst="rect">
              <a:avLst/>
            </a:prstGeom>
          </p:spPr>
          <p:txBody>
            <a:bodyPr lIns="0" tIns="0" rIns="0" bIns="0" rtlCol="0" anchor="t">
              <a:spAutoFit/>
            </a:bodyPr>
            <a:lstStyle/>
            <a:p>
              <a:pPr algn="l">
                <a:lnSpc>
                  <a:spcPts val="1539"/>
                </a:lnSpc>
              </a:pPr>
              <a:r>
                <a:rPr lang="en-US" sz="900" err="1">
                  <a:solidFill>
                    <a:srgbClr val="112540"/>
                  </a:solidFill>
                  <a:latin typeface="DM Sans 2" panose="020B0604020202020204" charset="0"/>
                  <a:ea typeface="Open Sans"/>
                  <a:cs typeface="Open Sans"/>
                  <a:sym typeface="Open Sans"/>
                </a:rPr>
                <a:t>Quellen</a:t>
              </a:r>
              <a:r>
                <a:rPr lang="en-US" sz="900">
                  <a:solidFill>
                    <a:srgbClr val="112540"/>
                  </a:solidFill>
                  <a:latin typeface="DM Sans 2" panose="020B0604020202020204" charset="0"/>
                  <a:ea typeface="Open Sans"/>
                  <a:cs typeface="Open Sans"/>
                  <a:sym typeface="Open Sans"/>
                </a:rPr>
                <a:t>:</a:t>
              </a:r>
            </a:p>
          </p:txBody>
        </p:sp>
      </p:grpSp>
      <p:grpSp>
        <p:nvGrpSpPr>
          <p:cNvPr id="11" name="Group 49">
            <a:extLst>
              <a:ext uri="{FF2B5EF4-FFF2-40B4-BE49-F238E27FC236}">
                <a16:creationId xmlns:a16="http://schemas.microsoft.com/office/drawing/2014/main" id="{499E7A15-3104-337C-2392-6B1164E065C1}"/>
              </a:ext>
            </a:extLst>
          </p:cNvPr>
          <p:cNvGrpSpPr/>
          <p:nvPr/>
        </p:nvGrpSpPr>
        <p:grpSpPr>
          <a:xfrm>
            <a:off x="3581400" y="320493"/>
            <a:ext cx="11894274" cy="1423467"/>
            <a:chOff x="0" y="-38100"/>
            <a:chExt cx="15859032" cy="1897955"/>
          </a:xfrm>
        </p:grpSpPr>
        <p:sp>
          <p:nvSpPr>
            <p:cNvPr id="12" name="TextBox 50">
              <a:extLst>
                <a:ext uri="{FF2B5EF4-FFF2-40B4-BE49-F238E27FC236}">
                  <a16:creationId xmlns:a16="http://schemas.microsoft.com/office/drawing/2014/main" id="{35A5C2AD-7FCF-2591-7F82-562FA4BA7FFC}"/>
                </a:ext>
              </a:extLst>
            </p:cNvPr>
            <p:cNvSpPr txBox="1"/>
            <p:nvPr/>
          </p:nvSpPr>
          <p:spPr>
            <a:xfrm>
              <a:off x="0" y="456565"/>
              <a:ext cx="15859032" cy="1403290"/>
            </a:xfrm>
            <a:prstGeom prst="rect">
              <a:avLst/>
            </a:prstGeom>
          </p:spPr>
          <p:txBody>
            <a:bodyPr lIns="0" tIns="0" rIns="0" bIns="0" rtlCol="0" anchor="t">
              <a:spAutoFit/>
            </a:bodyPr>
            <a:lstStyle/>
            <a:p>
              <a:pPr algn="l">
                <a:lnSpc>
                  <a:spcPts val="4200"/>
                </a:lnSpc>
              </a:pPr>
              <a:r>
                <a:rPr lang="en-US" sz="3000" err="1">
                  <a:solidFill>
                    <a:srgbClr val="011633"/>
                  </a:solidFill>
                  <a:latin typeface="DM Sans 1"/>
                  <a:ea typeface="DM Sans 1"/>
                  <a:cs typeface="DM Sans 1"/>
                  <a:sym typeface="DM Sans 1"/>
                </a:rPr>
                <a:t>Lokale</a:t>
              </a:r>
              <a:r>
                <a:rPr lang="en-US" sz="3000">
                  <a:solidFill>
                    <a:srgbClr val="011633"/>
                  </a:solidFill>
                  <a:latin typeface="DM Sans 1"/>
                  <a:ea typeface="DM Sans 1"/>
                  <a:cs typeface="DM Sans 1"/>
                  <a:sym typeface="DM Sans 1"/>
                </a:rPr>
                <a:t> </a:t>
              </a:r>
              <a:r>
                <a:rPr lang="en-US" sz="3000" err="1">
                  <a:solidFill>
                    <a:srgbClr val="011633"/>
                  </a:solidFill>
                  <a:latin typeface="DM Sans 1"/>
                  <a:ea typeface="DM Sans 1"/>
                  <a:cs typeface="DM Sans 1"/>
                  <a:sym typeface="DM Sans 1"/>
                </a:rPr>
                <a:t>Investitions</a:t>
              </a:r>
              <a:r>
                <a:rPr lang="en-US" sz="3000">
                  <a:solidFill>
                    <a:srgbClr val="011633"/>
                  </a:solidFill>
                  <a:latin typeface="DM Sans 1"/>
                  <a:ea typeface="DM Sans 1"/>
                  <a:cs typeface="DM Sans 1"/>
                  <a:sym typeface="DM Sans 1"/>
                </a:rPr>
                <a:t>- und </a:t>
              </a:r>
              <a:r>
                <a:rPr lang="en-US" sz="3000" err="1">
                  <a:solidFill>
                    <a:srgbClr val="011633"/>
                  </a:solidFill>
                  <a:latin typeface="DM Sans 1"/>
                  <a:ea typeface="DM Sans 1"/>
                  <a:cs typeface="DM Sans 1"/>
                  <a:sym typeface="DM Sans 1"/>
                </a:rPr>
                <a:t>Gewinnbeteiligung</a:t>
              </a:r>
              <a:r>
                <a:rPr lang="en-US" sz="3000">
                  <a:solidFill>
                    <a:srgbClr val="011633"/>
                  </a:solidFill>
                  <a:latin typeface="DM Sans 1"/>
                  <a:ea typeface="DM Sans 1"/>
                  <a:cs typeface="DM Sans 1"/>
                  <a:sym typeface="DM Sans 1"/>
                </a:rPr>
                <a:t> </a:t>
              </a:r>
            </a:p>
            <a:p>
              <a:pPr algn="l">
                <a:lnSpc>
                  <a:spcPts val="4200"/>
                </a:lnSpc>
              </a:pPr>
              <a:r>
                <a:rPr lang="en-US" sz="3000">
                  <a:solidFill>
                    <a:srgbClr val="011633"/>
                  </a:solidFill>
                  <a:latin typeface="DM Sans 1"/>
                  <a:ea typeface="DM Sans 1"/>
                  <a:cs typeface="DM Sans 1"/>
                  <a:sym typeface="DM Sans 1"/>
                </a:rPr>
                <a:t>an der </a:t>
              </a:r>
              <a:r>
                <a:rPr lang="en-US" sz="3000" err="1">
                  <a:solidFill>
                    <a:srgbClr val="011633"/>
                  </a:solidFill>
                  <a:latin typeface="DM Sans 1"/>
                  <a:ea typeface="DM Sans 1"/>
                  <a:cs typeface="DM Sans 1"/>
                  <a:sym typeface="DM Sans 1"/>
                </a:rPr>
                <a:t>Energiewende</a:t>
              </a:r>
              <a:endParaRPr lang="en-US" sz="3000">
                <a:solidFill>
                  <a:srgbClr val="011633"/>
                </a:solidFill>
                <a:latin typeface="DM Sans 1"/>
                <a:ea typeface="DM Sans 1"/>
                <a:cs typeface="DM Sans 1"/>
                <a:sym typeface="DM Sans 1"/>
              </a:endParaRPr>
            </a:p>
          </p:txBody>
        </p:sp>
        <p:sp>
          <p:nvSpPr>
            <p:cNvPr id="13" name="TextBox 51">
              <a:extLst>
                <a:ext uri="{FF2B5EF4-FFF2-40B4-BE49-F238E27FC236}">
                  <a16:creationId xmlns:a16="http://schemas.microsoft.com/office/drawing/2014/main" id="{0509514D-62D8-5A19-360F-F2DDDDC2D66B}"/>
                </a:ext>
              </a:extLst>
            </p:cNvPr>
            <p:cNvSpPr txBox="1"/>
            <p:nvPr/>
          </p:nvSpPr>
          <p:spPr>
            <a:xfrm>
              <a:off x="0" y="-38100"/>
              <a:ext cx="1882048" cy="408575"/>
            </a:xfrm>
            <a:prstGeom prst="rect">
              <a:avLst/>
            </a:prstGeom>
          </p:spPr>
          <p:txBody>
            <a:bodyPr lIns="0" tIns="0" rIns="0" bIns="0" rtlCol="0" anchor="t">
              <a:spAutoFit/>
            </a:bodyPr>
            <a:lstStyle/>
            <a:p>
              <a:pPr algn="l">
                <a:lnSpc>
                  <a:spcPts val="2520"/>
                </a:lnSpc>
              </a:pPr>
              <a:r>
                <a:rPr lang="en-US" sz="1800">
                  <a:solidFill>
                    <a:srgbClr val="000000"/>
                  </a:solidFill>
                  <a:latin typeface="DM Sans 1"/>
                  <a:ea typeface="DM Sans 1"/>
                  <a:cs typeface="DM Sans 1"/>
                  <a:sym typeface="DM Sans 1"/>
                </a:rPr>
                <a:t>TOP 003</a:t>
              </a:r>
            </a:p>
          </p:txBody>
        </p:sp>
      </p:grpSp>
      <p:grpSp>
        <p:nvGrpSpPr>
          <p:cNvPr id="60" name="Group 12">
            <a:extLst>
              <a:ext uri="{FF2B5EF4-FFF2-40B4-BE49-F238E27FC236}">
                <a16:creationId xmlns:a16="http://schemas.microsoft.com/office/drawing/2014/main" id="{79855750-7DAD-A798-3973-18DF7E93798F}"/>
              </a:ext>
            </a:extLst>
          </p:cNvPr>
          <p:cNvGrpSpPr/>
          <p:nvPr/>
        </p:nvGrpSpPr>
        <p:grpSpPr>
          <a:xfrm>
            <a:off x="615601" y="7132219"/>
            <a:ext cx="188501" cy="188501"/>
            <a:chOff x="0" y="0"/>
            <a:chExt cx="812800" cy="812800"/>
          </a:xfrm>
        </p:grpSpPr>
        <p:sp>
          <p:nvSpPr>
            <p:cNvPr id="67" name="Freeform 13">
              <a:extLst>
                <a:ext uri="{FF2B5EF4-FFF2-40B4-BE49-F238E27FC236}">
                  <a16:creationId xmlns:a16="http://schemas.microsoft.com/office/drawing/2014/main" id="{4929B1A9-9842-C5C9-5AAB-5CBE627DDE9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80C"/>
            </a:solidFill>
          </p:spPr>
          <p:txBody>
            <a:bodyPr/>
            <a:lstStyle/>
            <a:p>
              <a:endParaRPr lang="en-US"/>
            </a:p>
          </p:txBody>
        </p:sp>
        <p:sp>
          <p:nvSpPr>
            <p:cNvPr id="68" name="TextBox 14">
              <a:extLst>
                <a:ext uri="{FF2B5EF4-FFF2-40B4-BE49-F238E27FC236}">
                  <a16:creationId xmlns:a16="http://schemas.microsoft.com/office/drawing/2014/main" id="{2CA98667-8414-1466-C0A3-93D14559528A}"/>
                </a:ext>
              </a:extLst>
            </p:cNvPr>
            <p:cNvSpPr txBox="1"/>
            <p:nvPr/>
          </p:nvSpPr>
          <p:spPr>
            <a:xfrm>
              <a:off x="76200" y="-38100"/>
              <a:ext cx="660400" cy="774700"/>
            </a:xfrm>
            <a:prstGeom prst="rect">
              <a:avLst/>
            </a:prstGeom>
          </p:spPr>
          <p:txBody>
            <a:bodyPr lIns="50800" tIns="50800" rIns="50800" bIns="50800" rtlCol="0" anchor="ctr"/>
            <a:lstStyle/>
            <a:p>
              <a:pPr algn="ctr">
                <a:lnSpc>
                  <a:spcPts val="2520"/>
                </a:lnSpc>
              </a:pPr>
              <a:endParaRPr/>
            </a:p>
          </p:txBody>
        </p:sp>
      </p:grpSp>
      <p:sp>
        <p:nvSpPr>
          <p:cNvPr id="69" name="TextBox 53">
            <a:extLst>
              <a:ext uri="{FF2B5EF4-FFF2-40B4-BE49-F238E27FC236}">
                <a16:creationId xmlns:a16="http://schemas.microsoft.com/office/drawing/2014/main" id="{CE81E93C-E1A5-EADA-89D5-785A3799369C}"/>
              </a:ext>
            </a:extLst>
          </p:cNvPr>
          <p:cNvSpPr txBox="1"/>
          <p:nvPr/>
        </p:nvSpPr>
        <p:spPr>
          <a:xfrm>
            <a:off x="889210" y="7027192"/>
            <a:ext cx="11554521" cy="742832"/>
          </a:xfrm>
          <a:prstGeom prst="rect">
            <a:avLst/>
          </a:prstGeom>
        </p:spPr>
        <p:txBody>
          <a:bodyPr lIns="0" tIns="0" rIns="0" bIns="0" rtlCol="0" anchor="t">
            <a:spAutoFit/>
          </a:bodyPr>
          <a:lstStyle/>
          <a:p>
            <a:pPr algn="l">
              <a:lnSpc>
                <a:spcPts val="3039"/>
              </a:lnSpc>
            </a:pPr>
            <a:r>
              <a:rPr lang="en-US" sz="1899" b="1">
                <a:solidFill>
                  <a:srgbClr val="011633"/>
                </a:solidFill>
                <a:latin typeface="DM Sans 2 Bold"/>
                <a:ea typeface="DM Sans 2 Bold"/>
                <a:cs typeface="DM Sans 2 Bold"/>
                <a:sym typeface="DM Sans 2 Bold"/>
              </a:rPr>
              <a:t>Enabling-</a:t>
            </a:r>
            <a:r>
              <a:rPr lang="en-US" sz="1899" b="1" err="1">
                <a:solidFill>
                  <a:srgbClr val="011633"/>
                </a:solidFill>
                <a:latin typeface="DM Sans 2 Bold"/>
                <a:ea typeface="DM Sans 2 Bold"/>
                <a:cs typeface="DM Sans 2 Bold"/>
                <a:sym typeface="DM Sans 2 Bold"/>
              </a:rPr>
              <a:t>Maßnahme</a:t>
            </a:r>
            <a:r>
              <a:rPr lang="en-US" sz="1899" b="1">
                <a:solidFill>
                  <a:srgbClr val="011633"/>
                </a:solidFill>
                <a:latin typeface="DM Sans 2 Bold"/>
                <a:ea typeface="DM Sans 2 Bold"/>
                <a:cs typeface="DM Sans 2 Bold"/>
                <a:sym typeface="DM Sans 2 Bold"/>
              </a:rPr>
              <a:t>: </a:t>
            </a:r>
          </a:p>
          <a:p>
            <a:pPr algn="l">
              <a:lnSpc>
                <a:spcPts val="3039"/>
              </a:lnSpc>
            </a:pPr>
            <a:r>
              <a:rPr lang="en-US" sz="1899">
                <a:solidFill>
                  <a:srgbClr val="011633"/>
                </a:solidFill>
                <a:latin typeface="DM Sans 2"/>
                <a:ea typeface="DM Sans 2"/>
                <a:cs typeface="DM Sans 2"/>
                <a:sym typeface="DM Sans 2"/>
              </a:rPr>
              <a:t>Enabling </a:t>
            </a:r>
            <a:r>
              <a:rPr lang="en-US" sz="1899" err="1">
                <a:solidFill>
                  <a:srgbClr val="011633"/>
                </a:solidFill>
                <a:latin typeface="DM Sans 2"/>
                <a:ea typeface="DM Sans 2"/>
                <a:cs typeface="DM Sans 2"/>
                <a:sym typeface="DM Sans 2"/>
              </a:rPr>
              <a:t>Dritter</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durch</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finanzielle</a:t>
            </a:r>
            <a:r>
              <a:rPr lang="en-US" sz="1899">
                <a:solidFill>
                  <a:srgbClr val="011633"/>
                </a:solidFill>
                <a:latin typeface="DM Sans 2"/>
                <a:ea typeface="DM Sans 2"/>
                <a:cs typeface="DM Sans 2"/>
                <a:sym typeface="DM Sans 2"/>
              </a:rPr>
              <a:t> Mittel, </a:t>
            </a:r>
            <a:r>
              <a:rPr lang="en-US" sz="1899" err="1">
                <a:solidFill>
                  <a:srgbClr val="011633"/>
                </a:solidFill>
                <a:latin typeface="DM Sans 2"/>
                <a:ea typeface="DM Sans 2"/>
                <a:cs typeface="DM Sans 2"/>
                <a:sym typeface="DM Sans 2"/>
              </a:rPr>
              <a:t>technische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Maßnahmen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umzusetzen</a:t>
            </a:r>
            <a:endParaRPr lang="en-US" sz="1899">
              <a:solidFill>
                <a:srgbClr val="011633"/>
              </a:solidFill>
              <a:latin typeface="DM Sans 2"/>
              <a:ea typeface="DM Sans 2"/>
              <a:cs typeface="DM Sans 2"/>
              <a:sym typeface="DM Sans 2"/>
            </a:endParaRPr>
          </a:p>
        </p:txBody>
      </p:sp>
    </p:spTree>
    <p:extLst>
      <p:ext uri="{BB962C8B-B14F-4D97-AF65-F5344CB8AC3E}">
        <p14:creationId xmlns:p14="http://schemas.microsoft.com/office/powerpoint/2010/main" val="156838799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51FDA-06ED-7042-5462-DCF64C386E6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DF94964-25C9-076F-3F59-30D4B612B169}"/>
              </a:ext>
            </a:extLst>
          </p:cNvPr>
          <p:cNvSpPr/>
          <p:nvPr/>
        </p:nvSpPr>
        <p:spPr>
          <a:xfrm>
            <a:off x="517221" y="1808877"/>
            <a:ext cx="17155108" cy="0"/>
          </a:xfrm>
          <a:prstGeom prst="line">
            <a:avLst/>
          </a:prstGeom>
          <a:ln w="38100" cap="flat">
            <a:solidFill>
              <a:srgbClr val="FFC80C"/>
            </a:solidFill>
            <a:prstDash val="solid"/>
            <a:headEnd type="none" w="sm" len="sm"/>
            <a:tailEnd type="none" w="sm" len="sm"/>
          </a:ln>
        </p:spPr>
        <p:txBody>
          <a:bodyPr/>
          <a:lstStyle/>
          <a:p>
            <a:endParaRPr lang="de-DE"/>
          </a:p>
        </p:txBody>
      </p:sp>
      <p:sp>
        <p:nvSpPr>
          <p:cNvPr id="3" name="AutoShape 3">
            <a:extLst>
              <a:ext uri="{FF2B5EF4-FFF2-40B4-BE49-F238E27FC236}">
                <a16:creationId xmlns:a16="http://schemas.microsoft.com/office/drawing/2014/main" id="{1CC3459B-BA2D-6F57-760C-1BAA2ADD5E0A}"/>
              </a:ext>
            </a:extLst>
          </p:cNvPr>
          <p:cNvSpPr/>
          <p:nvPr/>
        </p:nvSpPr>
        <p:spPr>
          <a:xfrm>
            <a:off x="515733" y="7140131"/>
            <a:ext cx="12410668" cy="0"/>
          </a:xfrm>
          <a:prstGeom prst="line">
            <a:avLst/>
          </a:prstGeom>
          <a:ln w="38100" cap="flat">
            <a:solidFill>
              <a:srgbClr val="FFC80C"/>
            </a:solidFill>
            <a:prstDash val="solid"/>
            <a:headEnd type="none" w="sm" len="sm"/>
            <a:tailEnd type="none" w="sm" len="sm"/>
          </a:ln>
        </p:spPr>
        <p:txBody>
          <a:bodyPr/>
          <a:lstStyle/>
          <a:p>
            <a:endParaRPr lang="de-DE"/>
          </a:p>
        </p:txBody>
      </p:sp>
      <p:sp>
        <p:nvSpPr>
          <p:cNvPr id="4" name="AutoShape 4">
            <a:extLst>
              <a:ext uri="{FF2B5EF4-FFF2-40B4-BE49-F238E27FC236}">
                <a16:creationId xmlns:a16="http://schemas.microsoft.com/office/drawing/2014/main" id="{2256ABB0-FCF4-0A31-A8B6-921AE8C72F4D}"/>
              </a:ext>
            </a:extLst>
          </p:cNvPr>
          <p:cNvSpPr/>
          <p:nvPr/>
        </p:nvSpPr>
        <p:spPr>
          <a:xfrm>
            <a:off x="13636773" y="7140132"/>
            <a:ext cx="4035556" cy="0"/>
          </a:xfrm>
          <a:prstGeom prst="line">
            <a:avLst/>
          </a:prstGeom>
          <a:ln w="38100" cap="flat">
            <a:solidFill>
              <a:srgbClr val="FFC80C"/>
            </a:solidFill>
            <a:prstDash val="solid"/>
            <a:headEnd type="none" w="sm" len="sm"/>
            <a:tailEnd type="none" w="sm" len="sm"/>
          </a:ln>
        </p:spPr>
        <p:txBody>
          <a:bodyPr/>
          <a:lstStyle/>
          <a:p>
            <a:endParaRPr lang="de-DE"/>
          </a:p>
        </p:txBody>
      </p:sp>
      <p:grpSp>
        <p:nvGrpSpPr>
          <p:cNvPr id="5" name="Group 5">
            <a:extLst>
              <a:ext uri="{FF2B5EF4-FFF2-40B4-BE49-F238E27FC236}">
                <a16:creationId xmlns:a16="http://schemas.microsoft.com/office/drawing/2014/main" id="{5174737C-091C-F841-06C6-C34A6BA11CF0}"/>
              </a:ext>
            </a:extLst>
          </p:cNvPr>
          <p:cNvGrpSpPr/>
          <p:nvPr/>
        </p:nvGrpSpPr>
        <p:grpSpPr>
          <a:xfrm>
            <a:off x="743429" y="1620026"/>
            <a:ext cx="2534368" cy="339603"/>
            <a:chOff x="0" y="0"/>
            <a:chExt cx="3379157" cy="452804"/>
          </a:xfrm>
        </p:grpSpPr>
        <p:grpSp>
          <p:nvGrpSpPr>
            <p:cNvPr id="6" name="Group 6">
              <a:extLst>
                <a:ext uri="{FF2B5EF4-FFF2-40B4-BE49-F238E27FC236}">
                  <a16:creationId xmlns:a16="http://schemas.microsoft.com/office/drawing/2014/main" id="{9941A525-828D-0EE5-88A8-897CDC0441C0}"/>
                </a:ext>
              </a:extLst>
            </p:cNvPr>
            <p:cNvGrpSpPr/>
            <p:nvPr/>
          </p:nvGrpSpPr>
          <p:grpSpPr>
            <a:xfrm>
              <a:off x="0" y="0"/>
              <a:ext cx="3379157" cy="452804"/>
              <a:chOff x="0" y="0"/>
              <a:chExt cx="938655" cy="125779"/>
            </a:xfrm>
          </p:grpSpPr>
          <p:sp>
            <p:nvSpPr>
              <p:cNvPr id="7" name="Freeform 7">
                <a:extLst>
                  <a:ext uri="{FF2B5EF4-FFF2-40B4-BE49-F238E27FC236}">
                    <a16:creationId xmlns:a16="http://schemas.microsoft.com/office/drawing/2014/main" id="{423F3ED2-F9F4-7A15-E244-0A3C4AF9AF74}"/>
                  </a:ext>
                </a:extLst>
              </p:cNvPr>
              <p:cNvSpPr/>
              <p:nvPr/>
            </p:nvSpPr>
            <p:spPr>
              <a:xfrm>
                <a:off x="0" y="0"/>
                <a:ext cx="938655" cy="125779"/>
              </a:xfrm>
              <a:custGeom>
                <a:avLst/>
                <a:gdLst/>
                <a:ahLst/>
                <a:cxnLst/>
                <a:rect l="l" t="t" r="r" b="b"/>
                <a:pathLst>
                  <a:path w="938655" h="125779">
                    <a:moveTo>
                      <a:pt x="0" y="0"/>
                    </a:moveTo>
                    <a:lnTo>
                      <a:pt x="938655" y="0"/>
                    </a:lnTo>
                    <a:lnTo>
                      <a:pt x="938655" y="125779"/>
                    </a:lnTo>
                    <a:lnTo>
                      <a:pt x="0" y="125779"/>
                    </a:lnTo>
                    <a:close/>
                  </a:path>
                </a:pathLst>
              </a:custGeom>
              <a:solidFill>
                <a:srgbClr val="FFFFFF"/>
              </a:solidFill>
            </p:spPr>
            <p:txBody>
              <a:bodyPr/>
              <a:lstStyle/>
              <a:p>
                <a:endParaRPr lang="de-DE"/>
              </a:p>
            </p:txBody>
          </p:sp>
          <p:sp>
            <p:nvSpPr>
              <p:cNvPr id="8" name="TextBox 8">
                <a:extLst>
                  <a:ext uri="{FF2B5EF4-FFF2-40B4-BE49-F238E27FC236}">
                    <a16:creationId xmlns:a16="http://schemas.microsoft.com/office/drawing/2014/main" id="{CB2A9CE1-85F7-2B17-A63D-5B4D62EAFAA1}"/>
                  </a:ext>
                </a:extLst>
              </p:cNvPr>
              <p:cNvSpPr txBox="1"/>
              <p:nvPr/>
            </p:nvSpPr>
            <p:spPr>
              <a:xfrm>
                <a:off x="0" y="-114300"/>
                <a:ext cx="938655" cy="240079"/>
              </a:xfrm>
              <a:prstGeom prst="rect">
                <a:avLst/>
              </a:prstGeom>
            </p:spPr>
            <p:txBody>
              <a:bodyPr lIns="50800" tIns="50800" rIns="50800" bIns="50800" rtlCol="0" anchor="ctr"/>
              <a:lstStyle/>
              <a:p>
                <a:pPr algn="ctr">
                  <a:lnSpc>
                    <a:spcPts val="2520"/>
                  </a:lnSpc>
                </a:pPr>
                <a:endParaRPr/>
              </a:p>
            </p:txBody>
          </p:sp>
        </p:grpSp>
        <p:sp>
          <p:nvSpPr>
            <p:cNvPr id="9" name="TextBox 9">
              <a:extLst>
                <a:ext uri="{FF2B5EF4-FFF2-40B4-BE49-F238E27FC236}">
                  <a16:creationId xmlns:a16="http://schemas.microsoft.com/office/drawing/2014/main" id="{47F8B6EA-7A74-2B2B-1432-208FB5BA39BF}"/>
                </a:ext>
              </a:extLst>
            </p:cNvPr>
            <p:cNvSpPr txBox="1"/>
            <p:nvPr/>
          </p:nvSpPr>
          <p:spPr>
            <a:xfrm>
              <a:off x="81723" y="18756"/>
              <a:ext cx="3215710" cy="386716"/>
            </a:xfrm>
            <a:prstGeom prst="rect">
              <a:avLst/>
            </a:prstGeom>
          </p:spPr>
          <p:txBody>
            <a:bodyPr lIns="0" tIns="0" rIns="0" bIns="0" rtlCol="0" anchor="t">
              <a:spAutoFit/>
            </a:bodyPr>
            <a:lstStyle/>
            <a:p>
              <a:pPr algn="ctr">
                <a:lnSpc>
                  <a:spcPts val="2519"/>
                </a:lnSpc>
              </a:pPr>
              <a:r>
                <a:rPr lang="en-US" sz="1799" b="1">
                  <a:solidFill>
                    <a:srgbClr val="FFC80C"/>
                  </a:solidFill>
                  <a:latin typeface="Open Sans Bold"/>
                  <a:ea typeface="Open Sans Bold"/>
                  <a:cs typeface="Open Sans Bold"/>
                  <a:sym typeface="Open Sans Bold"/>
                </a:rPr>
                <a:t>Finanzierungssektor</a:t>
              </a:r>
            </a:p>
          </p:txBody>
        </p:sp>
      </p:grpSp>
      <p:sp>
        <p:nvSpPr>
          <p:cNvPr id="10" name="Freeform 10">
            <a:extLst>
              <a:ext uri="{FF2B5EF4-FFF2-40B4-BE49-F238E27FC236}">
                <a16:creationId xmlns:a16="http://schemas.microsoft.com/office/drawing/2014/main" id="{55C7E636-36CC-95CD-1077-029EA4BBCB0B}"/>
              </a:ext>
            </a:extLst>
          </p:cNvPr>
          <p:cNvSpPr/>
          <p:nvPr/>
        </p:nvSpPr>
        <p:spPr>
          <a:xfrm>
            <a:off x="15076967" y="1152588"/>
            <a:ext cx="2595362" cy="551514"/>
          </a:xfrm>
          <a:custGeom>
            <a:avLst/>
            <a:gdLst/>
            <a:ahLst/>
            <a:cxnLst/>
            <a:rect l="l" t="t" r="r" b="b"/>
            <a:pathLst>
              <a:path w="2595362" h="551514">
                <a:moveTo>
                  <a:pt x="0" y="0"/>
                </a:moveTo>
                <a:lnTo>
                  <a:pt x="2595362" y="0"/>
                </a:lnTo>
                <a:lnTo>
                  <a:pt x="2595362" y="551514"/>
                </a:lnTo>
                <a:lnTo>
                  <a:pt x="0" y="551514"/>
                </a:lnTo>
                <a:lnTo>
                  <a:pt x="0" y="0"/>
                </a:lnTo>
                <a:close/>
              </a:path>
            </a:pathLst>
          </a:custGeom>
          <a:blipFill>
            <a:blip r:embed="rId3"/>
            <a:stretch>
              <a:fillRect/>
            </a:stretch>
          </a:blipFill>
        </p:spPr>
        <p:txBody>
          <a:bodyPr/>
          <a:lstStyle/>
          <a:p>
            <a:endParaRPr lang="de-DE"/>
          </a:p>
        </p:txBody>
      </p:sp>
      <p:grpSp>
        <p:nvGrpSpPr>
          <p:cNvPr id="34" name="Group 34">
            <a:extLst>
              <a:ext uri="{FF2B5EF4-FFF2-40B4-BE49-F238E27FC236}">
                <a16:creationId xmlns:a16="http://schemas.microsoft.com/office/drawing/2014/main" id="{E0A2FAB8-55E7-AE0D-ECEC-05E356182295}"/>
              </a:ext>
            </a:extLst>
          </p:cNvPr>
          <p:cNvGrpSpPr/>
          <p:nvPr/>
        </p:nvGrpSpPr>
        <p:grpSpPr>
          <a:xfrm>
            <a:off x="13636773" y="2063042"/>
            <a:ext cx="4035556" cy="3403251"/>
            <a:chOff x="0" y="0"/>
            <a:chExt cx="1101113" cy="928587"/>
          </a:xfrm>
        </p:grpSpPr>
        <p:sp>
          <p:nvSpPr>
            <p:cNvPr id="35" name="Freeform 35">
              <a:extLst>
                <a:ext uri="{FF2B5EF4-FFF2-40B4-BE49-F238E27FC236}">
                  <a16:creationId xmlns:a16="http://schemas.microsoft.com/office/drawing/2014/main" id="{7E12819B-CA05-9090-D737-663B41BC755F}"/>
                </a:ext>
              </a:extLst>
            </p:cNvPr>
            <p:cNvSpPr/>
            <p:nvPr/>
          </p:nvSpPr>
          <p:spPr>
            <a:xfrm>
              <a:off x="0" y="0"/>
              <a:ext cx="1101113" cy="928587"/>
            </a:xfrm>
            <a:custGeom>
              <a:avLst/>
              <a:gdLst/>
              <a:ahLst/>
              <a:cxnLst/>
              <a:rect l="l" t="t" r="r" b="b"/>
              <a:pathLst>
                <a:path w="1101113" h="928587">
                  <a:moveTo>
                    <a:pt x="44124" y="0"/>
                  </a:moveTo>
                  <a:lnTo>
                    <a:pt x="1056989" y="0"/>
                  </a:lnTo>
                  <a:cubicBezTo>
                    <a:pt x="1081358" y="0"/>
                    <a:pt x="1101113" y="19755"/>
                    <a:pt x="1101113" y="44124"/>
                  </a:cubicBezTo>
                  <a:lnTo>
                    <a:pt x="1101113" y="884463"/>
                  </a:lnTo>
                  <a:cubicBezTo>
                    <a:pt x="1101113" y="908832"/>
                    <a:pt x="1081358" y="928587"/>
                    <a:pt x="1056989" y="928587"/>
                  </a:cubicBezTo>
                  <a:lnTo>
                    <a:pt x="44124" y="928587"/>
                  </a:lnTo>
                  <a:cubicBezTo>
                    <a:pt x="19755" y="928587"/>
                    <a:pt x="0" y="908832"/>
                    <a:pt x="0" y="884463"/>
                  </a:cubicBezTo>
                  <a:lnTo>
                    <a:pt x="0" y="44124"/>
                  </a:lnTo>
                  <a:cubicBezTo>
                    <a:pt x="0" y="19755"/>
                    <a:pt x="19755" y="0"/>
                    <a:pt x="44124" y="0"/>
                  </a:cubicBezTo>
                  <a:close/>
                </a:path>
              </a:pathLst>
            </a:custGeom>
            <a:blipFill>
              <a:blip r:embed="rId4">
                <a:extLst>
                  <a:ext uri="{28A0092B-C50C-407E-A947-70E740481C1C}">
                    <a14:useLocalDpi xmlns:a14="http://schemas.microsoft.com/office/drawing/2010/main" val="0"/>
                  </a:ext>
                </a:extLst>
              </a:blip>
              <a:stretch>
                <a:fillRect/>
              </a:stretch>
            </a:blipFill>
            <a:ln w="38100" cap="rnd">
              <a:solidFill>
                <a:srgbClr val="A3D869"/>
              </a:solidFill>
              <a:prstDash val="solid"/>
              <a:round/>
            </a:ln>
          </p:spPr>
          <p:txBody>
            <a:bodyPr/>
            <a:lstStyle/>
            <a:p>
              <a:endParaRPr lang="de-DE"/>
            </a:p>
          </p:txBody>
        </p:sp>
      </p:grpSp>
      <p:grpSp>
        <p:nvGrpSpPr>
          <p:cNvPr id="39" name="Group 39">
            <a:extLst>
              <a:ext uri="{FF2B5EF4-FFF2-40B4-BE49-F238E27FC236}">
                <a16:creationId xmlns:a16="http://schemas.microsoft.com/office/drawing/2014/main" id="{36C4E999-5393-388D-6272-A6D6E05740FB}"/>
              </a:ext>
            </a:extLst>
          </p:cNvPr>
          <p:cNvGrpSpPr/>
          <p:nvPr/>
        </p:nvGrpSpPr>
        <p:grpSpPr>
          <a:xfrm>
            <a:off x="1378566" y="566087"/>
            <a:ext cx="1264094" cy="1053938"/>
            <a:chOff x="0" y="0"/>
            <a:chExt cx="1685459" cy="1405251"/>
          </a:xfrm>
        </p:grpSpPr>
        <p:sp>
          <p:nvSpPr>
            <p:cNvPr id="40" name="Freeform 40">
              <a:extLst>
                <a:ext uri="{FF2B5EF4-FFF2-40B4-BE49-F238E27FC236}">
                  <a16:creationId xmlns:a16="http://schemas.microsoft.com/office/drawing/2014/main" id="{4BB29562-DBFB-F0A1-6C93-BC51043F4E54}"/>
                </a:ext>
              </a:extLst>
            </p:cNvPr>
            <p:cNvSpPr/>
            <p:nvPr/>
          </p:nvSpPr>
          <p:spPr>
            <a:xfrm>
              <a:off x="0" y="0"/>
              <a:ext cx="1685459" cy="1405251"/>
            </a:xfrm>
            <a:custGeom>
              <a:avLst/>
              <a:gdLst/>
              <a:ahLst/>
              <a:cxnLst/>
              <a:rect l="l" t="t" r="r" b="b"/>
              <a:pathLst>
                <a:path w="1685459" h="1405251">
                  <a:moveTo>
                    <a:pt x="0" y="0"/>
                  </a:moveTo>
                  <a:lnTo>
                    <a:pt x="1685459" y="0"/>
                  </a:lnTo>
                  <a:lnTo>
                    <a:pt x="1685459" y="1405251"/>
                  </a:lnTo>
                  <a:lnTo>
                    <a:pt x="0" y="14052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grpSp>
          <p:nvGrpSpPr>
            <p:cNvPr id="41" name="Group 41">
              <a:extLst>
                <a:ext uri="{FF2B5EF4-FFF2-40B4-BE49-F238E27FC236}">
                  <a16:creationId xmlns:a16="http://schemas.microsoft.com/office/drawing/2014/main" id="{705B6E90-35D6-C19F-E428-9853D071634F}"/>
                </a:ext>
              </a:extLst>
            </p:cNvPr>
            <p:cNvGrpSpPr/>
            <p:nvPr/>
          </p:nvGrpSpPr>
          <p:grpSpPr>
            <a:xfrm>
              <a:off x="602157" y="73170"/>
              <a:ext cx="389399" cy="389399"/>
              <a:chOff x="0" y="0"/>
              <a:chExt cx="812800" cy="812800"/>
            </a:xfrm>
          </p:grpSpPr>
          <p:sp>
            <p:nvSpPr>
              <p:cNvPr id="42" name="Freeform 42">
                <a:extLst>
                  <a:ext uri="{FF2B5EF4-FFF2-40B4-BE49-F238E27FC236}">
                    <a16:creationId xmlns:a16="http://schemas.microsoft.com/office/drawing/2014/main" id="{20CAAFFE-7C1C-1E70-02BF-1D8197DCEDB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43" name="TextBox 43">
                <a:extLst>
                  <a:ext uri="{FF2B5EF4-FFF2-40B4-BE49-F238E27FC236}">
                    <a16:creationId xmlns:a16="http://schemas.microsoft.com/office/drawing/2014/main" id="{00208EFB-B932-8812-E7FE-394EA7673B2F}"/>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4" name="Freeform 44">
              <a:extLst>
                <a:ext uri="{FF2B5EF4-FFF2-40B4-BE49-F238E27FC236}">
                  <a16:creationId xmlns:a16="http://schemas.microsoft.com/office/drawing/2014/main" id="{402CBA54-09CB-2631-C304-1B732CA8F5C6}"/>
                </a:ext>
              </a:extLst>
            </p:cNvPr>
            <p:cNvSpPr/>
            <p:nvPr/>
          </p:nvSpPr>
          <p:spPr>
            <a:xfrm>
              <a:off x="665102" y="130804"/>
              <a:ext cx="263510" cy="274132"/>
            </a:xfrm>
            <a:custGeom>
              <a:avLst/>
              <a:gdLst/>
              <a:ahLst/>
              <a:cxnLst/>
              <a:rect l="l" t="t" r="r" b="b"/>
              <a:pathLst>
                <a:path w="263510" h="274132">
                  <a:moveTo>
                    <a:pt x="0" y="0"/>
                  </a:moveTo>
                  <a:lnTo>
                    <a:pt x="263509" y="0"/>
                  </a:lnTo>
                  <a:lnTo>
                    <a:pt x="263509" y="274132"/>
                  </a:lnTo>
                  <a:lnTo>
                    <a:pt x="0" y="2741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grpSp>
      <p:sp>
        <p:nvSpPr>
          <p:cNvPr id="50" name="TextBox 50">
            <a:extLst>
              <a:ext uri="{FF2B5EF4-FFF2-40B4-BE49-F238E27FC236}">
                <a16:creationId xmlns:a16="http://schemas.microsoft.com/office/drawing/2014/main" id="{26A12A41-B182-3F7D-93C1-5ABDD0171E6F}"/>
              </a:ext>
            </a:extLst>
          </p:cNvPr>
          <p:cNvSpPr txBox="1"/>
          <p:nvPr/>
        </p:nvSpPr>
        <p:spPr>
          <a:xfrm>
            <a:off x="615192" y="2068484"/>
            <a:ext cx="12407650" cy="4974760"/>
          </a:xfrm>
          <a:prstGeom prst="rect">
            <a:avLst/>
          </a:prstGeom>
        </p:spPr>
        <p:txBody>
          <a:bodyPr wrap="square" lIns="0" tIns="0" rIns="0" bIns="0" rtlCol="0" anchor="t">
            <a:spAutoFit/>
          </a:bodyPr>
          <a:lstStyle/>
          <a:p>
            <a:pPr marL="342900" indent="-342900">
              <a:lnSpc>
                <a:spcPts val="3039"/>
              </a:lnSpc>
              <a:buFont typeface="Arial" panose="020B0604020202020204" pitchFamily="34" charset="0"/>
              <a:buChar char="•"/>
            </a:pPr>
            <a:r>
              <a:rPr lang="en-US" sz="1850" dirty="0" err="1">
                <a:solidFill>
                  <a:srgbClr val="011633"/>
                </a:solidFill>
                <a:latin typeface="DM Sans 2"/>
                <a:ea typeface="DM Sans 2"/>
                <a:cs typeface="DM Sans 2"/>
                <a:sym typeface="DM Sans 2"/>
              </a:rPr>
              <a:t>Lokale</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Klimaschutzfonds</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ergänzen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kommunale</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Förderungen</a:t>
            </a:r>
            <a:r>
              <a:rPr lang="en-US" sz="1850" dirty="0">
                <a:solidFill>
                  <a:srgbClr val="011633"/>
                </a:solidFill>
                <a:latin typeface="DM Sans 2"/>
                <a:ea typeface="DM Sans 2"/>
                <a:cs typeface="DM Sans 2"/>
                <a:sym typeface="DM Sans 2"/>
              </a:rPr>
              <a:t> für </a:t>
            </a:r>
            <a:r>
              <a:rPr lang="en-US" sz="1850" dirty="0" err="1">
                <a:solidFill>
                  <a:srgbClr val="011633"/>
                </a:solidFill>
                <a:latin typeface="DM Sans 2"/>
                <a:ea typeface="DM Sans 2"/>
                <a:cs typeface="DM Sans 2"/>
                <a:sym typeface="DM Sans 2"/>
              </a:rPr>
              <a:t>Klimaschutzprojekte</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vor</a:t>
            </a:r>
            <a:r>
              <a:rPr lang="en-US" sz="1850" dirty="0">
                <a:solidFill>
                  <a:srgbClr val="011633"/>
                </a:solidFill>
                <a:latin typeface="DM Sans 2"/>
                <a:ea typeface="DM Sans 2"/>
                <a:cs typeface="DM Sans 2"/>
                <a:sym typeface="DM Sans 2"/>
              </a:rPr>
              <a:t> Ort </a:t>
            </a:r>
            <a:r>
              <a:rPr lang="en-US" sz="1850" dirty="0" err="1">
                <a:solidFill>
                  <a:srgbClr val="011633"/>
                </a:solidFill>
                <a:latin typeface="DM Sans 2"/>
                <a:ea typeface="DM Sans 2"/>
                <a:cs typeface="DM Sans 2"/>
                <a:sym typeface="DM Sans 2"/>
              </a:rPr>
              <a:t>mittels</a:t>
            </a:r>
            <a:r>
              <a:rPr lang="en-US" sz="1850" dirty="0">
                <a:solidFill>
                  <a:srgbClr val="011633"/>
                </a:solidFill>
                <a:latin typeface="DM Sans 2"/>
                <a:ea typeface="DM Sans 2"/>
                <a:cs typeface="DM Sans 2"/>
                <a:sym typeface="DM Sans 2"/>
              </a:rPr>
              <a:t> Crowdfunding und </a:t>
            </a:r>
            <a:r>
              <a:rPr lang="en-US" sz="1850" dirty="0" err="1">
                <a:solidFill>
                  <a:srgbClr val="011633"/>
                </a:solidFill>
                <a:latin typeface="DM Sans 2"/>
                <a:ea typeface="DM Sans 2"/>
                <a:cs typeface="DM Sans 2"/>
                <a:sym typeface="DM Sans 2"/>
              </a:rPr>
              <a:t>schaffen</a:t>
            </a:r>
            <a:r>
              <a:rPr lang="en-US" sz="1850" dirty="0">
                <a:solidFill>
                  <a:srgbClr val="011633"/>
                </a:solidFill>
                <a:latin typeface="DM Sans 2"/>
                <a:ea typeface="DM Sans 2"/>
                <a:cs typeface="DM Sans 2"/>
                <a:sym typeface="DM Sans 2"/>
              </a:rPr>
              <a:t> so </a:t>
            </a:r>
            <a:r>
              <a:rPr lang="en-US" sz="1850" dirty="0" err="1">
                <a:solidFill>
                  <a:srgbClr val="011633"/>
                </a:solidFill>
                <a:latin typeface="DM Sans 2"/>
                <a:ea typeface="DM Sans 2"/>
                <a:cs typeface="DM Sans 2"/>
                <a:sym typeface="DM Sans 2"/>
              </a:rPr>
              <a:t>zugleich</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ein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Angebot</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zur</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Teilhabe</a:t>
            </a:r>
            <a:r>
              <a:rPr lang="en-US" sz="1850" dirty="0">
                <a:solidFill>
                  <a:srgbClr val="011633"/>
                </a:solidFill>
                <a:latin typeface="DM Sans 2"/>
                <a:ea typeface="DM Sans 2"/>
                <a:cs typeface="DM Sans 2"/>
                <a:sym typeface="DM Sans 2"/>
              </a:rPr>
              <a:t> am </a:t>
            </a:r>
            <a:r>
              <a:rPr lang="en-US" sz="1850" dirty="0" err="1">
                <a:solidFill>
                  <a:srgbClr val="011633"/>
                </a:solidFill>
                <a:latin typeface="DM Sans 2"/>
                <a:ea typeface="DM Sans 2"/>
                <a:cs typeface="DM Sans 2"/>
                <a:sym typeface="DM Sans 2"/>
              </a:rPr>
              <a:t>Klimaschutz</a:t>
            </a:r>
            <a:r>
              <a:rPr lang="en-US" sz="1850" dirty="0">
                <a:solidFill>
                  <a:srgbClr val="011633"/>
                </a:solidFill>
                <a:latin typeface="DM Sans 2"/>
                <a:ea typeface="DM Sans 2"/>
                <a:cs typeface="DM Sans 2"/>
                <a:sym typeface="DM Sans 2"/>
              </a:rPr>
              <a:t>.</a:t>
            </a:r>
            <a:endParaRPr lang="en-US" sz="1850" dirty="0">
              <a:solidFill>
                <a:srgbClr val="011633"/>
              </a:solidFill>
              <a:latin typeface="DM Sans 2"/>
              <a:ea typeface="DM Sans 2"/>
              <a:cs typeface="DM Sans 2"/>
            </a:endParaRPr>
          </a:p>
          <a:p>
            <a:pPr marL="342900" indent="-342900" algn="l">
              <a:lnSpc>
                <a:spcPts val="3039"/>
              </a:lnSpc>
              <a:buFont typeface="Arial" panose="020B0604020202020204" pitchFamily="34" charset="0"/>
              <a:buChar char="•"/>
            </a:pPr>
            <a:r>
              <a:rPr lang="en-US" sz="1850" b="1" dirty="0" err="1">
                <a:solidFill>
                  <a:srgbClr val="011633"/>
                </a:solidFill>
                <a:latin typeface="DM Sans 2"/>
                <a:ea typeface="DM Sans 2"/>
                <a:cs typeface="DM Sans 2"/>
                <a:sym typeface="DM Sans 2"/>
              </a:rPr>
              <a:t>Einrichtung</a:t>
            </a:r>
            <a:r>
              <a:rPr lang="en-US" sz="1850" b="1" dirty="0">
                <a:solidFill>
                  <a:srgbClr val="011633"/>
                </a:solidFill>
                <a:latin typeface="DM Sans 2"/>
                <a:ea typeface="DM Sans 2"/>
                <a:cs typeface="DM Sans 2"/>
                <a:sym typeface="DM Sans 2"/>
              </a:rPr>
              <a:t> von </a:t>
            </a:r>
            <a:r>
              <a:rPr lang="en-US" sz="1850" b="1" dirty="0" err="1">
                <a:solidFill>
                  <a:srgbClr val="011633"/>
                </a:solidFill>
                <a:latin typeface="DM Sans 2"/>
                <a:ea typeface="DM Sans 2"/>
                <a:cs typeface="DM Sans 2"/>
                <a:sym typeface="DM Sans 2"/>
              </a:rPr>
              <a:t>Klimaschutzfonds</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zur</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Finanzierung</a:t>
            </a:r>
            <a:r>
              <a:rPr lang="en-US" sz="1850" b="1" dirty="0">
                <a:solidFill>
                  <a:srgbClr val="011633"/>
                </a:solidFill>
                <a:latin typeface="DM Sans 2"/>
                <a:ea typeface="DM Sans 2"/>
                <a:cs typeface="DM Sans 2"/>
                <a:sym typeface="DM Sans 2"/>
              </a:rPr>
              <a:t> von </a:t>
            </a:r>
            <a:r>
              <a:rPr lang="en-US" sz="1850" b="1" dirty="0" err="1">
                <a:solidFill>
                  <a:srgbClr val="011633"/>
                </a:solidFill>
                <a:latin typeface="DM Sans 2"/>
                <a:ea typeface="DM Sans 2"/>
                <a:cs typeface="DM Sans 2"/>
                <a:sym typeface="DM Sans 2"/>
              </a:rPr>
              <a:t>lokal</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wirksamen</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Klimaschutzmaßnahmen</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durch</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Dritte</a:t>
            </a:r>
            <a:endParaRPr lang="en-US" sz="1850" b="1" dirty="0">
              <a:solidFill>
                <a:srgbClr val="011633"/>
              </a:solidFill>
              <a:latin typeface="DM Sans 2"/>
              <a:ea typeface="DM Sans 2"/>
              <a:cs typeface="DM Sans 2"/>
              <a:sym typeface="DM Sans 2"/>
            </a:endParaRPr>
          </a:p>
          <a:p>
            <a:pPr marL="800100" lvl="1" indent="-342900">
              <a:lnSpc>
                <a:spcPts val="3039"/>
              </a:lnSpc>
              <a:buFont typeface="Arial" panose="020B0604020202020204" pitchFamily="34" charset="0"/>
              <a:buChar char="•"/>
            </a:pPr>
            <a:r>
              <a:rPr lang="en-US" sz="1850" dirty="0" err="1">
                <a:solidFill>
                  <a:srgbClr val="011633"/>
                </a:solidFill>
                <a:latin typeface="DM Sans 2"/>
                <a:ea typeface="DM Sans 2"/>
                <a:cs typeface="DM Sans 2"/>
                <a:sym typeface="DM Sans 2"/>
              </a:rPr>
              <a:t>Ansprache</a:t>
            </a:r>
            <a:r>
              <a:rPr lang="en-US" sz="1850" dirty="0">
                <a:solidFill>
                  <a:srgbClr val="011633"/>
                </a:solidFill>
                <a:latin typeface="DM Sans 2"/>
                <a:ea typeface="DM Sans 2"/>
                <a:cs typeface="DM Sans 2"/>
                <a:sym typeface="DM Sans 2"/>
              </a:rPr>
              <a:t> von </a:t>
            </a:r>
            <a:r>
              <a:rPr lang="en-US" sz="1850" dirty="0" err="1">
                <a:solidFill>
                  <a:srgbClr val="011633"/>
                </a:solidFill>
                <a:latin typeface="DM Sans 2"/>
                <a:ea typeface="DM Sans 2"/>
                <a:cs typeface="DM Sans 2"/>
                <a:sym typeface="DM Sans 2"/>
              </a:rPr>
              <a:t>Bürger:innen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Unternehmen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Geldinstituten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Sparkassen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Volksbanken</a:t>
            </a:r>
            <a:r>
              <a:rPr lang="en-US" sz="1850" dirty="0">
                <a:solidFill>
                  <a:srgbClr val="011633"/>
                </a:solidFill>
                <a:latin typeface="DM Sans 2"/>
                <a:ea typeface="DM Sans 2"/>
                <a:cs typeface="DM Sans 2"/>
                <a:sym typeface="DM Sans 2"/>
              </a:rPr>
              <a:t>) und </a:t>
            </a:r>
            <a:r>
              <a:rPr lang="en-US" sz="1850" dirty="0" err="1">
                <a:solidFill>
                  <a:srgbClr val="011633"/>
                </a:solidFill>
                <a:latin typeface="DM Sans 2"/>
                <a:ea typeface="DM Sans 2"/>
                <a:cs typeface="DM Sans 2"/>
                <a:sym typeface="DM Sans 2"/>
              </a:rPr>
              <a:t>Vereinen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als</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potenzielle</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Geldgeber:innen</a:t>
            </a:r>
            <a:r>
              <a:rPr lang="en-US" sz="1850" dirty="0">
                <a:solidFill>
                  <a:srgbClr val="011633"/>
                </a:solidFill>
                <a:latin typeface="DM Sans 2"/>
                <a:ea typeface="DM Sans 2"/>
                <a:cs typeface="DM Sans 2"/>
                <a:sym typeface="DM Sans 2"/>
              </a:rPr>
              <a:t> für </a:t>
            </a:r>
            <a:r>
              <a:rPr lang="en-US" sz="1850" dirty="0" err="1">
                <a:solidFill>
                  <a:srgbClr val="011633"/>
                </a:solidFill>
                <a:latin typeface="DM Sans 2"/>
                <a:ea typeface="DM Sans 2"/>
                <a:cs typeface="DM Sans 2"/>
                <a:sym typeface="DM Sans 2"/>
              </a:rPr>
              <a:t>lokale</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Klimafonds</a:t>
            </a:r>
            <a:endParaRPr lang="en-US" sz="1850" dirty="0" err="1">
              <a:solidFill>
                <a:srgbClr val="011633"/>
              </a:solidFill>
              <a:latin typeface="DM Sans 2"/>
              <a:ea typeface="DM Sans 2"/>
              <a:cs typeface="DM Sans 2"/>
            </a:endParaRPr>
          </a:p>
          <a:p>
            <a:pPr marL="800100" lvl="1" indent="-342900">
              <a:lnSpc>
                <a:spcPts val="3039"/>
              </a:lnSpc>
              <a:buFont typeface="Arial" panose="020B0604020202020204" pitchFamily="34" charset="0"/>
              <a:buChar char="•"/>
            </a:pPr>
            <a:r>
              <a:rPr lang="en-US" sz="1850" err="1">
                <a:solidFill>
                  <a:srgbClr val="011633"/>
                </a:solidFill>
                <a:latin typeface="DM Sans 2"/>
                <a:ea typeface="DM Sans 2"/>
                <a:cs typeface="DM Sans 2"/>
                <a:sym typeface="DM Sans 2"/>
              </a:rPr>
              <a:t>Schaffung</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eines</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Angebots</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zur</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Teilhabe</a:t>
            </a:r>
            <a:r>
              <a:rPr lang="en-US" sz="1850" dirty="0">
                <a:solidFill>
                  <a:srgbClr val="011633"/>
                </a:solidFill>
                <a:latin typeface="DM Sans 2"/>
                <a:ea typeface="DM Sans 2"/>
                <a:cs typeface="DM Sans 2"/>
                <a:sym typeface="DM Sans 2"/>
              </a:rPr>
              <a:t> am </a:t>
            </a:r>
            <a:r>
              <a:rPr lang="en-US" sz="1850" err="1">
                <a:solidFill>
                  <a:srgbClr val="011633"/>
                </a:solidFill>
                <a:latin typeface="DM Sans 2"/>
                <a:ea typeface="DM Sans 2"/>
                <a:cs typeface="DM Sans 2"/>
                <a:sym typeface="DM Sans 2"/>
              </a:rPr>
              <a:t>Klimaschutz</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Bürger:innen</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Unternehmen</a:t>
            </a:r>
            <a:r>
              <a:rPr lang="en-US" sz="1850" dirty="0">
                <a:solidFill>
                  <a:srgbClr val="011633"/>
                </a:solidFill>
                <a:latin typeface="DM Sans 2"/>
                <a:ea typeface="DM Sans 2"/>
                <a:cs typeface="DM Sans 2"/>
                <a:sym typeface="DM Sans 2"/>
              </a:rPr>
              <a:t> und </a:t>
            </a:r>
            <a:r>
              <a:rPr lang="en-US" sz="1850" err="1">
                <a:solidFill>
                  <a:srgbClr val="011633"/>
                </a:solidFill>
                <a:latin typeface="DM Sans 2"/>
                <a:ea typeface="DM Sans 2"/>
                <a:cs typeface="DM Sans 2"/>
                <a:sym typeface="DM Sans 2"/>
              </a:rPr>
              <a:t>Organisationen</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können</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Spenden</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einzahlen</a:t>
            </a:r>
            <a:r>
              <a:rPr lang="en-US" sz="1850" dirty="0">
                <a:solidFill>
                  <a:srgbClr val="011633"/>
                </a:solidFill>
                <a:latin typeface="DM Sans 2"/>
                <a:ea typeface="DM Sans 2"/>
                <a:cs typeface="DM Sans 2"/>
                <a:sym typeface="DM Sans 2"/>
              </a:rPr>
              <a:t> und/</a:t>
            </a:r>
            <a:r>
              <a:rPr lang="en-US" sz="1850" err="1">
                <a:solidFill>
                  <a:srgbClr val="011633"/>
                </a:solidFill>
                <a:latin typeface="DM Sans 2"/>
                <a:ea typeface="DM Sans 2"/>
                <a:cs typeface="DM Sans 2"/>
                <a:sym typeface="DM Sans 2"/>
              </a:rPr>
              <a:t>oder</a:t>
            </a:r>
            <a:r>
              <a:rPr lang="en-US" sz="1850" dirty="0">
                <a:solidFill>
                  <a:srgbClr val="011633"/>
                </a:solidFill>
                <a:latin typeface="DM Sans 2"/>
                <a:ea typeface="DM Sans 2"/>
                <a:cs typeface="DM Sans 2"/>
                <a:sym typeface="DM Sans 2"/>
              </a:rPr>
              <a:t> </a:t>
            </a:r>
            <a:r>
              <a:rPr lang="en-US" sz="1850" err="1">
                <a:solidFill>
                  <a:srgbClr val="011633"/>
                </a:solidFill>
                <a:latin typeface="DM Sans 2"/>
                <a:ea typeface="DM Sans 2"/>
                <a:cs typeface="DM Sans 2"/>
                <a:sym typeface="DM Sans 2"/>
              </a:rPr>
              <a:t>Fördermittel</a:t>
            </a:r>
            <a:r>
              <a:rPr lang="en-US" sz="1850" dirty="0">
                <a:solidFill>
                  <a:srgbClr val="011633"/>
                </a:solidFill>
                <a:latin typeface="DM Sans 2"/>
                <a:ea typeface="DM Sans 2"/>
                <a:cs typeface="DM Sans 2"/>
                <a:sym typeface="DM Sans 2"/>
              </a:rPr>
              <a:t> für Projekte </a:t>
            </a:r>
            <a:r>
              <a:rPr lang="en-US" sz="1850" err="1">
                <a:solidFill>
                  <a:srgbClr val="011633"/>
                </a:solidFill>
                <a:latin typeface="DM Sans 2"/>
                <a:ea typeface="DM Sans 2"/>
                <a:cs typeface="DM Sans 2"/>
                <a:sym typeface="DM Sans 2"/>
              </a:rPr>
              <a:t>beantragen</a:t>
            </a:r>
            <a:endParaRPr lang="en-US" sz="1899">
              <a:solidFill>
                <a:srgbClr val="011633"/>
              </a:solidFill>
              <a:latin typeface="DM Sans 2"/>
              <a:ea typeface="DM Sans 2"/>
              <a:cs typeface="DM Sans 2"/>
            </a:endParaRPr>
          </a:p>
          <a:p>
            <a:pPr marL="800100" lvl="1" indent="-342900">
              <a:lnSpc>
                <a:spcPts val="3039"/>
              </a:lnSpc>
              <a:buFont typeface="Arial" panose="020B0604020202020204" pitchFamily="34" charset="0"/>
              <a:buChar char="•"/>
            </a:pPr>
            <a:r>
              <a:rPr lang="en-US" sz="1850" dirty="0" err="1">
                <a:solidFill>
                  <a:srgbClr val="011633"/>
                </a:solidFill>
                <a:latin typeface="DM Sans 2"/>
                <a:ea typeface="DM Sans 2"/>
                <a:cs typeface="DM Sans 2"/>
              </a:rPr>
              <a:t>siehe</a:t>
            </a:r>
            <a:r>
              <a:rPr lang="en-US" sz="1850" dirty="0">
                <a:solidFill>
                  <a:srgbClr val="011633"/>
                </a:solidFill>
                <a:latin typeface="DM Sans 2"/>
                <a:ea typeface="DM Sans 2"/>
                <a:cs typeface="DM Sans 2"/>
              </a:rPr>
              <a:t> </a:t>
            </a:r>
            <a:r>
              <a:rPr lang="en-US" sz="1850" dirty="0" err="1">
                <a:solidFill>
                  <a:srgbClr val="011633"/>
                </a:solidFill>
                <a:latin typeface="DM Sans 2"/>
                <a:ea typeface="DM Sans 2"/>
                <a:cs typeface="DM Sans 2"/>
              </a:rPr>
              <a:t>bspw</a:t>
            </a:r>
            <a:r>
              <a:rPr lang="en-US" sz="1850" dirty="0">
                <a:solidFill>
                  <a:srgbClr val="011633"/>
                </a:solidFill>
                <a:latin typeface="DM Sans 2"/>
                <a:ea typeface="DM Sans 2"/>
                <a:cs typeface="DM Sans 2"/>
              </a:rPr>
              <a:t>. die </a:t>
            </a:r>
            <a:r>
              <a:rPr lang="en-US" sz="1850" dirty="0">
                <a:solidFill>
                  <a:srgbClr val="011633"/>
                </a:solidFill>
                <a:latin typeface="DM Sans 2"/>
                <a:ea typeface="DM Sans 2"/>
                <a:cs typeface="DM Sans 2"/>
                <a:hlinkClick r:id="rId9"/>
              </a:rPr>
              <a:t>Aktion Zukunft+ im Landkreis München</a:t>
            </a:r>
          </a:p>
          <a:p>
            <a:pPr marL="342900" indent="-342900">
              <a:lnSpc>
                <a:spcPts val="3039"/>
              </a:lnSpc>
              <a:buFont typeface="Arial" panose="020B0604020202020204" pitchFamily="34" charset="0"/>
              <a:buChar char="•"/>
            </a:pPr>
            <a:r>
              <a:rPr lang="en-US" sz="1850" dirty="0" err="1">
                <a:solidFill>
                  <a:srgbClr val="011633"/>
                </a:solidFill>
                <a:latin typeface="DM Sans 2"/>
                <a:ea typeface="DM Sans 2"/>
                <a:cs typeface="DM Sans 2"/>
                <a:sym typeface="DM Sans 2"/>
              </a:rPr>
              <a:t>Einigung</a:t>
            </a:r>
            <a:r>
              <a:rPr lang="en-US" sz="1850" dirty="0">
                <a:solidFill>
                  <a:srgbClr val="011633"/>
                </a:solidFill>
                <a:latin typeface="DM Sans 2"/>
                <a:ea typeface="DM Sans 2"/>
                <a:cs typeface="DM Sans 2"/>
                <a:sym typeface="DM Sans 2"/>
              </a:rPr>
              <a:t> auf </a:t>
            </a:r>
            <a:r>
              <a:rPr lang="en-US" sz="1850" dirty="0" err="1">
                <a:solidFill>
                  <a:srgbClr val="011633"/>
                </a:solidFill>
                <a:latin typeface="DM Sans 2"/>
                <a:ea typeface="DM Sans 2"/>
                <a:cs typeface="DM Sans 2"/>
                <a:sym typeface="DM Sans 2"/>
              </a:rPr>
              <a:t>ein</a:t>
            </a:r>
            <a:r>
              <a:rPr lang="en-US" sz="1850"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Trägerschaftsmodell</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z.B.</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innerhalb</a:t>
            </a:r>
            <a:r>
              <a:rPr lang="en-US" sz="1850" dirty="0">
                <a:solidFill>
                  <a:srgbClr val="011633"/>
                </a:solidFill>
                <a:latin typeface="DM Sans 2"/>
                <a:ea typeface="DM Sans 2"/>
                <a:cs typeface="DM Sans 2"/>
                <a:sym typeface="DM Sans 2"/>
              </a:rPr>
              <a:t> der </a:t>
            </a:r>
            <a:r>
              <a:rPr lang="en-US" sz="1850" dirty="0" err="1">
                <a:solidFill>
                  <a:srgbClr val="011633"/>
                </a:solidFill>
                <a:latin typeface="DM Sans 2"/>
                <a:ea typeface="DM Sans 2"/>
                <a:cs typeface="DM Sans 2"/>
                <a:sym typeface="DM Sans 2"/>
              </a:rPr>
              <a:t>Kommunalverwaltung</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über</a:t>
            </a:r>
            <a:r>
              <a:rPr lang="en-US" sz="1850" dirty="0">
                <a:solidFill>
                  <a:srgbClr val="011633"/>
                </a:solidFill>
                <a:latin typeface="DM Sans 2"/>
                <a:ea typeface="DM Sans 2"/>
                <a:cs typeface="DM Sans 2"/>
                <a:sym typeface="DM Sans 2"/>
              </a:rPr>
              <a:t> die </a:t>
            </a:r>
            <a:r>
              <a:rPr lang="en-US" sz="1850" dirty="0" err="1">
                <a:solidFill>
                  <a:srgbClr val="011633"/>
                </a:solidFill>
                <a:latin typeface="DM Sans 2"/>
                <a:ea typeface="DM Sans 2"/>
                <a:cs typeface="DM Sans 2"/>
                <a:sym typeface="DM Sans 2"/>
              </a:rPr>
              <a:t>kommunalen</a:t>
            </a:r>
            <a:r>
              <a:rPr lang="en-US" sz="1850" dirty="0">
                <a:solidFill>
                  <a:srgbClr val="011633"/>
                </a:solidFill>
                <a:latin typeface="DM Sans 2"/>
                <a:ea typeface="DM Sans 2"/>
                <a:cs typeface="DM Sans 2"/>
                <a:sym typeface="DM Sans 2"/>
              </a:rPr>
              <a:t> Stadtwerke </a:t>
            </a:r>
            <a:r>
              <a:rPr lang="en-US" sz="1850" dirty="0" err="1">
                <a:solidFill>
                  <a:srgbClr val="011633"/>
                </a:solidFill>
                <a:latin typeface="DM Sans 2"/>
                <a:ea typeface="DM Sans 2"/>
                <a:cs typeface="DM Sans 2"/>
                <a:sym typeface="DM Sans 2"/>
              </a:rPr>
              <a:t>oder</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im</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Zusammenschluss</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örtlicher</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Unternehmen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als</a:t>
            </a:r>
            <a:r>
              <a:rPr lang="en-US" sz="1850" dirty="0">
                <a:solidFill>
                  <a:srgbClr val="011633"/>
                </a:solidFill>
                <a:latin typeface="DM Sans 2"/>
                <a:ea typeface="DM Sans 2"/>
                <a:cs typeface="DM Sans 2"/>
                <a:sym typeface="DM Sans 2"/>
              </a:rPr>
              <a:t> Verein</a:t>
            </a:r>
            <a:endParaRPr lang="en-US" sz="1850" dirty="0">
              <a:ea typeface="Calibri"/>
              <a:cs typeface="Calibri"/>
            </a:endParaRPr>
          </a:p>
          <a:p>
            <a:pPr marL="342900" indent="-342900">
              <a:lnSpc>
                <a:spcPts val="3039"/>
              </a:lnSpc>
              <a:buFont typeface="Arial" panose="020B0604020202020204" pitchFamily="34" charset="0"/>
              <a:buChar char="•"/>
            </a:pPr>
            <a:r>
              <a:rPr lang="en-US" sz="1850" dirty="0" err="1">
                <a:solidFill>
                  <a:srgbClr val="011633"/>
                </a:solidFill>
                <a:latin typeface="DM Sans 2"/>
                <a:ea typeface="DM Sans 2"/>
                <a:cs typeface="DM Sans 2"/>
                <a:sym typeface="DM Sans 2"/>
              </a:rPr>
              <a:t>Formulierung</a:t>
            </a:r>
            <a:r>
              <a:rPr lang="en-US" sz="1850" dirty="0">
                <a:solidFill>
                  <a:srgbClr val="011633"/>
                </a:solidFill>
                <a:latin typeface="DM Sans 2"/>
                <a:ea typeface="DM Sans 2"/>
                <a:cs typeface="DM Sans 2"/>
                <a:sym typeface="DM Sans 2"/>
              </a:rPr>
              <a:t> von </a:t>
            </a:r>
            <a:r>
              <a:rPr lang="en-US" sz="1850" b="1" dirty="0" err="1">
                <a:solidFill>
                  <a:srgbClr val="011633"/>
                </a:solidFill>
                <a:latin typeface="DM Sans 2"/>
                <a:ea typeface="DM Sans 2"/>
                <a:cs typeface="DM Sans 2"/>
                <a:sym typeface="DM Sans 2"/>
              </a:rPr>
              <a:t>Förderkriterien</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zur</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Priorisierung</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besonders</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wirksamer</a:t>
            </a:r>
            <a:r>
              <a:rPr lang="en-US" sz="1850" b="1" dirty="0">
                <a:solidFill>
                  <a:srgbClr val="011633"/>
                </a:solidFill>
                <a:latin typeface="DM Sans 2"/>
                <a:ea typeface="DM Sans 2"/>
                <a:cs typeface="DM Sans 2"/>
                <a:sym typeface="DM Sans 2"/>
              </a:rPr>
              <a:t> </a:t>
            </a:r>
            <a:r>
              <a:rPr lang="en-US" sz="1850" b="1" dirty="0" err="1">
                <a:solidFill>
                  <a:srgbClr val="011633"/>
                </a:solidFill>
                <a:latin typeface="DM Sans 2"/>
                <a:ea typeface="DM Sans 2"/>
                <a:cs typeface="DM Sans 2"/>
                <a:sym typeface="DM Sans 2"/>
              </a:rPr>
              <a:t>Maßnahmen</a:t>
            </a:r>
            <a:r>
              <a:rPr lang="en-US" sz="1850" dirty="0">
                <a:solidFill>
                  <a:srgbClr val="011633"/>
                </a:solidFill>
                <a:latin typeface="DM Sans 2"/>
                <a:ea typeface="DM Sans 2"/>
                <a:cs typeface="DM Sans 2"/>
                <a:sym typeface="DM Sans 2"/>
              </a:rPr>
              <a:t>, die </a:t>
            </a:r>
            <a:r>
              <a:rPr lang="en-US" sz="1850" dirty="0" err="1">
                <a:solidFill>
                  <a:srgbClr val="011633"/>
                </a:solidFill>
                <a:latin typeface="DM Sans 2"/>
                <a:ea typeface="DM Sans 2"/>
                <a:cs typeface="DM Sans 2"/>
                <a:sym typeface="DM Sans 2"/>
              </a:rPr>
              <a:t>mithilfe</a:t>
            </a:r>
            <a:r>
              <a:rPr lang="en-US" sz="1850" dirty="0">
                <a:solidFill>
                  <a:srgbClr val="011633"/>
                </a:solidFill>
                <a:latin typeface="DM Sans 2"/>
                <a:ea typeface="DM Sans 2"/>
                <a:cs typeface="DM Sans 2"/>
                <a:sym typeface="DM Sans 2"/>
              </a:rPr>
              <a:t> des </a:t>
            </a:r>
            <a:r>
              <a:rPr lang="en-US" sz="1850" dirty="0" err="1">
                <a:solidFill>
                  <a:srgbClr val="011633"/>
                </a:solidFill>
                <a:latin typeface="DM Sans 2"/>
                <a:ea typeface="DM Sans 2"/>
                <a:cs typeface="DM Sans 2"/>
                <a:sym typeface="DM Sans 2"/>
              </a:rPr>
              <a:t>Klimaschutzfonds</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finanziert</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werden</a:t>
            </a:r>
            <a:endParaRPr lang="en-US" sz="1850" dirty="0">
              <a:solidFill>
                <a:srgbClr val="011633"/>
              </a:solidFill>
              <a:latin typeface="DM Sans 2"/>
              <a:ea typeface="DM Sans 2"/>
              <a:cs typeface="DM Sans 2"/>
              <a:sym typeface="DM Sans 2"/>
            </a:endParaRPr>
          </a:p>
          <a:p>
            <a:pPr marL="342900" indent="-342900" algn="l">
              <a:lnSpc>
                <a:spcPts val="3039"/>
              </a:lnSpc>
              <a:buFont typeface="Arial" panose="020B0604020202020204" pitchFamily="34" charset="0"/>
              <a:buChar char="•"/>
            </a:pPr>
            <a:endParaRPr lang="en-US" sz="1899">
              <a:solidFill>
                <a:srgbClr val="011633"/>
              </a:solidFill>
              <a:latin typeface="DM Sans 2"/>
              <a:ea typeface="DM Sans 2"/>
              <a:cs typeface="DM Sans 2"/>
              <a:sym typeface="DM Sans 2"/>
            </a:endParaRPr>
          </a:p>
        </p:txBody>
      </p:sp>
      <p:sp>
        <p:nvSpPr>
          <p:cNvPr id="51" name="TextBox 51">
            <a:extLst>
              <a:ext uri="{FF2B5EF4-FFF2-40B4-BE49-F238E27FC236}">
                <a16:creationId xmlns:a16="http://schemas.microsoft.com/office/drawing/2014/main" id="{78C01B9B-12FE-93B5-1B6D-C493E346CB68}"/>
              </a:ext>
            </a:extLst>
          </p:cNvPr>
          <p:cNvSpPr txBox="1"/>
          <p:nvPr/>
        </p:nvSpPr>
        <p:spPr>
          <a:xfrm>
            <a:off x="517221" y="6712694"/>
            <a:ext cx="1973907" cy="339725"/>
          </a:xfrm>
          <a:prstGeom prst="rect">
            <a:avLst/>
          </a:prstGeom>
        </p:spPr>
        <p:txBody>
          <a:bodyPr lIns="0" tIns="0" rIns="0" bIns="0" rtlCol="0" anchor="t">
            <a:spAutoFit/>
          </a:bodyPr>
          <a:lstStyle/>
          <a:p>
            <a:pPr algn="ctr">
              <a:lnSpc>
                <a:spcPts val="2799"/>
              </a:lnSpc>
            </a:pPr>
            <a:r>
              <a:rPr lang="en-US" sz="1999">
                <a:solidFill>
                  <a:srgbClr val="011633"/>
                </a:solidFill>
                <a:latin typeface="DM Sans 1"/>
                <a:ea typeface="DM Sans 1"/>
                <a:cs typeface="DM Sans 1"/>
                <a:sym typeface="DM Sans 1"/>
              </a:rPr>
              <a:t>Maßnahmentyp</a:t>
            </a:r>
          </a:p>
        </p:txBody>
      </p:sp>
      <p:sp>
        <p:nvSpPr>
          <p:cNvPr id="52" name="TextBox 52">
            <a:extLst>
              <a:ext uri="{FF2B5EF4-FFF2-40B4-BE49-F238E27FC236}">
                <a16:creationId xmlns:a16="http://schemas.microsoft.com/office/drawing/2014/main" id="{47E397B4-B0B5-1903-9770-16D9ACD14D2D}"/>
              </a:ext>
            </a:extLst>
          </p:cNvPr>
          <p:cNvSpPr txBox="1"/>
          <p:nvPr/>
        </p:nvSpPr>
        <p:spPr>
          <a:xfrm>
            <a:off x="13629076" y="6695994"/>
            <a:ext cx="2287733" cy="339725"/>
          </a:xfrm>
          <a:prstGeom prst="rect">
            <a:avLst/>
          </a:prstGeom>
        </p:spPr>
        <p:txBody>
          <a:bodyPr lIns="0" tIns="0" rIns="0" bIns="0" rtlCol="0" anchor="t">
            <a:spAutoFit/>
          </a:bodyPr>
          <a:lstStyle/>
          <a:p>
            <a:pPr algn="ctr">
              <a:lnSpc>
                <a:spcPts val="2799"/>
              </a:lnSpc>
            </a:pPr>
            <a:r>
              <a:rPr lang="en-US" sz="1999">
                <a:solidFill>
                  <a:srgbClr val="011633"/>
                </a:solidFill>
                <a:latin typeface="DM Sans 1"/>
                <a:ea typeface="DM Sans 1"/>
                <a:cs typeface="DM Sans 1"/>
                <a:sym typeface="DM Sans 1"/>
              </a:rPr>
              <a:t>Beteiligte Akteure</a:t>
            </a:r>
          </a:p>
        </p:txBody>
      </p:sp>
      <p:sp>
        <p:nvSpPr>
          <p:cNvPr id="54" name="TextBox 54">
            <a:extLst>
              <a:ext uri="{FF2B5EF4-FFF2-40B4-BE49-F238E27FC236}">
                <a16:creationId xmlns:a16="http://schemas.microsoft.com/office/drawing/2014/main" id="{718AFBD1-280A-4222-6BED-EECEC30AF0EB}"/>
              </a:ext>
            </a:extLst>
          </p:cNvPr>
          <p:cNvSpPr txBox="1"/>
          <p:nvPr/>
        </p:nvSpPr>
        <p:spPr>
          <a:xfrm>
            <a:off x="13469326" y="7217693"/>
            <a:ext cx="4203003" cy="2666436"/>
          </a:xfrm>
          <a:prstGeom prst="rect">
            <a:avLst/>
          </a:prstGeom>
        </p:spPr>
        <p:txBody>
          <a:bodyPr lIns="0" tIns="0" rIns="0" bIns="0" rtlCol="0" anchor="t">
            <a:spAutoFit/>
          </a:bodyPr>
          <a:lstStyle/>
          <a:p>
            <a:pPr marL="409575" lvl="1" indent="-204470" algn="l">
              <a:lnSpc>
                <a:spcPts val="3039"/>
              </a:lnSpc>
              <a:buFont typeface="Arial"/>
              <a:buChar char="•"/>
            </a:pPr>
            <a:r>
              <a:rPr lang="en-US" sz="1850" u="sng" dirty="0" err="1">
                <a:solidFill>
                  <a:srgbClr val="011633"/>
                </a:solidFill>
                <a:latin typeface="DM Sans 2"/>
                <a:ea typeface="DM Sans 2"/>
                <a:cs typeface="DM Sans 2"/>
                <a:sym typeface="DM Sans 2"/>
              </a:rPr>
              <a:t>Politischer</a:t>
            </a:r>
            <a:r>
              <a:rPr lang="en-US" sz="1850" u="sng" dirty="0">
                <a:solidFill>
                  <a:srgbClr val="011633"/>
                </a:solidFill>
                <a:latin typeface="DM Sans 2"/>
                <a:ea typeface="DM Sans 2"/>
                <a:cs typeface="DM Sans 2"/>
                <a:sym typeface="DM Sans 2"/>
              </a:rPr>
              <a:t> </a:t>
            </a:r>
            <a:r>
              <a:rPr lang="en-US" sz="1850" u="sng" dirty="0" err="1">
                <a:solidFill>
                  <a:srgbClr val="011633"/>
                </a:solidFill>
                <a:latin typeface="DM Sans 2"/>
                <a:ea typeface="DM Sans 2"/>
                <a:cs typeface="DM Sans 2"/>
                <a:sym typeface="DM Sans 2"/>
              </a:rPr>
              <a:t>Beschluss</a:t>
            </a:r>
            <a:r>
              <a:rPr lang="en-US" sz="1850" u="sng" dirty="0">
                <a:solidFill>
                  <a:srgbClr val="011633"/>
                </a:solidFill>
                <a:latin typeface="DM Sans 2"/>
                <a:ea typeface="DM Sans 2"/>
                <a:cs typeface="DM Sans 2"/>
                <a:sym typeface="DM Sans 2"/>
              </a:rPr>
              <a:t>:</a:t>
            </a:r>
            <a:r>
              <a:rPr lang="en-US" sz="1850" dirty="0">
                <a:solidFill>
                  <a:srgbClr val="011633"/>
                </a:solidFill>
                <a:latin typeface="DM Sans 2"/>
                <a:ea typeface="DM Sans 2"/>
                <a:cs typeface="DM Sans 2"/>
                <a:sym typeface="DM Sans 2"/>
              </a:rPr>
              <a:t> Stadt-/</a:t>
            </a:r>
            <a:r>
              <a:rPr lang="en-US" sz="1850" dirty="0" err="1">
                <a:solidFill>
                  <a:srgbClr val="011633"/>
                </a:solidFill>
                <a:latin typeface="DM Sans 2"/>
                <a:ea typeface="DM Sans 2"/>
                <a:cs typeface="DM Sans 2"/>
                <a:sym typeface="DM Sans 2"/>
              </a:rPr>
              <a:t>Gemeinderat</a:t>
            </a:r>
            <a:r>
              <a:rPr lang="en-US" sz="1850" dirty="0">
                <a:solidFill>
                  <a:srgbClr val="011633"/>
                </a:solidFill>
                <a:latin typeface="DM Sans 2"/>
                <a:ea typeface="DM Sans 2"/>
                <a:cs typeface="DM Sans 2"/>
                <a:sym typeface="DM Sans 2"/>
              </a:rPr>
              <a:t> </a:t>
            </a:r>
            <a:endParaRPr lang="de-DE" sz="1850" dirty="0"/>
          </a:p>
          <a:p>
            <a:pPr marL="409575" lvl="1" indent="-204470" algn="l">
              <a:lnSpc>
                <a:spcPts val="3039"/>
              </a:lnSpc>
              <a:buFont typeface="Arial"/>
              <a:buChar char="•"/>
            </a:pPr>
            <a:r>
              <a:rPr lang="en-US" sz="1850" u="sng" dirty="0" err="1">
                <a:solidFill>
                  <a:srgbClr val="011633"/>
                </a:solidFill>
                <a:latin typeface="DM Sans 2"/>
                <a:ea typeface="DM Sans 2"/>
                <a:cs typeface="DM Sans 2"/>
                <a:sym typeface="DM Sans 2"/>
              </a:rPr>
              <a:t>Ausführung</a:t>
            </a:r>
            <a:r>
              <a:rPr lang="en-US" sz="1850" u="sng" dirty="0">
                <a:solidFill>
                  <a:srgbClr val="011633"/>
                </a:solidFill>
                <a:latin typeface="DM Sans 2"/>
                <a:ea typeface="DM Sans 2"/>
                <a:cs typeface="DM Sans 2"/>
                <a:sym typeface="DM Sans 2"/>
              </a:rPr>
              <a:t>:</a:t>
            </a:r>
            <a:r>
              <a:rPr lang="en-US" sz="1850" dirty="0">
                <a:solidFill>
                  <a:srgbClr val="011633"/>
                </a:solidFill>
                <a:latin typeface="DM Sans 2"/>
                <a:ea typeface="DM Sans 2"/>
                <a:cs typeface="DM Sans 2"/>
                <a:sym typeface="DM Sans 2"/>
              </a:rPr>
              <a:t> Komm. Verwaltung/ </a:t>
            </a:r>
            <a:r>
              <a:rPr lang="en-US" sz="1850" dirty="0" err="1">
                <a:solidFill>
                  <a:srgbClr val="011633"/>
                </a:solidFill>
                <a:latin typeface="DM Sans 2"/>
                <a:ea typeface="DM Sans 2"/>
                <a:cs typeface="DM Sans 2"/>
                <a:sym typeface="DM Sans 2"/>
              </a:rPr>
              <a:t>komm</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Unternehmen</a:t>
            </a:r>
            <a:r>
              <a:rPr lang="en-US" sz="1850" dirty="0">
                <a:solidFill>
                  <a:srgbClr val="011633"/>
                </a:solidFill>
                <a:latin typeface="DM Sans 2"/>
                <a:ea typeface="DM Sans 2"/>
                <a:cs typeface="DM Sans 2"/>
                <a:sym typeface="DM Sans 2"/>
              </a:rPr>
              <a:t>/ Stiftung/ Verein</a:t>
            </a:r>
            <a:endParaRPr lang="en-US" sz="1850" dirty="0">
              <a:solidFill>
                <a:srgbClr val="011633"/>
              </a:solidFill>
              <a:latin typeface="DM Sans 2"/>
              <a:ea typeface="DM Sans 2"/>
              <a:cs typeface="DM Sans 2"/>
            </a:endParaRPr>
          </a:p>
          <a:p>
            <a:pPr marL="409575" lvl="1" indent="-204470" algn="l">
              <a:lnSpc>
                <a:spcPts val="3039"/>
              </a:lnSpc>
              <a:buFont typeface="Arial"/>
              <a:buChar char="•"/>
            </a:pPr>
            <a:r>
              <a:rPr lang="en-US" sz="1850" u="sng" dirty="0" err="1">
                <a:solidFill>
                  <a:srgbClr val="011633"/>
                </a:solidFill>
                <a:latin typeface="DM Sans 2"/>
                <a:ea typeface="DM Sans 2"/>
                <a:cs typeface="DM Sans 2"/>
                <a:sym typeface="DM Sans 2"/>
              </a:rPr>
              <a:t>Mitwirkung</a:t>
            </a:r>
            <a:r>
              <a:rPr lang="en-US" sz="1850" u="sng" dirty="0">
                <a:solidFill>
                  <a:srgbClr val="011633"/>
                </a:solidFill>
                <a:latin typeface="DM Sans 2"/>
                <a:ea typeface="DM Sans 2"/>
                <a:cs typeface="DM Sans 2"/>
                <a:sym typeface="DM Sans 2"/>
              </a:rPr>
              <a:t>:</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Bürger:innen</a:t>
            </a:r>
            <a:r>
              <a:rPr lang="en-US" sz="1850" dirty="0">
                <a:solidFill>
                  <a:srgbClr val="011633"/>
                </a:solidFill>
                <a:latin typeface="DM Sans 2"/>
                <a:ea typeface="DM Sans 2"/>
                <a:cs typeface="DM Sans 2"/>
                <a:sym typeface="DM Sans 2"/>
              </a:rPr>
              <a:t>, Unter-</a:t>
            </a:r>
            <a:r>
              <a:rPr lang="en-US" sz="1850" dirty="0" err="1">
                <a:solidFill>
                  <a:srgbClr val="011633"/>
                </a:solidFill>
                <a:latin typeface="DM Sans 2"/>
                <a:ea typeface="DM Sans 2"/>
                <a:cs typeface="DM Sans 2"/>
                <a:sym typeface="DM Sans 2"/>
              </a:rPr>
              <a:t>nehmen</a:t>
            </a:r>
            <a:r>
              <a:rPr lang="en-US" sz="1850" dirty="0">
                <a:solidFill>
                  <a:srgbClr val="011633"/>
                </a:solidFill>
                <a:latin typeface="DM Sans 2"/>
                <a:ea typeface="DM Sans 2"/>
                <a:cs typeface="DM Sans 2"/>
                <a:sym typeface="DM Sans 2"/>
              </a:rPr>
              <a:t>, </a:t>
            </a:r>
            <a:r>
              <a:rPr lang="en-US" sz="1850" dirty="0" err="1">
                <a:solidFill>
                  <a:srgbClr val="011633"/>
                </a:solidFill>
                <a:latin typeface="DM Sans 2"/>
                <a:ea typeface="DM Sans 2"/>
                <a:cs typeface="DM Sans 2"/>
                <a:sym typeface="DM Sans 2"/>
              </a:rPr>
              <a:t>Organisationen</a:t>
            </a:r>
            <a:endParaRPr lang="en-US" sz="1850" dirty="0">
              <a:solidFill>
                <a:srgbClr val="011633"/>
              </a:solidFill>
              <a:latin typeface="DM Sans 2"/>
              <a:ea typeface="DM Sans 2"/>
              <a:cs typeface="DM Sans 2"/>
            </a:endParaRPr>
          </a:p>
        </p:txBody>
      </p:sp>
      <p:sp>
        <p:nvSpPr>
          <p:cNvPr id="55" name="TextBox 55">
            <a:extLst>
              <a:ext uri="{FF2B5EF4-FFF2-40B4-BE49-F238E27FC236}">
                <a16:creationId xmlns:a16="http://schemas.microsoft.com/office/drawing/2014/main" id="{DFE72CFE-F0CB-2EB1-7E4F-109460F90A40}"/>
              </a:ext>
            </a:extLst>
          </p:cNvPr>
          <p:cNvSpPr txBox="1"/>
          <p:nvPr/>
        </p:nvSpPr>
        <p:spPr>
          <a:xfrm>
            <a:off x="16611600" y="9541473"/>
            <a:ext cx="1192787" cy="342530"/>
          </a:xfrm>
          <a:prstGeom prst="rect">
            <a:avLst/>
          </a:prstGeom>
        </p:spPr>
        <p:txBody>
          <a:bodyPr wrap="square" lIns="0" tIns="0" rIns="0" bIns="0" rtlCol="0" anchor="t">
            <a:spAutoFit/>
          </a:bodyPr>
          <a:lstStyle/>
          <a:p>
            <a:pPr algn="r">
              <a:lnSpc>
                <a:spcPts val="2799"/>
              </a:lnSpc>
            </a:pPr>
            <a:r>
              <a:rPr lang="en-US" sz="1999" err="1">
                <a:solidFill>
                  <a:srgbClr val="011633"/>
                </a:solidFill>
                <a:latin typeface="DM Sans 2"/>
                <a:ea typeface="DM Sans 2"/>
                <a:cs typeface="DM Sans 2"/>
                <a:sym typeface="DM Sans 2"/>
              </a:rPr>
              <a:t>Seite</a:t>
            </a:r>
            <a:r>
              <a:rPr lang="en-US" sz="1999">
                <a:solidFill>
                  <a:srgbClr val="011633"/>
                </a:solidFill>
                <a:latin typeface="DM Sans 2"/>
                <a:ea typeface="DM Sans 2"/>
                <a:cs typeface="DM Sans 2"/>
                <a:sym typeface="DM Sans 2"/>
              </a:rPr>
              <a:t> 6</a:t>
            </a:r>
          </a:p>
        </p:txBody>
      </p:sp>
      <p:sp>
        <p:nvSpPr>
          <p:cNvPr id="56" name="TextBox 56">
            <a:extLst>
              <a:ext uri="{FF2B5EF4-FFF2-40B4-BE49-F238E27FC236}">
                <a16:creationId xmlns:a16="http://schemas.microsoft.com/office/drawing/2014/main" id="{016C96E7-1DAE-DD31-3089-B0BEA9E80317}"/>
              </a:ext>
            </a:extLst>
          </p:cNvPr>
          <p:cNvSpPr txBox="1"/>
          <p:nvPr/>
        </p:nvSpPr>
        <p:spPr>
          <a:xfrm>
            <a:off x="13636773" y="5584676"/>
            <a:ext cx="4035556" cy="224155"/>
          </a:xfrm>
          <a:prstGeom prst="rect">
            <a:avLst/>
          </a:prstGeom>
        </p:spPr>
        <p:txBody>
          <a:bodyPr lIns="0" tIns="0" rIns="0" bIns="0" rtlCol="0" anchor="t">
            <a:spAutoFit/>
          </a:bodyPr>
          <a:lstStyle/>
          <a:p>
            <a:pPr algn="ctr">
              <a:lnSpc>
                <a:spcPts val="1819"/>
              </a:lnSpc>
            </a:pPr>
            <a:r>
              <a:rPr lang="en-US" sz="1299">
                <a:solidFill>
                  <a:srgbClr val="011633"/>
                </a:solidFill>
                <a:latin typeface="DM Sans 2"/>
                <a:ea typeface="DM Sans 2"/>
                <a:cs typeface="DM Sans 2"/>
                <a:sym typeface="DM Sans 2"/>
              </a:rPr>
              <a:t>Quelle: Canva</a:t>
            </a:r>
          </a:p>
        </p:txBody>
      </p:sp>
      <p:grpSp>
        <p:nvGrpSpPr>
          <p:cNvPr id="57" name="Group 57">
            <a:extLst>
              <a:ext uri="{FF2B5EF4-FFF2-40B4-BE49-F238E27FC236}">
                <a16:creationId xmlns:a16="http://schemas.microsoft.com/office/drawing/2014/main" id="{0AD771B4-A43A-5DDA-1A89-979D42CC7424}"/>
              </a:ext>
            </a:extLst>
          </p:cNvPr>
          <p:cNvGrpSpPr/>
          <p:nvPr/>
        </p:nvGrpSpPr>
        <p:grpSpPr>
          <a:xfrm>
            <a:off x="3560346" y="825897"/>
            <a:ext cx="11894274" cy="884858"/>
            <a:chOff x="0" y="-38100"/>
            <a:chExt cx="15859032" cy="1179810"/>
          </a:xfrm>
        </p:grpSpPr>
        <p:sp>
          <p:nvSpPr>
            <p:cNvPr id="58" name="TextBox 58">
              <a:extLst>
                <a:ext uri="{FF2B5EF4-FFF2-40B4-BE49-F238E27FC236}">
                  <a16:creationId xmlns:a16="http://schemas.microsoft.com/office/drawing/2014/main" id="{0FE38334-32E3-6147-48CD-FD72E24B370E}"/>
                </a:ext>
              </a:extLst>
            </p:cNvPr>
            <p:cNvSpPr txBox="1"/>
            <p:nvPr/>
          </p:nvSpPr>
          <p:spPr>
            <a:xfrm>
              <a:off x="0" y="456565"/>
              <a:ext cx="15859032" cy="685145"/>
            </a:xfrm>
            <a:prstGeom prst="rect">
              <a:avLst/>
            </a:prstGeom>
          </p:spPr>
          <p:txBody>
            <a:bodyPr lIns="0" tIns="0" rIns="0" bIns="0" rtlCol="0" anchor="t">
              <a:spAutoFit/>
            </a:bodyPr>
            <a:lstStyle/>
            <a:p>
              <a:pPr algn="l">
                <a:lnSpc>
                  <a:spcPts val="4200"/>
                </a:lnSpc>
              </a:pPr>
              <a:r>
                <a:rPr lang="en-US" sz="3000">
                  <a:solidFill>
                    <a:srgbClr val="011633"/>
                  </a:solidFill>
                  <a:latin typeface="DM Sans 1"/>
                  <a:ea typeface="DM Sans 1"/>
                  <a:cs typeface="DM Sans 1"/>
                  <a:sym typeface="DM Sans 1"/>
                </a:rPr>
                <a:t>Klimaschutzfonds </a:t>
              </a:r>
              <a:r>
                <a:rPr lang="en-US" sz="3000" err="1">
                  <a:solidFill>
                    <a:srgbClr val="011633"/>
                  </a:solidFill>
                  <a:latin typeface="DM Sans 1"/>
                  <a:ea typeface="DM Sans 1"/>
                  <a:cs typeface="DM Sans 1"/>
                  <a:sym typeface="DM Sans 1"/>
                </a:rPr>
                <a:t>einrichten</a:t>
              </a:r>
              <a:endParaRPr lang="en-US" sz="3000">
                <a:solidFill>
                  <a:srgbClr val="011633"/>
                </a:solidFill>
                <a:latin typeface="DM Sans 1"/>
                <a:ea typeface="DM Sans 1"/>
                <a:cs typeface="DM Sans 1"/>
                <a:sym typeface="DM Sans 1"/>
              </a:endParaRPr>
            </a:p>
          </p:txBody>
        </p:sp>
        <p:sp>
          <p:nvSpPr>
            <p:cNvPr id="59" name="TextBox 59">
              <a:extLst>
                <a:ext uri="{FF2B5EF4-FFF2-40B4-BE49-F238E27FC236}">
                  <a16:creationId xmlns:a16="http://schemas.microsoft.com/office/drawing/2014/main" id="{17161F68-03AD-A5F7-CA33-D056DEEDF851}"/>
                </a:ext>
              </a:extLst>
            </p:cNvPr>
            <p:cNvSpPr txBox="1"/>
            <p:nvPr/>
          </p:nvSpPr>
          <p:spPr>
            <a:xfrm>
              <a:off x="0" y="-38100"/>
              <a:ext cx="1450472" cy="408574"/>
            </a:xfrm>
            <a:prstGeom prst="rect">
              <a:avLst/>
            </a:prstGeom>
          </p:spPr>
          <p:txBody>
            <a:bodyPr wrap="square" lIns="0" tIns="0" rIns="0" bIns="0" rtlCol="0" anchor="t">
              <a:spAutoFit/>
            </a:bodyPr>
            <a:lstStyle/>
            <a:p>
              <a:pPr algn="l">
                <a:lnSpc>
                  <a:spcPts val="2520"/>
                </a:lnSpc>
              </a:pPr>
              <a:r>
                <a:rPr lang="en-US" sz="1800">
                  <a:solidFill>
                    <a:srgbClr val="000000"/>
                  </a:solidFill>
                  <a:latin typeface="DM Sans 1"/>
                  <a:ea typeface="DM Sans 1"/>
                  <a:cs typeface="DM Sans 1"/>
                  <a:sym typeface="DM Sans 1"/>
                </a:rPr>
                <a:t>TOP 004</a:t>
              </a:r>
            </a:p>
          </p:txBody>
        </p:sp>
      </p:grpSp>
      <p:grpSp>
        <p:nvGrpSpPr>
          <p:cNvPr id="64" name="Group 55">
            <a:extLst>
              <a:ext uri="{FF2B5EF4-FFF2-40B4-BE49-F238E27FC236}">
                <a16:creationId xmlns:a16="http://schemas.microsoft.com/office/drawing/2014/main" id="{D6515753-5839-4986-EFBD-427DB58FDC26}"/>
              </a:ext>
            </a:extLst>
          </p:cNvPr>
          <p:cNvGrpSpPr/>
          <p:nvPr/>
        </p:nvGrpSpPr>
        <p:grpSpPr>
          <a:xfrm>
            <a:off x="-15767" y="2291997"/>
            <a:ext cx="362767" cy="7556181"/>
            <a:chOff x="-34161" y="24948"/>
            <a:chExt cx="483690" cy="10074909"/>
          </a:xfrm>
        </p:grpSpPr>
        <p:sp>
          <p:nvSpPr>
            <p:cNvPr id="65" name="TextBox 56">
              <a:extLst>
                <a:ext uri="{FF2B5EF4-FFF2-40B4-BE49-F238E27FC236}">
                  <a16:creationId xmlns:a16="http://schemas.microsoft.com/office/drawing/2014/main" id="{92E1DC88-370D-21F5-3460-EA16B64FC031}"/>
                </a:ext>
              </a:extLst>
            </p:cNvPr>
            <p:cNvSpPr txBox="1"/>
            <p:nvPr/>
          </p:nvSpPr>
          <p:spPr>
            <a:xfrm rot="16200000">
              <a:off x="-4346313" y="4357928"/>
              <a:ext cx="9128821" cy="462862"/>
            </a:xfrm>
            <a:prstGeom prst="rect">
              <a:avLst/>
            </a:prstGeom>
          </p:spPr>
          <p:txBody>
            <a:bodyPr lIns="0" tIns="0" rIns="0" bIns="0" rtlCol="0" anchor="t">
              <a:spAutoFit/>
            </a:bodyPr>
            <a:lstStyle/>
            <a:p>
              <a:pPr algn="l">
                <a:lnSpc>
                  <a:spcPts val="1399"/>
                </a:lnSpc>
              </a:pPr>
              <a:r>
                <a:rPr lang="en-US" sz="900">
                  <a:solidFill>
                    <a:srgbClr val="011633"/>
                  </a:solidFill>
                  <a:latin typeface="DM Sans 2" panose="020B0604020202020204" charset="0"/>
                  <a:ea typeface="Open Sans"/>
                  <a:cs typeface="Open Sans"/>
                  <a:sym typeface="Open Sans"/>
                  <a:hlinkClick r:id="rId10">
                    <a:extLst>
                      <a:ext uri="{A12FA001-AC4F-418D-AE19-62706E023703}">
                        <ahyp:hlinkClr xmlns:ahyp="http://schemas.microsoft.com/office/drawing/2018/hyperlinkcolor" val="tx"/>
                      </a:ext>
                    </a:extLst>
                  </a:hlinkClick>
                </a:rPr>
                <a:t>Klimafonds </a:t>
              </a:r>
              <a:r>
                <a:rPr lang="en-US" sz="900" err="1">
                  <a:solidFill>
                    <a:srgbClr val="011633"/>
                  </a:solidFill>
                  <a:latin typeface="DM Sans 2" panose="020B0604020202020204" charset="0"/>
                  <a:ea typeface="Open Sans"/>
                  <a:cs typeface="Open Sans"/>
                  <a:sym typeface="Open Sans"/>
                  <a:hlinkClick r:id="rId10">
                    <a:extLst>
                      <a:ext uri="{A12FA001-AC4F-418D-AE19-62706E023703}">
                        <ahyp:hlinkClr xmlns:ahyp="http://schemas.microsoft.com/office/drawing/2018/hyperlinkcolor" val="tx"/>
                      </a:ext>
                    </a:extLst>
                  </a:hlinkClick>
                </a:rPr>
                <a:t>proKlima</a:t>
              </a:r>
              <a:r>
                <a:rPr lang="en-US" sz="900">
                  <a:solidFill>
                    <a:srgbClr val="011633"/>
                  </a:solidFill>
                  <a:latin typeface="DM Sans 2" panose="020B0604020202020204" charset="0"/>
                  <a:ea typeface="Open Sans"/>
                  <a:cs typeface="Open Sans"/>
                  <a:sym typeface="Open Sans"/>
                  <a:hlinkClick r:id="rId10">
                    <a:extLst>
                      <a:ext uri="{A12FA001-AC4F-418D-AE19-62706E023703}">
                        <ahyp:hlinkClr xmlns:ahyp="http://schemas.microsoft.com/office/drawing/2018/hyperlinkcolor" val="tx"/>
                      </a:ext>
                    </a:extLst>
                  </a:hlinkClick>
                </a:rPr>
                <a:t> Hannover</a:t>
              </a:r>
              <a:r>
                <a:rPr lang="en-US" sz="900">
                  <a:solidFill>
                    <a:srgbClr val="011633"/>
                  </a:solidFill>
                  <a:latin typeface="DM Sans 2" panose="020B0604020202020204" charset="0"/>
                  <a:ea typeface="Open Sans"/>
                  <a:cs typeface="Open Sans"/>
                  <a:sym typeface="Open Sans"/>
                </a:rPr>
                <a:t>; </a:t>
              </a:r>
              <a:r>
                <a:rPr lang="en-US" sz="900">
                  <a:solidFill>
                    <a:srgbClr val="011633"/>
                  </a:solidFill>
                  <a:latin typeface="DM Sans 2" panose="020B0604020202020204" charset="0"/>
                  <a:ea typeface="Open Sans"/>
                  <a:cs typeface="Open Sans"/>
                  <a:sym typeface="Open Sans"/>
                  <a:hlinkClick r:id="rId11">
                    <a:extLst>
                      <a:ext uri="{A12FA001-AC4F-418D-AE19-62706E023703}">
                        <ahyp:hlinkClr xmlns:ahyp="http://schemas.microsoft.com/office/drawing/2018/hyperlinkcolor" val="tx"/>
                      </a:ext>
                    </a:extLst>
                  </a:hlinkClick>
                </a:rPr>
                <a:t>Aktion Zukunft+: Klimafonds des </a:t>
              </a:r>
              <a:r>
                <a:rPr lang="en-US" sz="900" err="1">
                  <a:solidFill>
                    <a:srgbClr val="011633"/>
                  </a:solidFill>
                  <a:latin typeface="DM Sans 2" panose="020B0604020202020204" charset="0"/>
                  <a:ea typeface="Open Sans"/>
                  <a:cs typeface="Open Sans"/>
                  <a:sym typeface="Open Sans"/>
                  <a:hlinkClick r:id="rId11">
                    <a:extLst>
                      <a:ext uri="{A12FA001-AC4F-418D-AE19-62706E023703}">
                        <ahyp:hlinkClr xmlns:ahyp="http://schemas.microsoft.com/office/drawing/2018/hyperlinkcolor" val="tx"/>
                      </a:ext>
                    </a:extLst>
                  </a:hlinkClick>
                </a:rPr>
                <a:t>Landkreises</a:t>
              </a:r>
              <a:r>
                <a:rPr lang="en-US" sz="900">
                  <a:solidFill>
                    <a:srgbClr val="011633"/>
                  </a:solidFill>
                  <a:latin typeface="DM Sans 2" panose="020B0604020202020204" charset="0"/>
                  <a:ea typeface="Open Sans"/>
                  <a:cs typeface="Open Sans"/>
                  <a:sym typeface="Open Sans"/>
                  <a:hlinkClick r:id="rId11">
                    <a:extLst>
                      <a:ext uri="{A12FA001-AC4F-418D-AE19-62706E023703}">
                        <ahyp:hlinkClr xmlns:ahyp="http://schemas.microsoft.com/office/drawing/2018/hyperlinkcolor" val="tx"/>
                      </a:ext>
                    </a:extLst>
                  </a:hlinkClick>
                </a:rPr>
                <a:t> München</a:t>
              </a:r>
              <a:r>
                <a:rPr lang="en-US" sz="900">
                  <a:solidFill>
                    <a:srgbClr val="011633"/>
                  </a:solidFill>
                  <a:latin typeface="DM Sans 2" panose="020B0604020202020204" charset="0"/>
                  <a:ea typeface="Open Sans"/>
                  <a:cs typeface="Open Sans"/>
                  <a:sym typeface="Open Sans"/>
                </a:rPr>
                <a:t>; </a:t>
              </a:r>
              <a:r>
                <a:rPr lang="en-US" sz="900">
                  <a:solidFill>
                    <a:srgbClr val="011633"/>
                  </a:solidFill>
                  <a:latin typeface="DM Sans 2" panose="020B0604020202020204" charset="0"/>
                  <a:ea typeface="Open Sans"/>
                  <a:cs typeface="Open Sans"/>
                  <a:sym typeface="Open Sans"/>
                  <a:hlinkClick r:id="rId12">
                    <a:extLst>
                      <a:ext uri="{A12FA001-AC4F-418D-AE19-62706E023703}">
                        <ahyp:hlinkClr xmlns:ahyp="http://schemas.microsoft.com/office/drawing/2018/hyperlinkcolor" val="tx"/>
                      </a:ext>
                    </a:extLst>
                  </a:hlinkClick>
                </a:rPr>
                <a:t>Adelphi 2022: </a:t>
              </a:r>
              <a:r>
                <a:rPr lang="en-US" sz="900" err="1">
                  <a:solidFill>
                    <a:srgbClr val="011633"/>
                  </a:solidFill>
                  <a:latin typeface="DM Sans 2" panose="020B0604020202020204" charset="0"/>
                  <a:ea typeface="Open Sans"/>
                  <a:cs typeface="Open Sans"/>
                  <a:sym typeface="Open Sans"/>
                  <a:hlinkClick r:id="rId12">
                    <a:extLst>
                      <a:ext uri="{A12FA001-AC4F-418D-AE19-62706E023703}">
                        <ahyp:hlinkClr xmlns:ahyp="http://schemas.microsoft.com/office/drawing/2018/hyperlinkcolor" val="tx"/>
                      </a:ext>
                    </a:extLst>
                  </a:hlinkClick>
                </a:rPr>
                <a:t>Grundkonzept</a:t>
              </a:r>
              <a:r>
                <a:rPr lang="en-US" sz="900">
                  <a:solidFill>
                    <a:srgbClr val="011633"/>
                  </a:solidFill>
                  <a:latin typeface="DM Sans 2" panose="020B0604020202020204" charset="0"/>
                  <a:ea typeface="Open Sans"/>
                  <a:cs typeface="Open Sans"/>
                  <a:sym typeface="Open Sans"/>
                  <a:hlinkClick r:id="rId12">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12">
                    <a:extLst>
                      <a:ext uri="{A12FA001-AC4F-418D-AE19-62706E023703}">
                        <ahyp:hlinkClr xmlns:ahyp="http://schemas.microsoft.com/office/drawing/2018/hyperlinkcolor" val="tx"/>
                      </a:ext>
                    </a:extLst>
                  </a:hlinkClick>
                </a:rPr>
                <a:t>lokale</a:t>
              </a:r>
              <a:r>
                <a:rPr lang="en-US" sz="900">
                  <a:solidFill>
                    <a:srgbClr val="011633"/>
                  </a:solidFill>
                  <a:latin typeface="DM Sans 2" panose="020B0604020202020204" charset="0"/>
                  <a:ea typeface="Open Sans"/>
                  <a:cs typeface="Open Sans"/>
                  <a:sym typeface="Open Sans"/>
                  <a:hlinkClick r:id="rId12">
                    <a:extLst>
                      <a:ext uri="{A12FA001-AC4F-418D-AE19-62706E023703}">
                        <ahyp:hlinkClr xmlns:ahyp="http://schemas.microsoft.com/office/drawing/2018/hyperlinkcolor" val="tx"/>
                      </a:ext>
                    </a:extLst>
                  </a:hlinkClick>
                </a:rPr>
                <a:t> Klimafonds</a:t>
              </a:r>
              <a:r>
                <a:rPr lang="en-US" sz="900">
                  <a:solidFill>
                    <a:srgbClr val="011633"/>
                  </a:solidFill>
                  <a:latin typeface="DM Sans 2" panose="020B0604020202020204" charset="0"/>
                  <a:ea typeface="Open Sans"/>
                  <a:cs typeface="Open Sans"/>
                  <a:sym typeface="Open Sans"/>
                </a:rPr>
                <a:t>; </a:t>
              </a:r>
              <a:r>
                <a:rPr lang="en-US" sz="900">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Klimaschutzfonds in: SK:KK 2023: </a:t>
              </a:r>
              <a:r>
                <a:rPr lang="en-US" sz="900" err="1">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Klimaschutz</a:t>
              </a:r>
              <a:r>
                <a:rPr lang="en-US" sz="900">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 in </a:t>
              </a:r>
              <a:r>
                <a:rPr lang="en-US" sz="900" err="1">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Kommunen</a:t>
              </a:r>
              <a:r>
                <a:rPr lang="en-US" sz="900">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Praxisleitfaden</a:t>
              </a:r>
              <a:r>
                <a:rPr lang="en-US" sz="900">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 (4. </a:t>
              </a:r>
              <a:r>
                <a:rPr lang="en-US" sz="900" err="1">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akt</a:t>
              </a:r>
              <a:r>
                <a:rPr lang="en-US" sz="900">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 </a:t>
              </a:r>
              <a:r>
                <a:rPr lang="en-US" sz="900" err="1">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Auflage</a:t>
              </a:r>
              <a:r>
                <a:rPr lang="en-US" sz="900">
                  <a:solidFill>
                    <a:srgbClr val="011633"/>
                  </a:solidFill>
                  <a:latin typeface="DM Sans 2" panose="020B0604020202020204" charset="0"/>
                  <a:ea typeface="Open Sans"/>
                  <a:cs typeface="Open Sans"/>
                  <a:sym typeface="Open Sans"/>
                  <a:hlinkClick r:id="rId13">
                    <a:extLst>
                      <a:ext uri="{A12FA001-AC4F-418D-AE19-62706E023703}">
                        <ahyp:hlinkClr xmlns:ahyp="http://schemas.microsoft.com/office/drawing/2018/hyperlinkcolor" val="tx"/>
                      </a:ext>
                    </a:extLst>
                  </a:hlinkClick>
                </a:rPr>
                <a:t>), S. 237.</a:t>
              </a:r>
              <a:endParaRPr lang="en-US" sz="900">
                <a:solidFill>
                  <a:srgbClr val="011633"/>
                </a:solidFill>
                <a:latin typeface="DM Sans 2" panose="020B0604020202020204" charset="0"/>
                <a:ea typeface="Open Sans"/>
                <a:cs typeface="Open Sans"/>
                <a:sym typeface="Open Sans"/>
                <a:hlinkClick r:id="rId14" tooltip="https://www.mannheim.de/de/stadt-gestalten/planungskonzepte/flaechennutzungsplanung/flaechennutzungsplan-windenergie">
                  <a:extLst>
                    <a:ext uri="{A12FA001-AC4F-418D-AE19-62706E023703}">
                      <ahyp:hlinkClr xmlns:ahyp="http://schemas.microsoft.com/office/drawing/2018/hyperlinkcolor" val="tx"/>
                    </a:ext>
                  </a:extLst>
                </a:hlinkClick>
              </a:endParaRPr>
            </a:p>
          </p:txBody>
        </p:sp>
        <p:sp>
          <p:nvSpPr>
            <p:cNvPr id="66" name="TextBox 57">
              <a:extLst>
                <a:ext uri="{FF2B5EF4-FFF2-40B4-BE49-F238E27FC236}">
                  <a16:creationId xmlns:a16="http://schemas.microsoft.com/office/drawing/2014/main" id="{3BA816D2-84AD-15DD-CA5B-96E75A6E900D}"/>
                </a:ext>
              </a:extLst>
            </p:cNvPr>
            <p:cNvSpPr txBox="1"/>
            <p:nvPr/>
          </p:nvSpPr>
          <p:spPr>
            <a:xfrm rot="16200000">
              <a:off x="-332178" y="9565537"/>
              <a:ext cx="832337" cy="236303"/>
            </a:xfrm>
            <a:prstGeom prst="rect">
              <a:avLst/>
            </a:prstGeom>
          </p:spPr>
          <p:txBody>
            <a:bodyPr lIns="0" tIns="0" rIns="0" bIns="0" rtlCol="0" anchor="t">
              <a:spAutoFit/>
            </a:bodyPr>
            <a:lstStyle/>
            <a:p>
              <a:pPr algn="l">
                <a:lnSpc>
                  <a:spcPts val="1539"/>
                </a:lnSpc>
              </a:pPr>
              <a:r>
                <a:rPr lang="en-US" sz="900" err="1">
                  <a:solidFill>
                    <a:srgbClr val="112540"/>
                  </a:solidFill>
                  <a:latin typeface="DM Sans 2" panose="020B0604020202020204" charset="0"/>
                  <a:ea typeface="Open Sans"/>
                  <a:cs typeface="Open Sans"/>
                  <a:sym typeface="Open Sans"/>
                </a:rPr>
                <a:t>Quellen</a:t>
              </a:r>
              <a:r>
                <a:rPr lang="en-US" sz="900">
                  <a:solidFill>
                    <a:srgbClr val="112540"/>
                  </a:solidFill>
                  <a:latin typeface="DM Sans 2" panose="020B0604020202020204" charset="0"/>
                  <a:ea typeface="Open Sans"/>
                  <a:cs typeface="Open Sans"/>
                  <a:sym typeface="Open Sans"/>
                </a:rPr>
                <a:t>:</a:t>
              </a:r>
            </a:p>
          </p:txBody>
        </p:sp>
      </p:grpSp>
      <p:sp>
        <p:nvSpPr>
          <p:cNvPr id="11" name="TextBox 53">
            <a:extLst>
              <a:ext uri="{FF2B5EF4-FFF2-40B4-BE49-F238E27FC236}">
                <a16:creationId xmlns:a16="http://schemas.microsoft.com/office/drawing/2014/main" id="{5EC2B978-4332-C3A9-FBA5-7F1A784A53B0}"/>
              </a:ext>
            </a:extLst>
          </p:cNvPr>
          <p:cNvSpPr txBox="1"/>
          <p:nvPr/>
        </p:nvSpPr>
        <p:spPr>
          <a:xfrm>
            <a:off x="742253" y="7223135"/>
            <a:ext cx="11554521" cy="742832"/>
          </a:xfrm>
          <a:prstGeom prst="rect">
            <a:avLst/>
          </a:prstGeom>
        </p:spPr>
        <p:txBody>
          <a:bodyPr lIns="0" tIns="0" rIns="0" bIns="0" rtlCol="0" anchor="t">
            <a:spAutoFit/>
          </a:bodyPr>
          <a:lstStyle/>
          <a:p>
            <a:pPr algn="l">
              <a:lnSpc>
                <a:spcPts val="3039"/>
              </a:lnSpc>
            </a:pPr>
            <a:r>
              <a:rPr lang="en-US" sz="1899" b="1">
                <a:solidFill>
                  <a:srgbClr val="011633"/>
                </a:solidFill>
                <a:latin typeface="DM Sans 2 Bold"/>
                <a:ea typeface="DM Sans 2 Bold"/>
                <a:cs typeface="DM Sans 2 Bold"/>
                <a:sym typeface="DM Sans 2 Bold"/>
              </a:rPr>
              <a:t>Enabling-</a:t>
            </a:r>
            <a:r>
              <a:rPr lang="en-US" sz="1899" b="1" err="1">
                <a:solidFill>
                  <a:srgbClr val="011633"/>
                </a:solidFill>
                <a:latin typeface="DM Sans 2 Bold"/>
                <a:ea typeface="DM Sans 2 Bold"/>
                <a:cs typeface="DM Sans 2 Bold"/>
                <a:sym typeface="DM Sans 2 Bold"/>
              </a:rPr>
              <a:t>Maßnahme</a:t>
            </a:r>
            <a:r>
              <a:rPr lang="en-US" sz="1899" b="1">
                <a:solidFill>
                  <a:srgbClr val="011633"/>
                </a:solidFill>
                <a:latin typeface="DM Sans 2 Bold"/>
                <a:ea typeface="DM Sans 2 Bold"/>
                <a:cs typeface="DM Sans 2 Bold"/>
                <a:sym typeface="DM Sans 2 Bold"/>
              </a:rPr>
              <a:t>: </a:t>
            </a:r>
          </a:p>
          <a:p>
            <a:pPr algn="l">
              <a:lnSpc>
                <a:spcPts val="3039"/>
              </a:lnSpc>
            </a:pPr>
            <a:r>
              <a:rPr lang="en-US" sz="1899">
                <a:solidFill>
                  <a:srgbClr val="011633"/>
                </a:solidFill>
                <a:latin typeface="DM Sans 2"/>
                <a:ea typeface="DM Sans 2"/>
                <a:cs typeface="DM Sans 2"/>
                <a:sym typeface="DM Sans 2"/>
              </a:rPr>
              <a:t>Enabling </a:t>
            </a:r>
            <a:r>
              <a:rPr lang="en-US" sz="1899" err="1">
                <a:solidFill>
                  <a:srgbClr val="011633"/>
                </a:solidFill>
                <a:latin typeface="DM Sans 2"/>
                <a:ea typeface="DM Sans 2"/>
                <a:cs typeface="DM Sans 2"/>
                <a:sym typeface="DM Sans 2"/>
              </a:rPr>
              <a:t>Dritter</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durch</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finanzielle</a:t>
            </a:r>
            <a:r>
              <a:rPr lang="en-US" sz="1899">
                <a:solidFill>
                  <a:srgbClr val="011633"/>
                </a:solidFill>
                <a:latin typeface="DM Sans 2"/>
                <a:ea typeface="DM Sans 2"/>
                <a:cs typeface="DM Sans 2"/>
                <a:sym typeface="DM Sans 2"/>
              </a:rPr>
              <a:t> Mittel, </a:t>
            </a:r>
            <a:r>
              <a:rPr lang="en-US" sz="1899" err="1">
                <a:solidFill>
                  <a:srgbClr val="011633"/>
                </a:solidFill>
                <a:latin typeface="DM Sans 2"/>
                <a:ea typeface="DM Sans 2"/>
                <a:cs typeface="DM Sans 2"/>
                <a:sym typeface="DM Sans 2"/>
              </a:rPr>
              <a:t>technische</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Maßnahmen</a:t>
            </a:r>
            <a:r>
              <a:rPr lang="en-US" sz="1899">
                <a:solidFill>
                  <a:srgbClr val="011633"/>
                </a:solidFill>
                <a:latin typeface="DM Sans 2"/>
                <a:ea typeface="DM Sans 2"/>
                <a:cs typeface="DM Sans 2"/>
                <a:sym typeface="DM Sans 2"/>
              </a:rPr>
              <a:t> </a:t>
            </a:r>
            <a:r>
              <a:rPr lang="en-US" sz="1899" err="1">
                <a:solidFill>
                  <a:srgbClr val="011633"/>
                </a:solidFill>
                <a:latin typeface="DM Sans 2"/>
                <a:ea typeface="DM Sans 2"/>
                <a:cs typeface="DM Sans 2"/>
                <a:sym typeface="DM Sans 2"/>
              </a:rPr>
              <a:t>umzusetzen</a:t>
            </a:r>
            <a:endParaRPr lang="en-US" sz="1899">
              <a:solidFill>
                <a:srgbClr val="011633"/>
              </a:solidFill>
              <a:latin typeface="DM Sans 2"/>
              <a:ea typeface="DM Sans 2"/>
              <a:cs typeface="DM Sans 2"/>
              <a:sym typeface="DM Sans 2"/>
            </a:endParaRPr>
          </a:p>
        </p:txBody>
      </p:sp>
      <p:grpSp>
        <p:nvGrpSpPr>
          <p:cNvPr id="12" name="Group 12">
            <a:extLst>
              <a:ext uri="{FF2B5EF4-FFF2-40B4-BE49-F238E27FC236}">
                <a16:creationId xmlns:a16="http://schemas.microsoft.com/office/drawing/2014/main" id="{44AA7D40-DBF6-660B-193F-9DE6CA0D304C}"/>
              </a:ext>
            </a:extLst>
          </p:cNvPr>
          <p:cNvGrpSpPr/>
          <p:nvPr/>
        </p:nvGrpSpPr>
        <p:grpSpPr>
          <a:xfrm>
            <a:off x="517630" y="7311833"/>
            <a:ext cx="188501" cy="188501"/>
            <a:chOff x="0" y="0"/>
            <a:chExt cx="812800" cy="812800"/>
          </a:xfrm>
        </p:grpSpPr>
        <p:sp>
          <p:nvSpPr>
            <p:cNvPr id="13" name="Freeform 13">
              <a:extLst>
                <a:ext uri="{FF2B5EF4-FFF2-40B4-BE49-F238E27FC236}">
                  <a16:creationId xmlns:a16="http://schemas.microsoft.com/office/drawing/2014/main" id="{780AC1E1-4C53-8E80-3831-F2DD51B3CAD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80C"/>
            </a:solidFill>
          </p:spPr>
          <p:txBody>
            <a:bodyPr/>
            <a:lstStyle/>
            <a:p>
              <a:endParaRPr lang="en-US"/>
            </a:p>
          </p:txBody>
        </p:sp>
        <p:sp>
          <p:nvSpPr>
            <p:cNvPr id="36" name="TextBox 14">
              <a:extLst>
                <a:ext uri="{FF2B5EF4-FFF2-40B4-BE49-F238E27FC236}">
                  <a16:creationId xmlns:a16="http://schemas.microsoft.com/office/drawing/2014/main" id="{918F08B4-8224-7180-847E-6572D247FB92}"/>
                </a:ext>
              </a:extLst>
            </p:cNvPr>
            <p:cNvSpPr txBox="1"/>
            <p:nvPr/>
          </p:nvSpPr>
          <p:spPr>
            <a:xfrm>
              <a:off x="76200" y="-38100"/>
              <a:ext cx="660400" cy="774700"/>
            </a:xfrm>
            <a:prstGeom prst="rect">
              <a:avLst/>
            </a:prstGeom>
          </p:spPr>
          <p:txBody>
            <a:bodyPr lIns="50800" tIns="50800" rIns="50800" bIns="50800" rtlCol="0" anchor="ctr"/>
            <a:lstStyle/>
            <a:p>
              <a:pPr algn="ctr">
                <a:lnSpc>
                  <a:spcPts val="2520"/>
                </a:lnSpc>
              </a:pPr>
              <a:endParaRPr/>
            </a:p>
          </p:txBody>
        </p:sp>
      </p:grpSp>
    </p:spTree>
    <p:extLst>
      <p:ext uri="{BB962C8B-B14F-4D97-AF65-F5344CB8AC3E}">
        <p14:creationId xmlns:p14="http://schemas.microsoft.com/office/powerpoint/2010/main" val="3890889990"/>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a:themeElements>
    <a:clrScheme name="Benutzerdefiniert 3">
      <a:dk1>
        <a:srgbClr val="001432"/>
      </a:dk1>
      <a:lt1>
        <a:srgbClr val="001432"/>
      </a:lt1>
      <a:dk2>
        <a:srgbClr val="FFC80C"/>
      </a:dk2>
      <a:lt2>
        <a:srgbClr val="FEFFFF"/>
      </a:lt2>
      <a:accent1>
        <a:srgbClr val="FFC80C"/>
      </a:accent1>
      <a:accent2>
        <a:srgbClr val="00AED7"/>
      </a:accent2>
      <a:accent3>
        <a:srgbClr val="A3D769"/>
      </a:accent3>
      <a:accent4>
        <a:srgbClr val="FEFFFF"/>
      </a:accent4>
      <a:accent5>
        <a:srgbClr val="001432"/>
      </a:accent5>
      <a:accent6>
        <a:srgbClr val="001432"/>
      </a:accent6>
      <a:hlink>
        <a:srgbClr val="0563C1"/>
      </a:hlink>
      <a:folHlink>
        <a:srgbClr val="FFC80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findungsevents_Vorlage_Nov 22" id="{6BF04B8E-E545-456D-8C5F-128A6E7D8C3D}" vid="{37944432-ADFD-4989-938B-DA118DF2533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1d376a-75eb-4b09-90f3-e6550172123c">
      <Terms xmlns="http://schemas.microsoft.com/office/infopath/2007/PartnerControls"/>
    </lcf76f155ced4ddcb4097134ff3c332f>
    <Description xmlns="a61d376a-75eb-4b09-90f3-e6550172123c" xsi:nil="true"/>
    <TaxCatchAll xmlns="e2407224-1ffa-4b55-9c25-adcd2ee3f21a" xsi:nil="true"/>
    <Bemerkung xmlns="a61d376a-75eb-4b09-90f3-e6550172123c" xsi:nil="true"/>
    <Responsible xmlns="a61d376a-75eb-4b09-90f3-e6550172123c">
      <UserInfo>
        <DisplayName/>
        <AccountId xsi:nil="true"/>
        <AccountType/>
      </UserInfo>
    </Responsible>
    <TaxKeywordTaxHTField xmlns="e2407224-1ffa-4b55-9c25-adcd2ee3f21a">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64D9783C9262A4489780AD3E9776390" ma:contentTypeVersion="23" ma:contentTypeDescription="Ein neues Dokument erstellen." ma:contentTypeScope="" ma:versionID="3041633526ede7b1c8554b06b5cdab29">
  <xsd:schema xmlns:xsd="http://www.w3.org/2001/XMLSchema" xmlns:xs="http://www.w3.org/2001/XMLSchema" xmlns:p="http://schemas.microsoft.com/office/2006/metadata/properties" xmlns:ns2="a61d376a-75eb-4b09-90f3-e6550172123c" xmlns:ns3="e2407224-1ffa-4b55-9c25-adcd2ee3f21a" targetNamespace="http://schemas.microsoft.com/office/2006/metadata/properties" ma:root="true" ma:fieldsID="2de448b228eb540b5867192c39ad5f9e" ns2:_="" ns3:_="">
    <xsd:import namespace="a61d376a-75eb-4b09-90f3-e6550172123c"/>
    <xsd:import namespace="e2407224-1ffa-4b55-9c25-adcd2ee3f21a"/>
    <xsd:element name="properties">
      <xsd:complexType>
        <xsd:sequence>
          <xsd:element name="documentManagement">
            <xsd:complexType>
              <xsd:all>
                <xsd:element ref="ns2:Description" minOccurs="0"/>
                <xsd:element ref="ns2:Responsible"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Bemerkung" minOccurs="0"/>
                <xsd:element ref="ns3:TaxKeywordTaxHTField" minOccurs="0"/>
                <xsd:element ref="ns3:TaxCatchAll"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d376a-75eb-4b09-90f3-e6550172123c" elementFormDefault="qualified">
    <xsd:import namespace="http://schemas.microsoft.com/office/2006/documentManagement/types"/>
    <xsd:import namespace="http://schemas.microsoft.com/office/infopath/2007/PartnerControls"/>
    <xsd:element name="Description" ma:index="8" nillable="true" ma:displayName="Description" ma:format="Dropdown" ma:internalName="Description">
      <xsd:simpleType>
        <xsd:restriction base="dms:Text">
          <xsd:maxLength value="255"/>
        </xsd:restriction>
      </xsd:simpleType>
    </xsd:element>
    <xsd:element name="Responsible" ma:index="9" nillable="true" ma:displayName="Responsible" ma:description="&#10;" ma:format="Dropdown" ma:list="UserInfo" ma:SharePointGroup="0" ma:internalName="Responsib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Bemerkung" ma:index="22" nillable="true" ma:displayName="Bemerkung" ma:description="Originalplan von Heinrich" ma:format="Dropdown" ma:internalName="Bemerkung">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Bildmarkierungen" ma:readOnly="false" ma:fieldId="{5cf76f15-5ced-4ddc-b409-7134ff3c332f}" ma:taxonomyMulti="true" ma:sspId="c4c2d9d3-f3ef-442e-95f1-f9e2d105ce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407224-1ffa-4b55-9c25-adcd2ee3f21a"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KeywordTaxHTField" ma:index="24" nillable="true" ma:taxonomy="true" ma:internalName="TaxKeywordTaxHTField" ma:taxonomyFieldName="TaxKeyword" ma:displayName="Unternehmensstichwörter" ma:fieldId="{23f27201-bee3-471e-b2e7-b64fd8b7ca38}" ma:taxonomyMulti="true" ma:sspId="c4c2d9d3-f3ef-442e-95f1-f9e2d105ce4c" ma:termSetId="00000000-0000-0000-0000-000000000000" ma:anchorId="00000000-0000-0000-0000-000000000000" ma:open="true" ma:isKeyword="true">
      <xsd:complexType>
        <xsd:sequence>
          <xsd:element ref="pc:Terms" minOccurs="0" maxOccurs="1"/>
        </xsd:sequence>
      </xsd:complexType>
    </xsd:element>
    <xsd:element name="TaxCatchAll" ma:index="25" nillable="true" ma:displayName="Taxonomy Catch All Column" ma:hidden="true" ma:list="{de41824f-126c-4715-b439-cc786637f504}" ma:internalName="TaxCatchAll" ma:showField="CatchAllData" ma:web="e2407224-1ffa-4b55-9c25-adcd2ee3f2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250361-7E7A-48AB-924B-9C0559F46D7C}">
  <ds:schemaRefs>
    <ds:schemaRef ds:uri="a61d376a-75eb-4b09-90f3-e6550172123c"/>
    <ds:schemaRef ds:uri="e2407224-1ffa-4b55-9c25-adcd2ee3f21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E567BCD-C4BB-4780-AC23-4B33054C7670}">
  <ds:schemaRefs>
    <ds:schemaRef ds:uri="http://schemas.microsoft.com/sharepoint/v3/contenttype/forms"/>
  </ds:schemaRefs>
</ds:datastoreItem>
</file>

<file path=customXml/itemProps3.xml><?xml version="1.0" encoding="utf-8"?>
<ds:datastoreItem xmlns:ds="http://schemas.openxmlformats.org/officeDocument/2006/customXml" ds:itemID="{303830C3-3130-42EE-8C19-9E24A6973695}">
  <ds:schemaRefs>
    <ds:schemaRef ds:uri="a61d376a-75eb-4b09-90f3-e6550172123c"/>
    <ds:schemaRef ds:uri="e2407224-1ffa-4b55-9c25-adcd2ee3f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Benutzerdefiniert</PresentationFormat>
  <Slides>6</Slides>
  <Notes>0</Notes>
  <HiddenSlides>0</HiddenSlides>
  <ScaleCrop>false</ScaleCrop>
  <HeadingPairs>
    <vt:vector size="4" baseType="variant">
      <vt:variant>
        <vt:lpstr>Design</vt:lpstr>
      </vt:variant>
      <vt:variant>
        <vt:i4>2</vt:i4>
      </vt:variant>
      <vt:variant>
        <vt:lpstr>Folientitel</vt:lpstr>
      </vt:variant>
      <vt:variant>
        <vt:i4>6</vt:i4>
      </vt:variant>
    </vt:vector>
  </HeadingPairs>
  <TitlesOfParts>
    <vt:vector size="8" baseType="lpstr">
      <vt:lpstr>Office Theme</vt:lpstr>
      <vt:lpstr>5_Office</vt:lpstr>
      <vt:lpstr>LocalZero Top-Maßnahmen Finanzierung  </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Entwurf_PP Top-Maßnahmen</dc:title>
  <cp:revision>94</cp:revision>
  <dcterms:created xsi:type="dcterms:W3CDTF">2006-08-16T00:00:00Z</dcterms:created>
  <dcterms:modified xsi:type="dcterms:W3CDTF">2024-12-10T14:15:59Z</dcterms:modified>
  <dc:identifier>DAGMa3UTT6E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0x010100564D9783C9262A4489780AD3E9776390</vt:lpwstr>
  </property>
  <property fmtid="{D5CDD505-2E9C-101B-9397-08002B2CF9AE}" pid="3" name="TaxKeyword">
    <vt:lpwstr/>
  </property>
  <property fmtid="{D5CDD505-2E9C-101B-9397-08002B2CF9AE}" pid="4" name="MediaServiceImageTags">
    <vt:lpwstr/>
  </property>
</Properties>
</file>