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8" r:id="rId4"/>
  </p:sldMasterIdLst>
  <p:notesMasterIdLst>
    <p:notesMasterId r:id="rId58"/>
  </p:notesMasterIdLst>
  <p:sldIdLst>
    <p:sldId id="5015" r:id="rId5"/>
    <p:sldId id="5157" r:id="rId6"/>
    <p:sldId id="5159" r:id="rId7"/>
    <p:sldId id="5205" r:id="rId8"/>
    <p:sldId id="5190" r:id="rId9"/>
    <p:sldId id="5217" r:id="rId10"/>
    <p:sldId id="5214" r:id="rId11"/>
    <p:sldId id="5215" r:id="rId12"/>
    <p:sldId id="5216" r:id="rId13"/>
    <p:sldId id="5213" r:id="rId14"/>
    <p:sldId id="5191" r:id="rId15"/>
    <p:sldId id="5192" r:id="rId16"/>
    <p:sldId id="5253" r:id="rId17"/>
    <p:sldId id="5237" r:id="rId18"/>
    <p:sldId id="5235" r:id="rId19"/>
    <p:sldId id="5243" r:id="rId20"/>
    <p:sldId id="5244" r:id="rId21"/>
    <p:sldId id="5249" r:id="rId22"/>
    <p:sldId id="5236" r:id="rId23"/>
    <p:sldId id="5251" r:id="rId24"/>
    <p:sldId id="5252" r:id="rId25"/>
    <p:sldId id="5193" r:id="rId26"/>
    <p:sldId id="5194" r:id="rId27"/>
    <p:sldId id="5233" r:id="rId28"/>
    <p:sldId id="5232" r:id="rId29"/>
    <p:sldId id="5231" r:id="rId30"/>
    <p:sldId id="5230" r:id="rId31"/>
    <p:sldId id="5229" r:id="rId32"/>
    <p:sldId id="5228" r:id="rId33"/>
    <p:sldId id="5227" r:id="rId34"/>
    <p:sldId id="5226" r:id="rId35"/>
    <p:sldId id="5195" r:id="rId36"/>
    <p:sldId id="5196" r:id="rId37"/>
    <p:sldId id="5245" r:id="rId38"/>
    <p:sldId id="5247" r:id="rId39"/>
    <p:sldId id="5246" r:id="rId40"/>
    <p:sldId id="5224" r:id="rId41"/>
    <p:sldId id="5223" r:id="rId42"/>
    <p:sldId id="5222" r:id="rId43"/>
    <p:sldId id="5221" r:id="rId44"/>
    <p:sldId id="5220" r:id="rId45"/>
    <p:sldId id="5219" r:id="rId46"/>
    <p:sldId id="5218" r:id="rId47"/>
    <p:sldId id="5197" r:id="rId48"/>
    <p:sldId id="5234" r:id="rId49"/>
    <p:sldId id="5239" r:id="rId50"/>
    <p:sldId id="5241" r:id="rId51"/>
    <p:sldId id="5240" r:id="rId52"/>
    <p:sldId id="5242" r:id="rId53"/>
    <p:sldId id="5198" r:id="rId54"/>
    <p:sldId id="5013" r:id="rId55"/>
    <p:sldId id="5248" r:id="rId56"/>
    <p:sldId id="5209" r:id="rId57"/>
  </p:sldIdLst>
  <p:sldSz cx="12192000" cy="6858000"/>
  <p:notesSz cx="7104063" cy="10234613"/>
  <p:custDataLst>
    <p:tags r:id="rId5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780711-C43D-86C2-1E3B-185DACDD4E1A}" name="Linn Kaldinski" initials="LK" userId="S::linn.kaldinski@germanzero.de::78a48121-7979-445e-a271-3bd8d4165d11" providerId="AD"/>
  <p188:author id="{81CBA92C-4C57-D4BE-69D2-87CDDD1DB83C}" name="Xenia Gomm" initials="XG" userId="S::xenia.gomm@germanzero.de::461e9bb5-5c7d-4a1f-b07b-ebd4a21b8408" providerId="AD"/>
  <p188:author id="{695CBF4D-8D9D-F2DE-C059-4150C9B2C9DC}" name="Clemens Buhr" initials="CB" userId="S::clemens.buhr@germanzero.de::7d6e54f2-8886-4c70-b5d5-00397104b242" providerId="AD"/>
  <p188:author id="{149AEF55-9D06-83CF-7D03-027339278662}" name="Johnny Stengel" initials="JS" userId="S::johnny.stengel@germanzero.de::84d2892c-9399-4579-8d5b-4d71ac6c8214" providerId="AD"/>
  <p188:author id="{85B3D47C-63A6-BE8C-8052-25ED11349E8F}" name="michael Mittag" initials="mM" userId="S::michael_mittags.net#ext#@germanzero.onmicrosoft.com::fbe07dcd-eb7e-4b08-8b36-2bbbed01e54c" providerId="AD"/>
  <p188:author id="{F728DE8D-79E3-2364-E149-EEF75C98E385}" name="Jurij Peters" initials="JP" userId="S::jurij.peters@germanzero.de::f4b9bff0-6000-4f57-9cc9-0dd6ade1c6e7" providerId="AD"/>
  <p188:author id="{1EFF4493-5E91-2050-2947-36C3D3713C0A}" name="Johann Stöcker" initials="JS" userId="S::johann.stoecker@germanzero.de::74154523-0767-44da-8afa-4d20ec129e9e" providerId="AD"/>
  <p188:author id="{C18DFCB0-5BFE-439D-82E5-DF2C70582ED5}" name="Nadine Willner" initials="NW" userId="S::nadine.willner@germanzero.de::f8750bb5-b77d-4673-a9bf-722caa27d34d" providerId="AD"/>
  <p188:author id="{891CAFC1-4D59-5362-0D24-741BE3E02F13}" name="Kristian Prewitz" initials="KP" userId="S::kristian.prewitz@germanzero.de::c676465a-ad03-4153-bcd7-1ed7195840f1" providerId="AD"/>
  <p188:author id="{61B909CF-BCB5-76F0-E919-5B32DB61D990}" name="s.gruben" initials="s." userId="S::s.gruben_online.de#ext#@germanzero.onmicrosoft.com::b6db5e6d-ec61-42fb-a5ab-2ddb3ec39f4b" providerId="AD"/>
  <p188:author id="{17ED16DA-A541-6913-864D-A0B0625C1CD7}" name="Emmanuel Schlichter" initials="ES" userId="S::emmanuel.schlichter@germanzero.de::0e41724f-03f6-40ee-afe1-aeaa28b20a49" providerId="AD"/>
  <p188:author id="{F918A2E6-2D4A-50A3-2105-80ABF61C0028}" name="Henry Wilke" initials="HW" userId="S::henry.wilke@germanzero.de::6f0d4d1e-e62d-415a-a0df-fef016350460" providerId="AD"/>
  <p188:author id="{BA8F5AF5-F5E5-57C9-623F-1E2772B5E92A}" name="Kerstin Podere" initials="KP" userId="S::kerstin.podere@germanzero.de::be8c1106-153e-4163-9dcc-6d513d6c0719" providerId="AD"/>
  <p188:author id="{175B54FE-03DD-85FD-1AB0-04EB807366C6}" name="Carlos Pusch" initials="CP" userId="S::carlos.pusch.ext@germanzero.de::0f1b1ae5-5993-4eb1-8a36-24c4723535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nno Strube" initials="HS" lastIdx="12" clrIdx="6">
    <p:extLst>
      <p:ext uri="{19B8F6BF-5375-455C-9EA6-DF929625EA0E}">
        <p15:presenceInfo xmlns:p15="http://schemas.microsoft.com/office/powerpoint/2012/main" userId="S::hanno.strube@germanzero.de::dbd30c02-cdc1-4cdb-a38b-c7a399914135" providerId="AD"/>
      </p:ext>
    </p:extLst>
  </p:cmAuthor>
  <p:cmAuthor id="1" name="Ines  Gütt" initials="IG" lastIdx="19" clrIdx="0">
    <p:extLst>
      <p:ext uri="{19B8F6BF-5375-455C-9EA6-DF929625EA0E}">
        <p15:presenceInfo xmlns:p15="http://schemas.microsoft.com/office/powerpoint/2012/main" userId="S::ines.guett@germanzero.de::720866be-3f88-4400-805f-dbfce850615f" providerId="AD"/>
      </p:ext>
    </p:extLst>
  </p:cmAuthor>
  <p:cmAuthor id="8" name="Anna Haupt" initials="AH" lastIdx="12" clrIdx="7">
    <p:extLst>
      <p:ext uri="{19B8F6BF-5375-455C-9EA6-DF929625EA0E}">
        <p15:presenceInfo xmlns:p15="http://schemas.microsoft.com/office/powerpoint/2012/main" userId="S::anna.haupt@germanzero.de::6245e105-407e-4549-8e99-d9b315d10dfd" providerId="AD"/>
      </p:ext>
    </p:extLst>
  </p:cmAuthor>
  <p:cmAuthor id="2" name="Julian Zuber" initials="JZ" lastIdx="97" clrIdx="1">
    <p:extLst>
      <p:ext uri="{19B8F6BF-5375-455C-9EA6-DF929625EA0E}">
        <p15:presenceInfo xmlns:p15="http://schemas.microsoft.com/office/powerpoint/2012/main" userId="S::julian.zuber@germanzero.de::0b1021d5-a312-4f33-872e-ca998f7c2705" providerId="AD"/>
      </p:ext>
    </p:extLst>
  </p:cmAuthor>
  <p:cmAuthor id="3" name="Gastbenutzer" initials="Ga" lastIdx="1" clrIdx="2">
    <p:extLst>
      <p:ext uri="{19B8F6BF-5375-455C-9EA6-DF929625EA0E}">
        <p15:presenceInfo xmlns:p15="http://schemas.microsoft.com/office/powerpoint/2012/main" userId="S::urn:spo:anon#ede91974dfcc277fd1229741031e86457729dc5597ebe74cdfd97e0717d992b4::" providerId="AD"/>
      </p:ext>
    </p:extLst>
  </p:cmAuthor>
  <p:cmAuthor id="4" name="Gildas Jossec" initials="GJ" lastIdx="10" clrIdx="3">
    <p:extLst>
      <p:ext uri="{19B8F6BF-5375-455C-9EA6-DF929625EA0E}">
        <p15:presenceInfo xmlns:p15="http://schemas.microsoft.com/office/powerpoint/2012/main" userId="S::gildas.jossec@germanzero.de::6ce6f3a8-632d-4885-8394-a27b1cf71bc1" providerId="AD"/>
      </p:ext>
    </p:extLst>
  </p:cmAuthor>
  <p:cmAuthor id="5" name="Kerstin Podere" initials="KP" lastIdx="6" clrIdx="4">
    <p:extLst>
      <p:ext uri="{19B8F6BF-5375-455C-9EA6-DF929625EA0E}">
        <p15:presenceInfo xmlns:p15="http://schemas.microsoft.com/office/powerpoint/2012/main" userId="S::kerstin.podere@germanzero.de::be8c1106-153e-4163-9dcc-6d513d6c0719" providerId="AD"/>
      </p:ext>
    </p:extLst>
  </p:cmAuthor>
  <p:cmAuthor id="6" name="Clemens Buhr" initials="CB" lastIdx="39" clrIdx="5">
    <p:extLst>
      <p:ext uri="{19B8F6BF-5375-455C-9EA6-DF929625EA0E}">
        <p15:presenceInfo xmlns:p15="http://schemas.microsoft.com/office/powerpoint/2012/main" userId="S::clemens.buhr@germanzero.de::7d6e54f2-8886-4c70-b5d5-00397104b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F"/>
    <a:srgbClr val="4CBAC0"/>
    <a:srgbClr val="A1D668"/>
    <a:srgbClr val="000000"/>
    <a:srgbClr val="C1C1C1"/>
    <a:srgbClr val="73B28D"/>
    <a:srgbClr val="71ACAA"/>
    <a:srgbClr val="001432"/>
    <a:srgbClr val="001635"/>
    <a:srgbClr val="A0D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1" d="100"/>
          <a:sy n="81" d="100"/>
        </p:scale>
        <p:origin x="725" y="62"/>
      </p:cViewPr>
      <p:guideLst>
        <p:guide orient="horz" pos="2137"/>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AF85223-4091-DC42-A3A5-4C25E7E33275}" type="datetimeFigureOut">
              <a:rPr lang="de-DE" smtClean="0"/>
              <a:t>29.01.2024</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92BAC6B-EAF1-7F40-91F2-CC4507AE787C}" type="slidenum">
              <a:rPr lang="de-DE" smtClean="0"/>
              <a:t>‹Nr.›</a:t>
            </a:fld>
            <a:endParaRPr lang="de-DE"/>
          </a:p>
        </p:txBody>
      </p:sp>
    </p:spTree>
    <p:extLst>
      <p:ext uri="{BB962C8B-B14F-4D97-AF65-F5344CB8AC3E}">
        <p14:creationId xmlns:p14="http://schemas.microsoft.com/office/powerpoint/2010/main" val="8862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Herzlich Willkommen</a:t>
            </a:r>
            <a:br>
              <a:rPr lang="de-DE"/>
            </a:br>
            <a:r>
              <a:rPr lang="de-DE"/>
              <a:t>Vorstellungsrunde</a:t>
            </a:r>
          </a:p>
        </p:txBody>
      </p:sp>
      <p:sp>
        <p:nvSpPr>
          <p:cNvPr id="4" name="Foliennummernplatzhalter 3"/>
          <p:cNvSpPr>
            <a:spLocks noGrp="1"/>
          </p:cNvSpPr>
          <p:nvPr>
            <p:ph type="sldNum" sz="quarter" idx="5"/>
          </p:nvPr>
        </p:nvSpPr>
        <p:spPr/>
        <p:txBody>
          <a:bodyPr/>
          <a:lstStyle/>
          <a:p>
            <a:fld id="{392BAC6B-EAF1-7F40-91F2-CC4507AE787C}" type="slidenum">
              <a:rPr lang="de-DE" smtClean="0"/>
              <a:t>1</a:t>
            </a:fld>
            <a:endParaRPr lang="de-DE"/>
          </a:p>
        </p:txBody>
      </p:sp>
    </p:spTree>
    <p:extLst>
      <p:ext uri="{BB962C8B-B14F-4D97-AF65-F5344CB8AC3E}">
        <p14:creationId xmlns:p14="http://schemas.microsoft.com/office/powerpoint/2010/main" val="397138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err="1">
                <a:cs typeface="Calibri"/>
              </a:rPr>
              <a:t>Negativquote</a:t>
            </a:r>
            <a:r>
              <a:rPr lang="en-US">
                <a:cs typeface="Calibri"/>
              </a:rPr>
              <a:t> </a:t>
            </a:r>
            <a:r>
              <a:rPr lang="en-US" err="1">
                <a:cs typeface="Calibri"/>
              </a:rPr>
              <a:t>heißt</a:t>
            </a:r>
            <a:r>
              <a:rPr lang="en-US">
                <a:cs typeface="Calibri"/>
              </a:rPr>
              <a:t>: </a:t>
            </a:r>
            <a:r>
              <a:rPr lang="en-US" err="1"/>
              <a:t>Im</a:t>
            </a:r>
            <a:r>
              <a:rPr lang="en-US"/>
              <a:t> </a:t>
            </a:r>
            <a:r>
              <a:rPr lang="en-US" err="1"/>
              <a:t>Schifffahrtsbereich</a:t>
            </a:r>
            <a:r>
              <a:rPr lang="en-US"/>
              <a:t> </a:t>
            </a:r>
            <a:r>
              <a:rPr lang="en-US" err="1"/>
              <a:t>gibt</a:t>
            </a:r>
            <a:r>
              <a:rPr lang="en-US"/>
              <a:t> es </a:t>
            </a:r>
            <a:r>
              <a:rPr lang="en-US" err="1"/>
              <a:t>verschiedene</a:t>
            </a:r>
            <a:r>
              <a:rPr lang="en-US"/>
              <a:t>, </a:t>
            </a:r>
            <a:r>
              <a:rPr lang="en-US" err="1"/>
              <a:t>derzeit</a:t>
            </a:r>
            <a:r>
              <a:rPr lang="en-US"/>
              <a:t> </a:t>
            </a:r>
            <a:r>
              <a:rPr lang="en-US" err="1"/>
              <a:t>noch</a:t>
            </a:r>
            <a:r>
              <a:rPr lang="en-US"/>
              <a:t> </a:t>
            </a:r>
            <a:r>
              <a:rPr lang="en-US" err="1"/>
              <a:t>konkurrierende</a:t>
            </a:r>
            <a:r>
              <a:rPr lang="en-US"/>
              <a:t> </a:t>
            </a:r>
            <a:r>
              <a:rPr lang="en-US" err="1"/>
              <a:t>Technologien</a:t>
            </a:r>
            <a:r>
              <a:rPr lang="en-US"/>
              <a:t>. Daher </a:t>
            </a:r>
            <a:r>
              <a:rPr lang="en-US" err="1"/>
              <a:t>erscheint</a:t>
            </a:r>
            <a:r>
              <a:rPr lang="en-US"/>
              <a:t> es </a:t>
            </a:r>
            <a:r>
              <a:rPr lang="en-US" err="1"/>
              <a:t>sinnvoll</a:t>
            </a:r>
            <a:r>
              <a:rPr lang="en-US"/>
              <a:t>, </a:t>
            </a:r>
            <a:r>
              <a:rPr lang="en-US" err="1"/>
              <a:t>eine</a:t>
            </a:r>
            <a:r>
              <a:rPr lang="en-US"/>
              <a:t> </a:t>
            </a:r>
            <a:r>
              <a:rPr lang="en-US" err="1"/>
              <a:t>Negativquote</a:t>
            </a:r>
            <a:r>
              <a:rPr lang="en-US"/>
              <a:t>, </a:t>
            </a:r>
            <a:r>
              <a:rPr lang="en-US" err="1"/>
              <a:t>d.h.</a:t>
            </a:r>
            <a:r>
              <a:rPr lang="en-US"/>
              <a:t> </a:t>
            </a:r>
            <a:r>
              <a:rPr lang="en-US" err="1"/>
              <a:t>eine</a:t>
            </a:r>
            <a:r>
              <a:rPr lang="en-US"/>
              <a:t> Quote für </a:t>
            </a:r>
            <a:r>
              <a:rPr lang="en-US" err="1"/>
              <a:t>fossile</a:t>
            </a:r>
            <a:r>
              <a:rPr lang="en-US"/>
              <a:t> </a:t>
            </a:r>
            <a:r>
              <a:rPr lang="en-US" err="1"/>
              <a:t>Kraftstoffe</a:t>
            </a:r>
            <a:r>
              <a:rPr lang="en-US"/>
              <a:t> </a:t>
            </a:r>
            <a:r>
              <a:rPr lang="en-US" err="1"/>
              <a:t>zu</a:t>
            </a:r>
            <a:r>
              <a:rPr lang="en-US"/>
              <a:t> </a:t>
            </a:r>
            <a:r>
              <a:rPr lang="en-US" err="1"/>
              <a:t>implementieren</a:t>
            </a:r>
            <a:r>
              <a:rPr lang="en-US"/>
              <a:t>, die bis 2035 auf Null </a:t>
            </a:r>
            <a:r>
              <a:rPr lang="en-US" err="1"/>
              <a:t>gesenkt</a:t>
            </a:r>
            <a:r>
              <a:rPr lang="en-US"/>
              <a:t> </a:t>
            </a:r>
            <a:r>
              <a:rPr lang="en-US" err="1"/>
              <a:t>wird</a:t>
            </a:r>
            <a:r>
              <a:rPr lang="en-US"/>
              <a:t>.</a:t>
            </a:r>
            <a:endParaRPr lang="en-US">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20</a:t>
            </a:fld>
            <a:endParaRPr lang="de-DE"/>
          </a:p>
        </p:txBody>
      </p:sp>
    </p:spTree>
    <p:extLst>
      <p:ext uri="{BB962C8B-B14F-4D97-AF65-F5344CB8AC3E}">
        <p14:creationId xmlns:p14="http://schemas.microsoft.com/office/powerpoint/2010/main" val="3578405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THG = Treibhausgase</a:t>
            </a:r>
          </a:p>
        </p:txBody>
      </p:sp>
      <p:sp>
        <p:nvSpPr>
          <p:cNvPr id="4" name="Foliennummernplatzhalter 3"/>
          <p:cNvSpPr>
            <a:spLocks noGrp="1"/>
          </p:cNvSpPr>
          <p:nvPr>
            <p:ph type="sldNum" sz="quarter" idx="5"/>
          </p:nvPr>
        </p:nvSpPr>
        <p:spPr/>
        <p:txBody>
          <a:bodyPr/>
          <a:lstStyle/>
          <a:p>
            <a:fld id="{392BAC6B-EAF1-7F40-91F2-CC4507AE787C}" type="slidenum">
              <a:rPr lang="de-DE" smtClean="0"/>
              <a:t>22</a:t>
            </a:fld>
            <a:endParaRPr lang="de-DE"/>
          </a:p>
        </p:txBody>
      </p:sp>
    </p:spTree>
    <p:extLst>
      <p:ext uri="{BB962C8B-B14F-4D97-AF65-F5344CB8AC3E}">
        <p14:creationId xmlns:p14="http://schemas.microsoft.com/office/powerpoint/2010/main" val="1128242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a:t>Grenzausgleichsproduktabgabe oder auch von der EU Grenzausgleichsabgabe = Klimazoll auf CO2-intensive Einfuhren in den europäischen Binnenmarkt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CCU = </a:t>
            </a:r>
            <a:r>
              <a:rPr lang="de-DE" b="0"/>
              <a:t>Carbon Capture and </a:t>
            </a:r>
            <a:r>
              <a:rPr lang="de-DE" b="0" err="1"/>
              <a:t>Utilization</a:t>
            </a:r>
            <a:endParaRPr lang="de-DE" b="0"/>
          </a:p>
          <a:p>
            <a:r>
              <a:rPr lang="de-DE"/>
              <a:t>CCS = Carbon Capture and Storage</a:t>
            </a:r>
          </a:p>
        </p:txBody>
      </p:sp>
      <p:sp>
        <p:nvSpPr>
          <p:cNvPr id="4" name="Foliennummernplatzhalter 3"/>
          <p:cNvSpPr>
            <a:spLocks noGrp="1"/>
          </p:cNvSpPr>
          <p:nvPr>
            <p:ph type="sldNum" sz="quarter" idx="5"/>
          </p:nvPr>
        </p:nvSpPr>
        <p:spPr/>
        <p:txBody>
          <a:bodyPr/>
          <a:lstStyle/>
          <a:p>
            <a:fld id="{392BAC6B-EAF1-7F40-91F2-CC4507AE787C}" type="slidenum">
              <a:rPr lang="de-DE" smtClean="0"/>
              <a:t>23</a:t>
            </a:fld>
            <a:endParaRPr lang="de-DE"/>
          </a:p>
        </p:txBody>
      </p:sp>
    </p:spTree>
    <p:extLst>
      <p:ext uri="{BB962C8B-B14F-4D97-AF65-F5344CB8AC3E}">
        <p14:creationId xmlns:p14="http://schemas.microsoft.com/office/powerpoint/2010/main" val="207291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781ae981c0_0_98: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71" name="Google Shape;171;g2781ae981c0_0_9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81ae981c0_0_105: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de-DE" sz="1200"/>
              <a:t>Grenzausgleichsproduktabgabe oder auch von der EU Grenzausgleichsabgabe = Klimazoll auf CO2-intensive Einfuhren in den europäischen Binnenmarkt</a:t>
            </a:r>
          </a:p>
          <a:p>
            <a:pPr marL="0" lvl="0" indent="0" algn="l" rtl="0">
              <a:spcBef>
                <a:spcPts val="0"/>
              </a:spcBef>
              <a:spcAft>
                <a:spcPts val="0"/>
              </a:spcAft>
              <a:buClr>
                <a:schemeClr val="dk1"/>
              </a:buClr>
              <a:buSzPts val="1100"/>
              <a:buFont typeface="Arial"/>
              <a:buNone/>
            </a:pPr>
            <a:br>
              <a:rPr lang="de-DE"/>
            </a:br>
            <a:br>
              <a:rPr lang="de-DE"/>
            </a:br>
            <a:r>
              <a:rPr lang="de-DE"/>
              <a:t>Egal ob Endproduktabgabe oder CABM, die Einführungsgeschwindigkeit muss sich am Restbudget orientieren.</a:t>
            </a:r>
            <a:endParaRPr/>
          </a:p>
          <a:p>
            <a:pPr marL="0" lvl="0" indent="0" algn="l" rtl="0">
              <a:spcBef>
                <a:spcPts val="0"/>
              </a:spcBef>
              <a:spcAft>
                <a:spcPts val="0"/>
              </a:spcAft>
              <a:buClr>
                <a:schemeClr val="dk1"/>
              </a:buClr>
              <a:buSzPts val="1100"/>
              <a:buFont typeface="Arial"/>
              <a:buNone/>
            </a:pPr>
            <a:r>
              <a:rPr lang="de-DE"/>
              <a:t>Die Endproduktgabe (GZ) schafft Vermeidungsanreize entlang der Wertschöpfungskette weil Emissionskosten bis zum Endkonsumenten durchgereicht werden.</a:t>
            </a:r>
            <a:endParaRPr/>
          </a:p>
          <a:p>
            <a:pPr marL="0" lvl="0" indent="0" algn="l" rtl="0">
              <a:spcBef>
                <a:spcPts val="0"/>
              </a:spcBef>
              <a:spcAft>
                <a:spcPts val="0"/>
              </a:spcAft>
              <a:buNone/>
            </a:pPr>
            <a:r>
              <a:rPr lang="de-DE"/>
              <a:t>Beide Maßnahmen: Keine Produktionsverlagerung, sondern stattdessen Anreize zur Emissionsvermeidung auch bei Stahlexporten nach Europa</a:t>
            </a:r>
            <a:endParaRPr/>
          </a:p>
        </p:txBody>
      </p:sp>
      <p:sp>
        <p:nvSpPr>
          <p:cNvPr id="178" name="Google Shape;178;g2781ae981c0_0_10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81ae981c0_0_113: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Kommentar von Johann zur Sicherung der Arbeitsplätze: „D</a:t>
            </a:r>
            <a:r>
              <a:rPr lang="de-DE" sz="1800">
                <a:effectLst/>
                <a:latin typeface="Segoe UI" panose="020B0502040204020203" pitchFamily="34" charset="0"/>
              </a:rPr>
              <a:t>adurch, dass diese Form der finanziellen Unterstützung für Unternehmen an ihre Beschäftigtenanzahl gekoppelt ist, kann vermieden werden, dass Unternehmen sich verkleinern d.h. Personal entlassen, um Emissionen einzusparen und dafür Förderung erhalten. Eine Art arbeitspolitischer Schutzmechanismus also.“</a:t>
            </a:r>
            <a:endParaRPr lang="de-DE" sz="1800">
              <a:effectLst/>
              <a:latin typeface="Arial" panose="020B0604020202020204" pitchFamily="34" charset="0"/>
            </a:endParaRPr>
          </a:p>
          <a:p>
            <a:pPr marL="0" lvl="0" indent="0" algn="l" rtl="0">
              <a:spcBef>
                <a:spcPts val="0"/>
              </a:spcBef>
              <a:spcAft>
                <a:spcPts val="0"/>
              </a:spcAft>
              <a:buNone/>
            </a:pPr>
            <a:endParaRPr/>
          </a:p>
        </p:txBody>
      </p:sp>
      <p:sp>
        <p:nvSpPr>
          <p:cNvPr id="185" name="Google Shape;185;g2781ae981c0_0_11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81ae981c0_0_121: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r>
              <a:rPr lang="de-DE" sz="1200"/>
              <a:t>CH</a:t>
            </a:r>
            <a:r>
              <a:rPr lang="de-DE" sz="1200" baseline="-25000"/>
              <a:t>4 </a:t>
            </a:r>
            <a:r>
              <a:rPr lang="de-DE" sz="1200" baseline="0"/>
              <a:t>= Methan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N</a:t>
            </a:r>
            <a:r>
              <a:rPr lang="de-DE" sz="1200" baseline="-25000"/>
              <a:t>2</a:t>
            </a:r>
            <a:r>
              <a:rPr lang="de-DE" sz="1200"/>
              <a:t>O = </a:t>
            </a:r>
            <a:r>
              <a:rPr lang="de-DE" b="0"/>
              <a:t>Distickstoffmonoxid (Lachgas)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a:t>SF</a:t>
            </a:r>
            <a:r>
              <a:rPr lang="de-DE" b="0" baseline="-25000"/>
              <a:t>6</a:t>
            </a:r>
            <a:r>
              <a:rPr lang="de-DE" b="0"/>
              <a:t> = Schwefelhexafluorid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a:t>HFKW = Fluorkohlwasserstoffe</a:t>
            </a:r>
          </a:p>
          <a:p>
            <a:pPr marL="0" lvl="0" indent="0" algn="l" rtl="0">
              <a:spcBef>
                <a:spcPts val="0"/>
              </a:spcBef>
              <a:spcAft>
                <a:spcPts val="0"/>
              </a:spcAft>
              <a:buNone/>
            </a:pPr>
            <a:endParaRPr/>
          </a:p>
        </p:txBody>
      </p:sp>
      <p:sp>
        <p:nvSpPr>
          <p:cNvPr id="192" name="Google Shape;192;g2781ae981c0_0_12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781ab6d974_0_29: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CCU = </a:t>
            </a:r>
            <a:r>
              <a:rPr lang="de-DE" b="0"/>
              <a:t>Carbon Capture and </a:t>
            </a:r>
            <a:r>
              <a:rPr lang="de-DE" b="0" err="1"/>
              <a:t>Utilization</a:t>
            </a:r>
            <a:endParaRPr lang="de-DE" b="0"/>
          </a:p>
          <a:p>
            <a:r>
              <a:rPr lang="de-DE"/>
              <a:t>CCS = Carbon Capture and Storage</a:t>
            </a:r>
          </a:p>
          <a:p>
            <a:pPr marL="0" lvl="0" indent="0" algn="l" rtl="0">
              <a:spcBef>
                <a:spcPts val="0"/>
              </a:spcBef>
              <a:spcAft>
                <a:spcPts val="0"/>
              </a:spcAft>
              <a:buNone/>
            </a:pPr>
            <a:r>
              <a:rPr lang="de-DE"/>
              <a:t>karzinogen = krebserregend</a:t>
            </a:r>
            <a:endParaRPr/>
          </a:p>
        </p:txBody>
      </p:sp>
      <p:sp>
        <p:nvSpPr>
          <p:cNvPr id="199" name="Google Shape;199;g2781ab6d974_0_2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1ae981c0_0_136: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06" name="Google Shape;206;g2781ae981c0_0_13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1ae981c0_0_136: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171450" lvl="0" indent="-171450" algn="l" rtl="0">
              <a:spcBef>
                <a:spcPts val="0"/>
              </a:spcBef>
              <a:spcAft>
                <a:spcPts val="0"/>
              </a:spcAft>
              <a:buFont typeface="Arial" panose="020B0604020202020204" pitchFamily="34" charset="0"/>
              <a:buChar char="•"/>
            </a:pPr>
            <a:r>
              <a:rPr lang="de-DE"/>
              <a:t>Ökodesign-Richtlinie kommt von der EU, die Anforderungen an die umweltgerechte Gestaltung „energieverbrauchsrelevanter Produkte“ im gemeinsamen Binnenmarkt der Europäischen Union festlegt.</a:t>
            </a:r>
            <a:endParaRPr/>
          </a:p>
        </p:txBody>
      </p:sp>
      <p:sp>
        <p:nvSpPr>
          <p:cNvPr id="206" name="Google Shape;206;g2781ae981c0_0_13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0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2</a:t>
            </a:fld>
            <a:endParaRPr lang="de-DE"/>
          </a:p>
        </p:txBody>
      </p:sp>
    </p:spTree>
    <p:extLst>
      <p:ext uri="{BB962C8B-B14F-4D97-AF65-F5344CB8AC3E}">
        <p14:creationId xmlns:p14="http://schemas.microsoft.com/office/powerpoint/2010/main" val="1972077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81ae981c0_0_136:notes"/>
          <p:cNvSpPr txBox="1">
            <a:spLocks noGrp="1"/>
          </p:cNvSpPr>
          <p:nvPr>
            <p:ph type="body" idx="1"/>
          </p:nvPr>
        </p:nvSpPr>
        <p:spPr>
          <a:xfrm>
            <a:off x="710407" y="4925407"/>
            <a:ext cx="5683200" cy="40299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06" name="Google Shape;206;g2781ae981c0_0_13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779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nSpc>
                <a:spcPct val="110000"/>
              </a:lnSpc>
              <a:spcBef>
                <a:spcPts val="1000"/>
              </a:spcBef>
              <a:buFont typeface="Arial"/>
              <a:buChar char="•"/>
            </a:pPr>
            <a:r>
              <a:rPr lang="en-US"/>
              <a:t>80% der </a:t>
            </a:r>
            <a:r>
              <a:rPr lang="en-US" err="1"/>
              <a:t>notwendigen</a:t>
            </a:r>
            <a:r>
              <a:rPr lang="en-US"/>
              <a:t> </a:t>
            </a:r>
            <a:r>
              <a:rPr lang="en-US" err="1"/>
              <a:t>Emissionsreduktion</a:t>
            </a:r>
            <a:endParaRPr lang="en-US" err="1">
              <a:ea typeface="Calibri"/>
              <a:cs typeface="Calibri"/>
            </a:endParaRPr>
          </a:p>
          <a:p>
            <a:pPr marL="171450" indent="-171450">
              <a:lnSpc>
                <a:spcPct val="110000"/>
              </a:lnSpc>
              <a:spcBef>
                <a:spcPts val="1000"/>
              </a:spcBef>
              <a:buFont typeface="Arial"/>
              <a:buChar char="•"/>
            </a:pPr>
            <a:r>
              <a:rPr lang="en-US"/>
              <a:t>Mix </a:t>
            </a:r>
            <a:r>
              <a:rPr lang="en-US" err="1"/>
              <a:t>aus</a:t>
            </a:r>
            <a:r>
              <a:rPr lang="en-US"/>
              <a:t> (</a:t>
            </a:r>
            <a:r>
              <a:rPr lang="en-US" err="1"/>
              <a:t>übergreifenden</a:t>
            </a:r>
            <a:r>
              <a:rPr lang="en-US"/>
              <a:t>) </a:t>
            </a:r>
            <a:r>
              <a:rPr lang="en-US" err="1"/>
              <a:t>Rahmenbedingungen</a:t>
            </a:r>
            <a:r>
              <a:rPr lang="en-US"/>
              <a:t>, </a:t>
            </a:r>
            <a:r>
              <a:rPr lang="en-US" err="1"/>
              <a:t>spezifischen</a:t>
            </a:r>
            <a:r>
              <a:rPr lang="en-US"/>
              <a:t> </a:t>
            </a:r>
            <a:r>
              <a:rPr lang="en-US" err="1"/>
              <a:t>Vorgaben</a:t>
            </a:r>
            <a:r>
              <a:rPr lang="en-US"/>
              <a:t> und </a:t>
            </a:r>
            <a:r>
              <a:rPr lang="en-US" err="1"/>
              <a:t>unterstützenden</a:t>
            </a:r>
            <a:r>
              <a:rPr lang="en-US"/>
              <a:t> </a:t>
            </a:r>
            <a:r>
              <a:rPr lang="en-US" err="1"/>
              <a:t>Maßnahmen</a:t>
            </a:r>
            <a:endParaRPr lang="de-DE" err="1"/>
          </a:p>
          <a:p>
            <a:pPr marL="171450" indent="-171450">
              <a:lnSpc>
                <a:spcPct val="110000"/>
              </a:lnSpc>
              <a:spcBef>
                <a:spcPts val="1000"/>
              </a:spcBef>
              <a:buFont typeface="Arial"/>
              <a:buChar char="•"/>
            </a:pPr>
            <a:r>
              <a:rPr lang="en-US"/>
              <a:t>bspw. </a:t>
            </a:r>
            <a:r>
              <a:rPr lang="en-US" err="1"/>
              <a:t>Streitpunkt</a:t>
            </a:r>
            <a:r>
              <a:rPr lang="en-US"/>
              <a:t> </a:t>
            </a:r>
            <a:r>
              <a:rPr lang="en-US" err="1"/>
              <a:t>Verbot</a:t>
            </a:r>
            <a:r>
              <a:rPr lang="en-US"/>
              <a:t> </a:t>
            </a:r>
            <a:r>
              <a:rPr lang="en-US" err="1"/>
              <a:t>fossiler</a:t>
            </a:r>
            <a:r>
              <a:rPr lang="en-US"/>
              <a:t> </a:t>
            </a:r>
            <a:r>
              <a:rPr lang="en-US" err="1"/>
              <a:t>Heizungen</a:t>
            </a:r>
            <a:r>
              <a:rPr lang="en-US"/>
              <a:t> </a:t>
            </a:r>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32</a:t>
            </a:fld>
            <a:endParaRPr lang="de-DE"/>
          </a:p>
        </p:txBody>
      </p:sp>
    </p:spTree>
    <p:extLst>
      <p:ext uri="{BB962C8B-B14F-4D97-AF65-F5344CB8AC3E}">
        <p14:creationId xmlns:p14="http://schemas.microsoft.com/office/powerpoint/2010/main" val="920565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33</a:t>
            </a:fld>
            <a:endParaRPr lang="de-DE"/>
          </a:p>
        </p:txBody>
      </p:sp>
    </p:spTree>
    <p:extLst>
      <p:ext uri="{BB962C8B-B14F-4D97-AF65-F5344CB8AC3E}">
        <p14:creationId xmlns:p14="http://schemas.microsoft.com/office/powerpoint/2010/main" val="3819149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Mit Abstand wirkungsvollste Maßnahme!</a:t>
            </a:r>
          </a:p>
          <a:p>
            <a:pPr marL="171450" indent="-171450">
              <a:buFont typeface="Arial" panose="020B0604020202020204" pitchFamily="34" charset="0"/>
              <a:buChar char="•"/>
            </a:pPr>
            <a:r>
              <a:rPr lang="de-DE"/>
              <a:t>Brennstoffemissionshandelsgesetz mit nationalem Emissionshandelssystem (</a:t>
            </a:r>
            <a:r>
              <a:rPr lang="de-DE" err="1"/>
              <a:t>nEHS</a:t>
            </a:r>
            <a:r>
              <a:rPr lang="de-DE"/>
              <a:t>) </a:t>
            </a:r>
          </a:p>
          <a:p>
            <a:pPr marL="171450" indent="-171450">
              <a:buFont typeface="Arial" panose="020B0604020202020204" pitchFamily="34" charset="0"/>
              <a:buChar char="•"/>
            </a:pPr>
            <a:r>
              <a:rPr lang="de-DE"/>
              <a:t>Aktuelle CO2-Preise für Gebäude (und Verkehr) viel zu niedrig</a:t>
            </a:r>
            <a:endParaRPr lang="de-DE">
              <a:cs typeface="Calibri"/>
            </a:endParaRPr>
          </a:p>
          <a:p>
            <a:pPr marL="628650" lvl="1" indent="-171450">
              <a:buFont typeface="Arial" panose="020B0604020202020204" pitchFamily="34" charset="0"/>
              <a:buChar char="•"/>
            </a:pPr>
            <a:r>
              <a:rPr lang="de-DE"/>
              <a:t>Zertifikate zu gesetzlich festgelegten Preisen mit 25 EUR/t CO2 (2021) bis 55 EUR/t CO2 (2025)</a:t>
            </a:r>
            <a:endParaRPr lang="de-DE">
              <a:cs typeface="Calibri"/>
            </a:endParaRPr>
          </a:p>
          <a:p>
            <a:pPr marL="628650" lvl="1" indent="-171450">
              <a:buFont typeface="Arial" panose="020B0604020202020204" pitchFamily="34" charset="0"/>
              <a:buChar char="•"/>
            </a:pPr>
            <a:r>
              <a:rPr lang="de-DE"/>
              <a:t>Entfalten so keine Lenkungswirkung UND internalisieren die Umweltwirkungen nicht</a:t>
            </a:r>
            <a:endParaRPr lang="de-DE">
              <a:cs typeface="Calibri"/>
            </a:endParaRPr>
          </a:p>
          <a:p>
            <a:pPr marL="628650" lvl="1" indent="-171450">
              <a:buFont typeface="Arial" panose="020B0604020202020204" pitchFamily="34" charset="0"/>
              <a:buChar char="•"/>
            </a:pPr>
            <a:r>
              <a:rPr lang="de-DE"/>
              <a:t>Geplant sind erst ab 2026 Entfall der Fixpreise und echtes Handelssystem (wie heute schon beim EU-ETS)</a:t>
            </a:r>
            <a:endParaRPr lang="de-DE">
              <a:cs typeface="Calibri"/>
            </a:endParaRPr>
          </a:p>
          <a:p>
            <a:pPr marL="628650" lvl="1" indent="-171450">
              <a:buFont typeface="Arial" panose="020B0604020202020204" pitchFamily="34" charset="0"/>
              <a:buChar char="•"/>
            </a:pPr>
            <a:r>
              <a:rPr lang="de-DE"/>
              <a:t>UBA hält mindestens 200€ für angemessen (und dabei wird heutige Generation sogar noch bevorteilt)</a:t>
            </a:r>
            <a:endParaRPr lang="de-DE">
              <a:cs typeface="Calibri"/>
            </a:endParaRPr>
          </a:p>
          <a:p>
            <a:pPr marL="0" indent="0">
              <a:buFont typeface="Arial" panose="020B0604020202020204" pitchFamily="34" charset="0"/>
              <a:buNone/>
            </a:pPr>
            <a:endParaRPr lang="de-DE"/>
          </a:p>
          <a:p>
            <a:r>
              <a:rPr lang="de-DE"/>
              <a:t>https://www.umweltbundesamt.de/daten/umwelt-wirtschaft/gesellschaftliche-kosten-von-umweltbelastungen#gesamtwirtschaftliche-bedeutung-der-umweltkosten </a:t>
            </a:r>
            <a:endParaRPr lang="de-DE">
              <a:cs typeface="Calibri"/>
            </a:endParaRPr>
          </a:p>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34</a:t>
            </a:fld>
            <a:endParaRPr lang="de-DE"/>
          </a:p>
        </p:txBody>
      </p:sp>
    </p:spTree>
    <p:extLst>
      <p:ext uri="{BB962C8B-B14F-4D97-AF65-F5344CB8AC3E}">
        <p14:creationId xmlns:p14="http://schemas.microsoft.com/office/powerpoint/2010/main" val="1664806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Mit dieser Folie soll vor allem betont werden, dass es einen enormen Preissprung zwischen dem nationalen Brennstoffemissionshandel (</a:t>
            </a:r>
            <a:r>
              <a:rPr lang="de-DE" err="1"/>
              <a:t>nEHS</a:t>
            </a:r>
            <a:r>
              <a:rPr lang="de-DE"/>
              <a:t>) und dem </a:t>
            </a:r>
            <a:r>
              <a:rPr lang="de-DE" err="1"/>
              <a:t>Eu</a:t>
            </a:r>
            <a:r>
              <a:rPr lang="de-DE"/>
              <a:t>-ETS II geben wird. </a:t>
            </a:r>
          </a:p>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36</a:t>
            </a:fld>
            <a:endParaRPr lang="de-DE"/>
          </a:p>
        </p:txBody>
      </p:sp>
    </p:spTree>
    <p:extLst>
      <p:ext uri="{BB962C8B-B14F-4D97-AF65-F5344CB8AC3E}">
        <p14:creationId xmlns:p14="http://schemas.microsoft.com/office/powerpoint/2010/main" val="2224430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Zur Erinnerung: 88% nicht oder nur teilweise gedämmt</a:t>
            </a:r>
          </a:p>
          <a:p>
            <a:pPr marL="171450" indent="-171450">
              <a:buFont typeface="Arial" panose="020B0604020202020204" pitchFamily="34" charset="0"/>
              <a:buChar char="•"/>
            </a:pPr>
            <a:r>
              <a:rPr lang="de-DE"/>
              <a:t>Aktuell nur Sanierungsrate von 1 % </a:t>
            </a:r>
            <a:endParaRPr lang="de-DE">
              <a:cs typeface="Calibri"/>
            </a:endParaRPr>
          </a:p>
          <a:p>
            <a:pPr marL="171450" indent="-171450">
              <a:buFont typeface="Arial" panose="020B0604020202020204" pitchFamily="34" charset="0"/>
              <a:buChar char="•"/>
            </a:pPr>
            <a:r>
              <a:rPr lang="de-DE"/>
              <a:t>90% der Gebäude fallen in schlechtere Energieeffizienzklassen als B </a:t>
            </a:r>
          </a:p>
          <a:p>
            <a:pPr marL="171450" indent="-171450">
              <a:buFont typeface="Arial" panose="020B0604020202020204" pitchFamily="34" charset="0"/>
              <a:buChar char="•"/>
            </a:pPr>
            <a:endParaRPr lang="de-DE">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latin typeface="Calibri"/>
                <a:cs typeface="Calibri"/>
              </a:rPr>
              <a:t>Sanierungsrate: welcher Anteil der Gebäude pro Jahr saniert wird</a:t>
            </a:r>
            <a:endParaRPr lang="de-DE">
              <a:cs typeface="Calibri"/>
            </a:endParaRPr>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a:t>Was zählt alles zu Sanierung? Neben dem Umbau der Heizung zählt hierzu vor allem die Dämmung der so genannten Gebäudehülle, also Außenwände, Dach, Fenster, Türen und Kellerdecke</a:t>
            </a:r>
            <a:endParaRPr lang="de-DE">
              <a:cs typeface="Calibri"/>
            </a:endParaRPr>
          </a:p>
          <a:p>
            <a:pPr marL="171450" indent="-171450">
              <a:buFont typeface="Arial" panose="020B0604020202020204" pitchFamily="34" charset="0"/>
              <a:buChar char="•"/>
            </a:pPr>
            <a:r>
              <a:rPr lang="de-DE" sz="1800">
                <a:effectLst/>
                <a:latin typeface="Calibri"/>
                <a:ea typeface="Calibri" panose="020F0502020204030204" pitchFamily="34" charset="0"/>
                <a:cs typeface="Calibri"/>
              </a:rPr>
              <a:t>Ähnlich wie bei Haushaltsgeräten gibt es für Gebäude Energieeffizienzklassen von A+ bis H, die den jährlichen Energiebedarf pro Wohnfläche angeben</a:t>
            </a:r>
          </a:p>
          <a:p>
            <a:pPr marL="171450" indent="-171450">
              <a:buFont typeface="Arial" panose="020B0604020202020204" pitchFamily="34" charset="0"/>
              <a:buChar char="•"/>
            </a:pP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a:latin typeface="+mn-lt"/>
                <a:cs typeface="Calibri"/>
              </a:rPr>
              <a:t>Sanierungsfahrpläne: standardisiertes Vorgehen zur Sanierung bei Nutzungsänderung oder Umbau bzw. Eigentümerwechsel</a:t>
            </a:r>
          </a:p>
          <a:p>
            <a:pPr marL="171450" indent="-171450">
              <a:buFont typeface="Arial" panose="020B0604020202020204" pitchFamily="34" charset="0"/>
              <a:buChar char="•"/>
            </a:pPr>
            <a:r>
              <a:rPr lang="de-DE" sz="1800">
                <a:latin typeface="Calibri"/>
                <a:cs typeface="Calibri"/>
              </a:rPr>
              <a:t>Sanierungstiefe: Welcher energetische Standard wird erreicht? Wie ist der Energieverbrauch pro qm &amp; Jahr?</a:t>
            </a:r>
          </a:p>
          <a:p>
            <a:pPr marL="171450" indent="-171450">
              <a:buFont typeface="Arial" panose="020B0604020202020204" pitchFamily="34" charset="0"/>
              <a:buChar char="•"/>
            </a:pPr>
            <a:r>
              <a:rPr lang="de-DE" sz="1800">
                <a:latin typeface="Calibri"/>
                <a:cs typeface="Calibri"/>
              </a:rPr>
              <a:t>Sanierungsrate + Sanierungstiefe = Sanierungswirkung</a:t>
            </a:r>
          </a:p>
          <a:p>
            <a:pPr marL="171450" indent="-171450">
              <a:buFont typeface="Arial" panose="020B0604020202020204" pitchFamily="34" charset="0"/>
              <a:buChar char="•"/>
            </a:pPr>
            <a:endParaRPr lang="de-DE" sz="1800">
              <a:latin typeface="Calibri"/>
              <a:cs typeface="Calibri"/>
            </a:endParaRPr>
          </a:p>
          <a:p>
            <a:pPr marL="171450" indent="-171450">
              <a:buFont typeface="Arial" panose="020B0604020202020204" pitchFamily="34" charset="0"/>
              <a:buChar char="•"/>
            </a:pPr>
            <a:r>
              <a:rPr lang="de-DE" sz="1800">
                <a:effectLst/>
                <a:latin typeface="Calibri"/>
                <a:cs typeface="Calibri"/>
              </a:rPr>
              <a:t>Und nun eine Maßnahme, die in den letzten Wochen und Monaten für reichlich Wirbel gesorgt hat…</a:t>
            </a:r>
            <a:endParaRPr lang="de-DE">
              <a:latin typeface="Calibri"/>
              <a:cs typeface="Calibri"/>
            </a:endParaRPr>
          </a:p>
          <a:p>
            <a:pPr marL="171450" indent="-171450">
              <a:buFont typeface="Arial" panose="020B0604020202020204" pitchFamily="34" charset="0"/>
              <a:buChar char="•"/>
            </a:pPr>
            <a:endParaRPr lang="de-DE"/>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37</a:t>
            </a:fld>
            <a:endParaRPr lang="de-DE"/>
          </a:p>
        </p:txBody>
      </p:sp>
    </p:spTree>
    <p:extLst>
      <p:ext uri="{BB962C8B-B14F-4D97-AF65-F5344CB8AC3E}">
        <p14:creationId xmlns:p14="http://schemas.microsoft.com/office/powerpoint/2010/main" val="887800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…wir wissen alle, was daraus geworden ist aufgrund einer großen medialen Kampagne von BILD-Zeitung und Co („Heizungshammer“)</a:t>
            </a:r>
          </a:p>
          <a:p>
            <a:r>
              <a:rPr lang="de-DE"/>
              <a:t>Umso wichtiger, auch bei diesem Thema noch Druck zu machen! Noch ist nichts vom Bundestag beschlossen</a:t>
            </a:r>
          </a:p>
          <a:p>
            <a:endParaRPr lang="de-DE"/>
          </a:p>
          <a:p>
            <a:r>
              <a:rPr lang="de-DE"/>
              <a:t>Kommentar von Kristian: Die Spitzenlasten in Bestandsgebäuden sollen von Gasheizungen abgefangen werden können.</a:t>
            </a:r>
          </a:p>
        </p:txBody>
      </p:sp>
      <p:sp>
        <p:nvSpPr>
          <p:cNvPr id="4" name="Foliennummernplatzhalter 3"/>
          <p:cNvSpPr>
            <a:spLocks noGrp="1"/>
          </p:cNvSpPr>
          <p:nvPr>
            <p:ph type="sldNum" sz="quarter" idx="5"/>
          </p:nvPr>
        </p:nvSpPr>
        <p:spPr/>
        <p:txBody>
          <a:bodyPr/>
          <a:lstStyle/>
          <a:p>
            <a:fld id="{392BAC6B-EAF1-7F40-91F2-CC4507AE787C}" type="slidenum">
              <a:rPr lang="de-DE" smtClean="0"/>
              <a:t>38</a:t>
            </a:fld>
            <a:endParaRPr lang="de-DE"/>
          </a:p>
        </p:txBody>
      </p:sp>
    </p:spTree>
    <p:extLst>
      <p:ext uri="{BB962C8B-B14F-4D97-AF65-F5344CB8AC3E}">
        <p14:creationId xmlns:p14="http://schemas.microsoft.com/office/powerpoint/2010/main" val="471433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Steigender CO2-Preis ändert per se nichts an der fehlenden Anreizwirkungen für </a:t>
            </a:r>
            <a:r>
              <a:rPr lang="de-DE" err="1"/>
              <a:t>Vermieter:innen</a:t>
            </a:r>
            <a:r>
              <a:rPr lang="de-DE"/>
              <a:t>, da diese die Heizkosten einfach an die </a:t>
            </a:r>
            <a:r>
              <a:rPr lang="de-DE" err="1"/>
              <a:t>Mieter:innen</a:t>
            </a:r>
            <a:r>
              <a:rPr lang="de-DE"/>
              <a:t> weitergeben können</a:t>
            </a:r>
          </a:p>
          <a:p>
            <a:pPr marL="171450" indent="-171450">
              <a:buFont typeface="Arial" panose="020B0604020202020204" pitchFamily="34" charset="0"/>
              <a:buChar char="•"/>
            </a:pPr>
            <a:r>
              <a:rPr lang="de-DE"/>
              <a:t>Zusätzliche Belastung der </a:t>
            </a:r>
            <a:r>
              <a:rPr lang="de-DE" err="1"/>
              <a:t>Mieter:innen</a:t>
            </a:r>
            <a:r>
              <a:rPr lang="de-DE"/>
              <a:t> nicht zielführend, bestehende Einsparpotenziale zu gering</a:t>
            </a:r>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b="1"/>
              <a:t>Transparente Kostenabrechnung</a:t>
            </a:r>
            <a:r>
              <a:rPr lang="de-DE"/>
              <a:t>: Um die Transparenz in jeder Heizkostenabrechnung zu gewährleisten, ist in der Verordnung über Heizkostenabrechnung explizit eine Regelung aufzunehmen, wonach der Posten für die Umlage des CO2-Preises in der Heizkostenabrechnung gesondert auszuweisen ist.</a:t>
            </a:r>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a:t>Drittelmodell: Aufteilung der Kosten energetischer Sanierung auf </a:t>
            </a:r>
            <a:r>
              <a:rPr lang="de-DE" err="1"/>
              <a:t>Vermieter:in</a:t>
            </a:r>
            <a:r>
              <a:rPr lang="de-DE"/>
              <a:t>, </a:t>
            </a:r>
            <a:r>
              <a:rPr lang="de-DE" err="1"/>
              <a:t>Mieter:in</a:t>
            </a:r>
            <a:r>
              <a:rPr lang="de-DE"/>
              <a:t> und Staat. Modernisierungsumlage sinkt dadurch. Förderungen gibt es aber nur noch für Sanierung nach bestimmten KfW-Standards. Bei unzumutbarer Härte sogar Übernahme der Mieterhöhung aus öffentlichen Mitteln</a:t>
            </a:r>
          </a:p>
          <a:p>
            <a:pPr marL="171450" indent="-171450">
              <a:buFont typeface="Arial" panose="020B0604020202020204" pitchFamily="34" charset="0"/>
              <a:buChar char="•"/>
            </a:pPr>
            <a:endParaRPr lang="de-DE"/>
          </a:p>
          <a:p>
            <a:pPr marL="0" indent="0">
              <a:buFont typeface="Arial" panose="020B0604020202020204" pitchFamily="34" charset="0"/>
              <a:buNone/>
            </a:pPr>
            <a:r>
              <a:rPr lang="de-DE"/>
              <a:t>… ersten 3 Maßnahmen im Bereich Wärme und jetzt kommen wir zum Bau von Gebäuden</a:t>
            </a:r>
          </a:p>
        </p:txBody>
      </p:sp>
      <p:sp>
        <p:nvSpPr>
          <p:cNvPr id="4" name="Foliennummernplatzhalter 3"/>
          <p:cNvSpPr>
            <a:spLocks noGrp="1"/>
          </p:cNvSpPr>
          <p:nvPr>
            <p:ph type="sldNum" sz="quarter" idx="5"/>
          </p:nvPr>
        </p:nvSpPr>
        <p:spPr/>
        <p:txBody>
          <a:bodyPr/>
          <a:lstStyle/>
          <a:p>
            <a:fld id="{392BAC6B-EAF1-7F40-91F2-CC4507AE787C}" type="slidenum">
              <a:rPr lang="de-DE" smtClean="0"/>
              <a:t>39</a:t>
            </a:fld>
            <a:endParaRPr lang="de-DE"/>
          </a:p>
        </p:txBody>
      </p:sp>
    </p:spTree>
    <p:extLst>
      <p:ext uri="{BB962C8B-B14F-4D97-AF65-F5344CB8AC3E}">
        <p14:creationId xmlns:p14="http://schemas.microsoft.com/office/powerpoint/2010/main" val="3485168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550 Mio. Tonnen mineralischer Rohstoffe werden jährlich in Deutschland verbaut. </a:t>
            </a:r>
          </a:p>
          <a:p>
            <a:pPr marL="171450" indent="-171450">
              <a:buFont typeface="Arial" panose="020B0604020202020204" pitchFamily="34" charset="0"/>
              <a:buChar char="•"/>
            </a:pPr>
            <a:r>
              <a:rPr lang="de-DE"/>
              <a:t>Die Baubranche ist für fast 55 % des deutschen Abfallaufkommens verantwortlich.</a:t>
            </a:r>
          </a:p>
          <a:p>
            <a:pPr marL="171450" indent="-171450">
              <a:buFont typeface="Arial" panose="020B0604020202020204" pitchFamily="34" charset="0"/>
              <a:buChar char="•"/>
            </a:pPr>
            <a:r>
              <a:rPr lang="de-DE"/>
              <a:t>Baustoffindustrie auch zu den energieintensivsten Branchen mit einem durchschnittlichen Energiekostenanteil von 25 % an der Bruttowertschöpfung</a:t>
            </a:r>
          </a:p>
          <a:p>
            <a:pPr marL="171450" indent="-171450">
              <a:buFont typeface="Arial" panose="020B0604020202020204" pitchFamily="34" charset="0"/>
              <a:buChar char="•"/>
            </a:pPr>
            <a:endParaRPr lang="de-DE"/>
          </a:p>
          <a:p>
            <a:pPr marL="171450" indent="-171450">
              <a:buFont typeface="Arial" panose="020B0604020202020204" pitchFamily="34" charset="0"/>
              <a:buChar char="•"/>
            </a:pPr>
            <a:r>
              <a:rPr lang="de-DE"/>
              <a:t>Standardübertreffende Gebäude z.B. durch besonders hohes Maß an Kreislauffähigkeit, kurze Transportwege der verwendeten Baustoffe oder die Verwendung nachwachsender Rohstoffe</a:t>
            </a:r>
          </a:p>
        </p:txBody>
      </p:sp>
      <p:sp>
        <p:nvSpPr>
          <p:cNvPr id="4" name="Foliennummernplatzhalter 3"/>
          <p:cNvSpPr>
            <a:spLocks noGrp="1"/>
          </p:cNvSpPr>
          <p:nvPr>
            <p:ph type="sldNum" sz="quarter" idx="5"/>
          </p:nvPr>
        </p:nvSpPr>
        <p:spPr/>
        <p:txBody>
          <a:bodyPr/>
          <a:lstStyle/>
          <a:p>
            <a:fld id="{392BAC6B-EAF1-7F40-91F2-CC4507AE787C}" type="slidenum">
              <a:rPr lang="de-DE" smtClean="0"/>
              <a:t>41</a:t>
            </a:fld>
            <a:endParaRPr lang="de-DE"/>
          </a:p>
        </p:txBody>
      </p:sp>
    </p:spTree>
    <p:extLst>
      <p:ext uri="{BB962C8B-B14F-4D97-AF65-F5344CB8AC3E}">
        <p14:creationId xmlns:p14="http://schemas.microsoft.com/office/powerpoint/2010/main" val="1986196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t>Weil Produktion nicht sofort umgestellt werden können, Herstellung möglichst vermeiden (</a:t>
            </a:r>
            <a:r>
              <a:rPr lang="de-DE" err="1"/>
              <a:t>reduce</a:t>
            </a:r>
            <a:r>
              <a:rPr lang="de-DE"/>
              <a:t>), indem Anreize für eine möglichst CO2-sparende Bauweise gesetzt und Hürden für die Verwendung alternativer, klimafreundlicher Baustoffe abgebaut werden</a:t>
            </a:r>
          </a:p>
          <a:p>
            <a:pPr marL="171450" indent="-171450">
              <a:buFont typeface="Arial" panose="020B0604020202020204" pitchFamily="34" charset="0"/>
              <a:buChar char="•"/>
            </a:pPr>
            <a:r>
              <a:rPr lang="de-DE"/>
              <a:t>Aktuelle Regelungen zu Holzbauweise und Brandschutz zu pauschal</a:t>
            </a:r>
          </a:p>
          <a:p>
            <a:pPr marL="0" indent="0">
              <a:buFont typeface="Arial" panose="020B0604020202020204" pitchFamily="34" charset="0"/>
              <a:buNone/>
            </a:pPr>
            <a:endParaRPr lang="de-DE"/>
          </a:p>
          <a:p>
            <a:pPr marL="0" indent="0">
              <a:buFont typeface="Arial" panose="020B0604020202020204" pitchFamily="34" charset="0"/>
              <a:buNone/>
            </a:pPr>
            <a:r>
              <a:rPr lang="de-DE"/>
              <a:t>…letzte Maßnahme</a:t>
            </a:r>
          </a:p>
        </p:txBody>
      </p:sp>
      <p:sp>
        <p:nvSpPr>
          <p:cNvPr id="4" name="Foliennummernplatzhalter 3"/>
          <p:cNvSpPr>
            <a:spLocks noGrp="1"/>
          </p:cNvSpPr>
          <p:nvPr>
            <p:ph type="sldNum" sz="quarter" idx="5"/>
          </p:nvPr>
        </p:nvSpPr>
        <p:spPr/>
        <p:txBody>
          <a:bodyPr/>
          <a:lstStyle/>
          <a:p>
            <a:fld id="{392BAC6B-EAF1-7F40-91F2-CC4507AE787C}" type="slidenum">
              <a:rPr lang="de-DE" smtClean="0"/>
              <a:t>42</a:t>
            </a:fld>
            <a:endParaRPr lang="de-DE"/>
          </a:p>
        </p:txBody>
      </p:sp>
    </p:spTree>
    <p:extLst>
      <p:ext uri="{BB962C8B-B14F-4D97-AF65-F5344CB8AC3E}">
        <p14:creationId xmlns:p14="http://schemas.microsoft.com/office/powerpoint/2010/main" val="121967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An dieser Stelle sollte darauf hingewiesen werden, dass es eine Fokusverschiebung hin zu den wirklich großen Hebeln braucht. Statt sich mit kleinen Maßnahmen elendig lange zu beschäftigen, sollte man sich die wirklich wichtigen Hebel vornehmen.</a:t>
            </a:r>
          </a:p>
        </p:txBody>
      </p:sp>
      <p:sp>
        <p:nvSpPr>
          <p:cNvPr id="4" name="Foliennummernplatzhalter 3"/>
          <p:cNvSpPr>
            <a:spLocks noGrp="1"/>
          </p:cNvSpPr>
          <p:nvPr>
            <p:ph type="sldNum" sz="quarter" idx="5"/>
          </p:nvPr>
        </p:nvSpPr>
        <p:spPr/>
        <p:txBody>
          <a:bodyPr/>
          <a:lstStyle/>
          <a:p>
            <a:fld id="{392BAC6B-EAF1-7F40-91F2-CC4507AE787C}" type="slidenum">
              <a:rPr lang="de-DE" smtClean="0"/>
              <a:t>4</a:t>
            </a:fld>
            <a:endParaRPr lang="de-DE"/>
          </a:p>
        </p:txBody>
      </p:sp>
    </p:spTree>
    <p:extLst>
      <p:ext uri="{BB962C8B-B14F-4D97-AF65-F5344CB8AC3E}">
        <p14:creationId xmlns:p14="http://schemas.microsoft.com/office/powerpoint/2010/main" val="3759908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800" b="0" i="0" u="none" strike="noStrike" baseline="0" err="1">
                <a:solidFill>
                  <a:srgbClr val="000000"/>
                </a:solidFill>
                <a:latin typeface="DM Sans"/>
              </a:rPr>
              <a:t>Bsp</a:t>
            </a:r>
            <a:r>
              <a:rPr lang="de-DE" sz="1800" b="0" i="0" u="none" strike="noStrike" baseline="0">
                <a:solidFill>
                  <a:srgbClr val="000000"/>
                </a:solidFill>
                <a:latin typeface="DM Sans"/>
              </a:rPr>
              <a:t>: Für die Herstellung eines Mauersteins werden 7,2 MJ (2 kWh), umgerechnet 0,2 l Öl benötigt. Ein aus 130.000 Steinen eines Abbruchhauses gebautes Haus spart damit rund 26.000 l Öl</a:t>
            </a:r>
          </a:p>
          <a:p>
            <a:pPr marL="171450" indent="-171450">
              <a:buFont typeface="Arial" panose="020B0604020202020204" pitchFamily="34" charset="0"/>
              <a:buChar char="•"/>
            </a:pPr>
            <a:endParaRPr lang="de-DE" sz="1800" b="0" i="0" u="none" strike="noStrike" baseline="0">
              <a:solidFill>
                <a:srgbClr val="000000"/>
              </a:solidFill>
              <a:latin typeface="DM Sans" pitchFamily="2" charset="0"/>
            </a:endParaRPr>
          </a:p>
          <a:p>
            <a:pPr marL="171450" indent="-171450">
              <a:buFont typeface="Arial" panose="020B0604020202020204" pitchFamily="34" charset="0"/>
              <a:buChar char="•"/>
            </a:pPr>
            <a:r>
              <a:rPr lang="de-DE"/>
              <a:t>Bei Rückbauplanung vorrangig eine Wiederverwendung und an zweiter Stelle Stoffe Recycling</a:t>
            </a:r>
            <a:endParaRPr lang="de-DE">
              <a:cs typeface="Calibri"/>
            </a:endParaRPr>
          </a:p>
          <a:p>
            <a:pPr marL="171450" indent="-171450">
              <a:buFont typeface="Arial" panose="020B0604020202020204" pitchFamily="34" charset="0"/>
              <a:buChar char="•"/>
            </a:pPr>
            <a:r>
              <a:rPr lang="de-DE"/>
              <a:t>Sekundärbaustoffe widersprechen heute noch oft dem Grundsatz der Sparsamkeit </a:t>
            </a:r>
            <a:r>
              <a:rPr lang="de-DE">
                <a:sym typeface="Wingdings" panose="05000000000000000000" pitchFamily="2" charset="2"/>
              </a:rPr>
              <a:t> Lösung: fiktiver CO2-Preis, der recycelte Baustoffe günstiger macht</a:t>
            </a:r>
            <a:endParaRPr lang="de-DE">
              <a:cs typeface="Calibri"/>
            </a:endParaRPr>
          </a:p>
          <a:p>
            <a:pPr marL="171450" indent="-171450">
              <a:buFont typeface="Arial" panose="020B0604020202020204" pitchFamily="34" charset="0"/>
              <a:buChar char="•"/>
            </a:pPr>
            <a:r>
              <a:rPr lang="de-DE">
                <a:sym typeface="Wingdings" panose="05000000000000000000" pitchFamily="2" charset="2"/>
              </a:rPr>
              <a:t>Rückbauplan gibt an, welche Baumaterialen wie wiederverwertet werden können</a:t>
            </a:r>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43</a:t>
            </a:fld>
            <a:endParaRPr lang="de-DE"/>
          </a:p>
        </p:txBody>
      </p:sp>
    </p:spTree>
    <p:extLst>
      <p:ext uri="{BB962C8B-B14F-4D97-AF65-F5344CB8AC3E}">
        <p14:creationId xmlns:p14="http://schemas.microsoft.com/office/powerpoint/2010/main" val="2241445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noProof="0">
                <a:latin typeface="Arial"/>
                <a:cs typeface="Arial"/>
              </a:rPr>
              <a:t>GAP = Gemeinsame Agrarpolitik der Europäischen Union</a:t>
            </a:r>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44</a:t>
            </a:fld>
            <a:endParaRPr lang="de-DE"/>
          </a:p>
        </p:txBody>
      </p:sp>
    </p:spTree>
    <p:extLst>
      <p:ext uri="{BB962C8B-B14F-4D97-AF65-F5344CB8AC3E}">
        <p14:creationId xmlns:p14="http://schemas.microsoft.com/office/powerpoint/2010/main" val="2189977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noProof="0">
                <a:latin typeface="Arial"/>
                <a:cs typeface="Arial"/>
              </a:rPr>
              <a:t>GAP = Gemeinsame Agrarpolitik der Europäischen Union</a:t>
            </a:r>
            <a:endParaRPr lang="de-DE"/>
          </a:p>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45</a:t>
            </a:fld>
            <a:endParaRPr lang="de-DE"/>
          </a:p>
        </p:txBody>
      </p:sp>
    </p:spTree>
    <p:extLst>
      <p:ext uri="{BB962C8B-B14F-4D97-AF65-F5344CB8AC3E}">
        <p14:creationId xmlns:p14="http://schemas.microsoft.com/office/powerpoint/2010/main" val="2726983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46</a:t>
            </a:fld>
            <a:endParaRPr lang="de-DE"/>
          </a:p>
        </p:txBody>
      </p:sp>
    </p:spTree>
    <p:extLst>
      <p:ext uri="{BB962C8B-B14F-4D97-AF65-F5344CB8AC3E}">
        <p14:creationId xmlns:p14="http://schemas.microsoft.com/office/powerpoint/2010/main" val="2043046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47</a:t>
            </a:fld>
            <a:endParaRPr lang="de-DE"/>
          </a:p>
        </p:txBody>
      </p:sp>
    </p:spTree>
    <p:extLst>
      <p:ext uri="{BB962C8B-B14F-4D97-AF65-F5344CB8AC3E}">
        <p14:creationId xmlns:p14="http://schemas.microsoft.com/office/powerpoint/2010/main" val="537533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48</a:t>
            </a:fld>
            <a:endParaRPr lang="de-DE"/>
          </a:p>
        </p:txBody>
      </p:sp>
    </p:spTree>
    <p:extLst>
      <p:ext uri="{BB962C8B-B14F-4D97-AF65-F5344CB8AC3E}">
        <p14:creationId xmlns:p14="http://schemas.microsoft.com/office/powerpoint/2010/main" val="252634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de-DE"/>
              <a:t>Für das Jahr 2021 stand der </a:t>
            </a:r>
            <a:r>
              <a:rPr lang="de-DE" sz="1200" noProof="0">
                <a:latin typeface="Arial"/>
                <a:cs typeface="Arial"/>
              </a:rPr>
              <a:t>GAP (= Gemeinsame Agrarpolitik der Europäischen Union)</a:t>
            </a:r>
            <a:r>
              <a:rPr lang="de-DE"/>
              <a:t> ein Drittel des Haushalts (55,71 Mrd. EUR) zur Verfügung.</a:t>
            </a:r>
            <a:endParaRPr lang="en-US"/>
          </a:p>
          <a:p>
            <a:pPr marL="171450" indent="-171450">
              <a:buFont typeface="Arial"/>
              <a:buChar char="•"/>
            </a:pPr>
            <a:r>
              <a:rPr lang="de-DE"/>
              <a:t>Deutschland sollte sich auf EU-Ebene für eine Gesamtstrategie „Nachhaltige Landwirtschaft” einsetzen, die sich konsequent an der EU-Biodiversitätsstrategie und der EU-Farm2Fork-Strategie ausrichtet</a:t>
            </a:r>
            <a:endParaRPr lang="de-DE">
              <a:cs typeface="+mn-lt"/>
            </a:endParaRPr>
          </a:p>
          <a:p>
            <a:endParaRPr lang="de-DE">
              <a:ea typeface="Calibri"/>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49</a:t>
            </a:fld>
            <a:endParaRPr lang="de-DE"/>
          </a:p>
        </p:txBody>
      </p:sp>
    </p:spTree>
    <p:extLst>
      <p:ext uri="{BB962C8B-B14F-4D97-AF65-F5344CB8AC3E}">
        <p14:creationId xmlns:p14="http://schemas.microsoft.com/office/powerpoint/2010/main" val="2094800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50</a:t>
            </a:fld>
            <a:endParaRPr lang="de-DE"/>
          </a:p>
        </p:txBody>
      </p:sp>
    </p:spTree>
    <p:extLst>
      <p:ext uri="{BB962C8B-B14F-4D97-AF65-F5344CB8AC3E}">
        <p14:creationId xmlns:p14="http://schemas.microsoft.com/office/powerpoint/2010/main" val="3600714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53</a:t>
            </a:fld>
            <a:endParaRPr lang="de-DE"/>
          </a:p>
        </p:txBody>
      </p:sp>
    </p:spTree>
    <p:extLst>
      <p:ext uri="{BB962C8B-B14F-4D97-AF65-F5344CB8AC3E}">
        <p14:creationId xmlns:p14="http://schemas.microsoft.com/office/powerpoint/2010/main" val="395115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EU ETS = EU </a:t>
            </a:r>
            <a:r>
              <a:rPr lang="de-DE" err="1"/>
              <a:t>Emissions</a:t>
            </a:r>
            <a:r>
              <a:rPr lang="de-DE"/>
              <a:t> Trading System</a:t>
            </a:r>
          </a:p>
          <a:p>
            <a:r>
              <a:rPr lang="de-DE"/>
              <a:t>LNG = Flüssigerdgas</a:t>
            </a:r>
          </a:p>
        </p:txBody>
      </p:sp>
      <p:sp>
        <p:nvSpPr>
          <p:cNvPr id="4" name="Foliennummernplatzhalter 3"/>
          <p:cNvSpPr>
            <a:spLocks noGrp="1"/>
          </p:cNvSpPr>
          <p:nvPr>
            <p:ph type="sldNum" sz="quarter" idx="5"/>
          </p:nvPr>
        </p:nvSpPr>
        <p:spPr/>
        <p:txBody>
          <a:bodyPr/>
          <a:lstStyle/>
          <a:p>
            <a:fld id="{392BAC6B-EAF1-7F40-91F2-CC4507AE787C}" type="slidenum">
              <a:rPr lang="de-DE" smtClean="0"/>
              <a:t>5</a:t>
            </a:fld>
            <a:endParaRPr lang="de-DE"/>
          </a:p>
        </p:txBody>
      </p:sp>
    </p:spTree>
    <p:extLst>
      <p:ext uri="{BB962C8B-B14F-4D97-AF65-F5344CB8AC3E}">
        <p14:creationId xmlns:p14="http://schemas.microsoft.com/office/powerpoint/2010/main" val="336928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atin typeface="Arial"/>
                <a:cs typeface="Arial"/>
              </a:rPr>
              <a:t>Marktstabilitätsreserve = </a:t>
            </a:r>
            <a:r>
              <a:rPr lang="de-DE"/>
              <a:t>Die Marktstabilitätsreserve ist ein Mechanismus des Europäischen Emissionshandelssystems, um überschüssige Emissionsberechtigungen aus dem Markt zu nehmen und gegebenenfalls zu einem späteren Zeitpunkt teilweise wieder in den Markt einzuspeisen oder auch dauerhaft stillzulegen. Wir kritisieren die Maßnahme, weil sie im Zweifelsfall den notwendigen Druck herausnimmt und damit die Wirkung verspielt.</a:t>
            </a:r>
            <a:endParaRPr lang="en-US">
              <a:cs typeface="Calibri"/>
            </a:endParaRPr>
          </a:p>
        </p:txBody>
      </p:sp>
      <p:sp>
        <p:nvSpPr>
          <p:cNvPr id="4" name="Foliennummernplatzhalter 3"/>
          <p:cNvSpPr>
            <a:spLocks noGrp="1"/>
          </p:cNvSpPr>
          <p:nvPr>
            <p:ph type="sldNum" sz="quarter" idx="5"/>
          </p:nvPr>
        </p:nvSpPr>
        <p:spPr/>
        <p:txBody>
          <a:bodyPr/>
          <a:lstStyle/>
          <a:p>
            <a:fld id="{392BAC6B-EAF1-7F40-91F2-CC4507AE787C}" type="slidenum">
              <a:rPr lang="de-DE" smtClean="0"/>
              <a:t>6</a:t>
            </a:fld>
            <a:endParaRPr lang="de-DE"/>
          </a:p>
        </p:txBody>
      </p:sp>
    </p:spTree>
    <p:extLst>
      <p:ext uri="{BB962C8B-B14F-4D97-AF65-F5344CB8AC3E}">
        <p14:creationId xmlns:p14="http://schemas.microsoft.com/office/powerpoint/2010/main" val="319652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atin typeface="Arial"/>
                <a:cs typeface="Arial"/>
              </a:rPr>
              <a:t>Genehmigungsfiktion = </a:t>
            </a:r>
            <a:r>
              <a:rPr lang="de-DE"/>
              <a:t>Die Genehmigungsfiktion ist eine Rechtsfigur im deutschen Verwaltungsrecht. Entscheidet die zuständige Behörde nicht innerhalb einer bestimmten Frist über eine beantragte Genehmigung, so gilt die Genehmigung als erteilt. Die Fiktionswirkung tritt demnach mit Ablauf der Frist ein.</a:t>
            </a:r>
          </a:p>
        </p:txBody>
      </p:sp>
      <p:sp>
        <p:nvSpPr>
          <p:cNvPr id="4" name="Foliennummernplatzhalter 3"/>
          <p:cNvSpPr>
            <a:spLocks noGrp="1"/>
          </p:cNvSpPr>
          <p:nvPr>
            <p:ph type="sldNum" sz="quarter" idx="5"/>
          </p:nvPr>
        </p:nvSpPr>
        <p:spPr/>
        <p:txBody>
          <a:bodyPr/>
          <a:lstStyle/>
          <a:p>
            <a:fld id="{392BAC6B-EAF1-7F40-91F2-CC4507AE787C}" type="slidenum">
              <a:rPr lang="de-DE" smtClean="0"/>
              <a:t>7</a:t>
            </a:fld>
            <a:endParaRPr lang="de-DE"/>
          </a:p>
        </p:txBody>
      </p:sp>
    </p:spTree>
    <p:extLst>
      <p:ext uri="{BB962C8B-B14F-4D97-AF65-F5344CB8AC3E}">
        <p14:creationId xmlns:p14="http://schemas.microsoft.com/office/powerpoint/2010/main" val="2584103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LNG = Flüssigerdgas</a:t>
            </a:r>
          </a:p>
          <a:p>
            <a:r>
              <a:rPr lang="de-DE"/>
              <a:t>Fossile Lock-Ins = beschreibt die langfristige Bindung an fossiler Infrastruktur, aufgrund einer langen Lebensdauer der Technik und Abschreibung</a:t>
            </a:r>
          </a:p>
        </p:txBody>
      </p:sp>
      <p:sp>
        <p:nvSpPr>
          <p:cNvPr id="4" name="Foliennummernplatzhalter 3"/>
          <p:cNvSpPr>
            <a:spLocks noGrp="1"/>
          </p:cNvSpPr>
          <p:nvPr>
            <p:ph type="sldNum" sz="quarter" idx="5"/>
          </p:nvPr>
        </p:nvSpPr>
        <p:spPr/>
        <p:txBody>
          <a:bodyPr/>
          <a:lstStyle/>
          <a:p>
            <a:fld id="{392BAC6B-EAF1-7F40-91F2-CC4507AE787C}" type="slidenum">
              <a:rPr lang="de-DE" smtClean="0"/>
              <a:t>10</a:t>
            </a:fld>
            <a:endParaRPr lang="de-DE"/>
          </a:p>
        </p:txBody>
      </p:sp>
    </p:spTree>
    <p:extLst>
      <p:ext uri="{BB962C8B-B14F-4D97-AF65-F5344CB8AC3E}">
        <p14:creationId xmlns:p14="http://schemas.microsoft.com/office/powerpoint/2010/main" val="130687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68C8C-009B-35F6-7492-7F6A9C6A807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36FE8B-D7FF-0417-58B5-81465465793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AB94CE-0D43-55FB-54AA-A202D7EE86D0}"/>
              </a:ext>
            </a:extLst>
          </p:cNvPr>
          <p:cNvSpPr>
            <a:spLocks noGrp="1"/>
          </p:cNvSpPr>
          <p:nvPr>
            <p:ph type="body" idx="1"/>
          </p:nvPr>
        </p:nvSpPr>
        <p:spPr/>
        <p:txBody>
          <a:bodyPr/>
          <a:lstStyle/>
          <a:p>
            <a:r>
              <a:rPr lang="en-US" dirty="0">
                <a:cs typeface="Calibri"/>
              </a:rPr>
              <a:t>GP: auf EU-Ebene </a:t>
            </a:r>
            <a:r>
              <a:rPr lang="en-US" dirty="0" err="1">
                <a:cs typeface="Calibri"/>
              </a:rPr>
              <a:t>sollte</a:t>
            </a:r>
            <a:r>
              <a:rPr lang="en-US" dirty="0">
                <a:cs typeface="Calibri"/>
              </a:rPr>
              <a:t> </a:t>
            </a:r>
            <a:r>
              <a:rPr lang="en-US" dirty="0" err="1">
                <a:cs typeface="Calibri"/>
              </a:rPr>
              <a:t>sich</a:t>
            </a:r>
            <a:r>
              <a:rPr lang="en-US" dirty="0">
                <a:cs typeface="Calibri"/>
              </a:rPr>
              <a:t> </a:t>
            </a:r>
            <a:r>
              <a:rPr lang="en-US" dirty="0" err="1">
                <a:cs typeface="Calibri"/>
              </a:rPr>
              <a:t>dafür</a:t>
            </a:r>
            <a:r>
              <a:rPr lang="en-US" dirty="0">
                <a:cs typeface="Calibri"/>
              </a:rPr>
              <a:t> </a:t>
            </a:r>
            <a:r>
              <a:rPr lang="en-US" dirty="0" err="1">
                <a:cs typeface="Calibri"/>
              </a:rPr>
              <a:t>eingesetzt</a:t>
            </a:r>
            <a:r>
              <a:rPr lang="en-US" dirty="0">
                <a:cs typeface="Calibri"/>
              </a:rPr>
              <a:t> </a:t>
            </a:r>
            <a:r>
              <a:rPr lang="en-US" dirty="0" err="1">
                <a:cs typeface="Calibri"/>
              </a:rPr>
              <a:t>werden</a:t>
            </a:r>
            <a:r>
              <a:rPr lang="en-US" dirty="0">
                <a:cs typeface="Calibri"/>
              </a:rPr>
              <a:t>, </a:t>
            </a:r>
            <a:r>
              <a:rPr lang="en-US" dirty="0" err="1">
                <a:cs typeface="Calibri"/>
              </a:rPr>
              <a:t>dass</a:t>
            </a:r>
            <a:r>
              <a:rPr lang="en-US" dirty="0">
                <a:cs typeface="Calibri"/>
              </a:rPr>
              <a:t> </a:t>
            </a:r>
            <a:r>
              <a:rPr lang="en-US" dirty="0" err="1">
                <a:cs typeface="Calibri"/>
              </a:rPr>
              <a:t>Staaten</a:t>
            </a:r>
            <a:r>
              <a:rPr lang="en-US" dirty="0">
                <a:cs typeface="Calibri"/>
              </a:rPr>
              <a:t> </a:t>
            </a:r>
            <a:r>
              <a:rPr lang="en-US" dirty="0" err="1">
                <a:cs typeface="Calibri"/>
              </a:rPr>
              <a:t>selbst</a:t>
            </a:r>
            <a:r>
              <a:rPr lang="en-US" dirty="0">
                <a:cs typeface="Calibri"/>
              </a:rPr>
              <a:t> </a:t>
            </a:r>
            <a:r>
              <a:rPr lang="en-US" dirty="0" err="1">
                <a:cs typeface="Calibri"/>
              </a:rPr>
              <a:t>ambitioniertere</a:t>
            </a:r>
            <a:r>
              <a:rPr lang="en-US" dirty="0">
                <a:cs typeface="Calibri"/>
              </a:rPr>
              <a:t> </a:t>
            </a:r>
            <a:r>
              <a:rPr lang="en-US" dirty="0" err="1">
                <a:cs typeface="Calibri"/>
              </a:rPr>
              <a:t>Ziele</a:t>
            </a:r>
            <a:r>
              <a:rPr lang="en-US" dirty="0">
                <a:cs typeface="Calibri"/>
              </a:rPr>
              <a:t> </a:t>
            </a:r>
            <a:r>
              <a:rPr lang="en-US" dirty="0" err="1">
                <a:cs typeface="Calibri"/>
              </a:rPr>
              <a:t>vereinbaren</a:t>
            </a:r>
            <a:r>
              <a:rPr lang="en-US" dirty="0">
                <a:cs typeface="Calibri"/>
              </a:rPr>
              <a:t> </a:t>
            </a:r>
            <a:r>
              <a:rPr lang="en-US" dirty="0" err="1">
                <a:cs typeface="Calibri"/>
              </a:rPr>
              <a:t>dürfen</a:t>
            </a:r>
            <a:r>
              <a:rPr lang="en-US" dirty="0">
                <a:cs typeface="Calibri"/>
              </a:rPr>
              <a:t>, </a:t>
            </a:r>
            <a:r>
              <a:rPr lang="en-US" dirty="0" err="1">
                <a:cs typeface="Calibri"/>
              </a:rPr>
              <a:t>aber</a:t>
            </a:r>
            <a:r>
              <a:rPr lang="en-US" dirty="0">
                <a:cs typeface="Calibri"/>
              </a:rPr>
              <a:t> </a:t>
            </a:r>
            <a:r>
              <a:rPr lang="en-US" dirty="0" err="1">
                <a:cs typeface="Calibri"/>
              </a:rPr>
              <a:t>wurde</a:t>
            </a:r>
            <a:r>
              <a:rPr lang="en-US" dirty="0">
                <a:cs typeface="Calibri"/>
              </a:rPr>
              <a:t> </a:t>
            </a:r>
            <a:r>
              <a:rPr lang="en-US" dirty="0" err="1">
                <a:cs typeface="Calibri"/>
              </a:rPr>
              <a:t>nicht</a:t>
            </a:r>
            <a:r>
              <a:rPr lang="en-US" dirty="0">
                <a:cs typeface="Calibri"/>
              </a:rPr>
              <a:t> </a:t>
            </a:r>
            <a:r>
              <a:rPr lang="en-US" dirty="0" err="1">
                <a:cs typeface="Calibri"/>
              </a:rPr>
              <a:t>vereinbart</a:t>
            </a:r>
            <a:r>
              <a:rPr lang="en-US" dirty="0">
                <a:cs typeface="Calibri"/>
              </a:rPr>
              <a:t>.</a:t>
            </a:r>
          </a:p>
          <a:p>
            <a:r>
              <a:rPr lang="en-US" dirty="0">
                <a:cs typeface="Calibri"/>
              </a:rPr>
              <a:t>Lock-Ins = </a:t>
            </a:r>
            <a:r>
              <a:rPr lang="de-DE" dirty="0"/>
              <a:t>beschreibt die langfristige Bindung an fossiler Infrastruktur, aufgrund einer langen Lebensdauer der Technik und Abschreibung</a:t>
            </a:r>
            <a:endParaRPr lang="en-US" dirty="0">
              <a:cs typeface="Calibri"/>
            </a:endParaRPr>
          </a:p>
        </p:txBody>
      </p:sp>
      <p:sp>
        <p:nvSpPr>
          <p:cNvPr id="4" name="Foliennummernplatzhalter 3">
            <a:extLst>
              <a:ext uri="{FF2B5EF4-FFF2-40B4-BE49-F238E27FC236}">
                <a16:creationId xmlns:a16="http://schemas.microsoft.com/office/drawing/2014/main" id="{308F4DC0-E1BE-1637-FD5C-5AC97CF9D395}"/>
              </a:ext>
            </a:extLst>
          </p:cNvPr>
          <p:cNvSpPr>
            <a:spLocks noGrp="1"/>
          </p:cNvSpPr>
          <p:nvPr>
            <p:ph type="sldNum" sz="quarter" idx="5"/>
          </p:nvPr>
        </p:nvSpPr>
        <p:spPr/>
        <p:txBody>
          <a:bodyPr/>
          <a:lstStyle/>
          <a:p>
            <a:fld id="{392BAC6B-EAF1-7F40-91F2-CC4507AE787C}" type="slidenum">
              <a:rPr lang="de-DE" smtClean="0"/>
              <a:t>13</a:t>
            </a:fld>
            <a:endParaRPr lang="de-DE"/>
          </a:p>
        </p:txBody>
      </p:sp>
    </p:spTree>
    <p:extLst>
      <p:ext uri="{BB962C8B-B14F-4D97-AF65-F5344CB8AC3E}">
        <p14:creationId xmlns:p14="http://schemas.microsoft.com/office/powerpoint/2010/main" val="142816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Mit dieser Folie soll vor allem betont werden, dass es einen enormen Preissprung zwischen dem nationalen Brennstoffemissionshandel (</a:t>
            </a:r>
            <a:r>
              <a:rPr lang="de-DE" err="1"/>
              <a:t>nEHS</a:t>
            </a:r>
            <a:r>
              <a:rPr lang="de-DE"/>
              <a:t>) und dem </a:t>
            </a:r>
            <a:r>
              <a:rPr lang="de-DE" err="1"/>
              <a:t>Eu</a:t>
            </a:r>
            <a:r>
              <a:rPr lang="de-DE"/>
              <a:t>-ETS II geben wird. </a:t>
            </a:r>
          </a:p>
        </p:txBody>
      </p:sp>
      <p:sp>
        <p:nvSpPr>
          <p:cNvPr id="4" name="Foliennummernplatzhalter 3"/>
          <p:cNvSpPr>
            <a:spLocks noGrp="1"/>
          </p:cNvSpPr>
          <p:nvPr>
            <p:ph type="sldNum" sz="quarter" idx="5"/>
          </p:nvPr>
        </p:nvSpPr>
        <p:spPr/>
        <p:txBody>
          <a:bodyPr/>
          <a:lstStyle/>
          <a:p>
            <a:fld id="{392BAC6B-EAF1-7F40-91F2-CC4507AE787C}" type="slidenum">
              <a:rPr lang="de-DE" smtClean="0"/>
              <a:t>16</a:t>
            </a:fld>
            <a:endParaRPr lang="de-DE"/>
          </a:p>
        </p:txBody>
      </p:sp>
    </p:spTree>
    <p:extLst>
      <p:ext uri="{BB962C8B-B14F-4D97-AF65-F5344CB8AC3E}">
        <p14:creationId xmlns:p14="http://schemas.microsoft.com/office/powerpoint/2010/main" val="381719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1AA51-D695-2B46-875E-A953EB3D162B}"/>
              </a:ext>
            </a:extLst>
          </p:cNvPr>
          <p:cNvSpPr>
            <a:spLocks noGrp="1"/>
          </p:cNvSpPr>
          <p:nvPr>
            <p:ph type="title"/>
          </p:nvPr>
        </p:nvSpPr>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FFC9AFAD-C49B-1040-8FA0-79041CCF469A}"/>
              </a:ext>
            </a:extLst>
          </p:cNvPr>
          <p:cNvSpPr>
            <a:spLocks noGrp="1"/>
          </p:cNvSpPr>
          <p:nvPr>
            <p:ph type="ftr" sz="quarter" idx="10"/>
          </p:nvPr>
        </p:nvSpPr>
        <p:spPr/>
        <p:txBody>
          <a:bodyPr/>
          <a:lstStyle/>
          <a:p>
            <a:r>
              <a:rPr lang="de-DE"/>
              <a:t>Klimanotstandsmaßnahmen - Quellen siehe Klimanotstandspaket</a:t>
            </a:r>
          </a:p>
        </p:txBody>
      </p:sp>
      <p:sp>
        <p:nvSpPr>
          <p:cNvPr id="4" name="Foliennummernplatzhalter 3">
            <a:extLst>
              <a:ext uri="{FF2B5EF4-FFF2-40B4-BE49-F238E27FC236}">
                <a16:creationId xmlns:a16="http://schemas.microsoft.com/office/drawing/2014/main" id="{17C27DF7-E53B-E240-9C62-AF038C0D703A}"/>
              </a:ext>
            </a:extLst>
          </p:cNvPr>
          <p:cNvSpPr>
            <a:spLocks noGrp="1"/>
          </p:cNvSpPr>
          <p:nvPr>
            <p:ph type="sldNum" sz="quarter" idx="11"/>
          </p:nvPr>
        </p:nvSpPr>
        <p:spPr/>
        <p:txBody>
          <a:bodyPr/>
          <a:lstStyle/>
          <a:p>
            <a:r>
              <a:rPr lang="de-DE"/>
              <a:t>Seite </a:t>
            </a:r>
            <a:fld id="{467D92FA-E26D-B845-B3B6-17DDDEAFDF6E}" type="slidenum">
              <a:rPr lang="de-DE" smtClean="0"/>
              <a:pPr/>
              <a:t>‹Nr.›</a:t>
            </a:fld>
            <a:r>
              <a:rPr lang="de-DE"/>
              <a:t>//XX</a:t>
            </a:r>
          </a:p>
        </p:txBody>
      </p:sp>
    </p:spTree>
    <p:extLst>
      <p:ext uri="{BB962C8B-B14F-4D97-AF65-F5344CB8AC3E}">
        <p14:creationId xmlns:p14="http://schemas.microsoft.com/office/powerpoint/2010/main" val="75671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nfolie mehrfarbig">
    <p:spTree>
      <p:nvGrpSpPr>
        <p:cNvPr id="1" name=""/>
        <p:cNvGrpSpPr/>
        <p:nvPr/>
      </p:nvGrpSpPr>
      <p:grpSpPr>
        <a:xfrm>
          <a:off x="0" y="0"/>
          <a:ext cx="0" cy="0"/>
          <a:chOff x="0" y="0"/>
          <a:chExt cx="0" cy="0"/>
        </a:xfrm>
      </p:grpSpPr>
      <p:sp>
        <p:nvSpPr>
          <p:cNvPr id="17" name="Inhaltsplatzhalter 2">
            <a:extLst>
              <a:ext uri="{FF2B5EF4-FFF2-40B4-BE49-F238E27FC236}">
                <a16:creationId xmlns:a16="http://schemas.microsoft.com/office/drawing/2014/main" id="{992B6177-4456-F449-8318-048BE26751AA}"/>
              </a:ext>
            </a:extLst>
          </p:cNvPr>
          <p:cNvSpPr>
            <a:spLocks noGrp="1"/>
          </p:cNvSpPr>
          <p:nvPr>
            <p:ph sz="half" idx="17" hasCustomPrompt="1"/>
          </p:nvPr>
        </p:nvSpPr>
        <p:spPr>
          <a:xfrm>
            <a:off x="5159618" y="2496415"/>
            <a:ext cx="6356212" cy="1421742"/>
          </a:xfrm>
        </p:spPr>
        <p:txBody>
          <a:bodyPr numCol="3"/>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Inhaltsplatzhalter 2">
            <a:extLst>
              <a:ext uri="{FF2B5EF4-FFF2-40B4-BE49-F238E27FC236}">
                <a16:creationId xmlns:a16="http://schemas.microsoft.com/office/drawing/2014/main" id="{E2CF6811-BA3A-B04A-81AF-A57D8EBC665F}"/>
              </a:ext>
            </a:extLst>
          </p:cNvPr>
          <p:cNvSpPr>
            <a:spLocks noGrp="1"/>
          </p:cNvSpPr>
          <p:nvPr>
            <p:ph sz="half" idx="1" hasCustomPrompt="1"/>
          </p:nvPr>
        </p:nvSpPr>
        <p:spPr>
          <a:xfrm>
            <a:off x="677558" y="2493528"/>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0" name="Inhaltsplatzhalter 2">
            <a:extLst>
              <a:ext uri="{FF2B5EF4-FFF2-40B4-BE49-F238E27FC236}">
                <a16:creationId xmlns:a16="http://schemas.microsoft.com/office/drawing/2014/main" id="{3D583DFE-5EC0-7644-9C2B-E7496DE297F4}"/>
              </a:ext>
            </a:extLst>
          </p:cNvPr>
          <p:cNvSpPr>
            <a:spLocks noGrp="1"/>
          </p:cNvSpPr>
          <p:nvPr>
            <p:ph sz="half" idx="10" hasCustomPrompt="1"/>
          </p:nvPr>
        </p:nvSpPr>
        <p:spPr>
          <a:xfrm>
            <a:off x="677559" y="1717784"/>
            <a:ext cx="3939410" cy="594693"/>
          </a:xfrm>
          <a:solidFill>
            <a:schemeClr val="bg1"/>
          </a:solidFill>
        </p:spPr>
        <p:txBody>
          <a:bodyPr anchor="ctr" anchorCtr="0">
            <a:normAutofit/>
          </a:bodyPr>
          <a:lstStyle>
            <a:lvl1pPr marL="0" indent="0">
              <a:buNone/>
              <a:defRPr sz="2000" b="1" baseline="0">
                <a:solidFill>
                  <a:schemeClr val="bg2"/>
                </a:solidFill>
                <a:latin typeface="Arial" panose="020B0604020202020204" pitchFamily="34" charset="0"/>
              </a:defRPr>
            </a:lvl1pPr>
          </a:lstStyle>
          <a:p>
            <a:r>
              <a:rPr lang="de-DE"/>
              <a:t>TABELLENKOPF 1</a:t>
            </a:r>
          </a:p>
        </p:txBody>
      </p:sp>
      <p:sp>
        <p:nvSpPr>
          <p:cNvPr id="11" name="Inhaltsplatzhalter 2">
            <a:extLst>
              <a:ext uri="{FF2B5EF4-FFF2-40B4-BE49-F238E27FC236}">
                <a16:creationId xmlns:a16="http://schemas.microsoft.com/office/drawing/2014/main" id="{A7DA0EE6-554C-E144-BDEA-747833191E4D}"/>
              </a:ext>
            </a:extLst>
          </p:cNvPr>
          <p:cNvSpPr>
            <a:spLocks noGrp="1"/>
          </p:cNvSpPr>
          <p:nvPr>
            <p:ph sz="half" idx="11" hasCustomPrompt="1"/>
          </p:nvPr>
        </p:nvSpPr>
        <p:spPr>
          <a:xfrm>
            <a:off x="677558" y="3247094"/>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2" name="Inhaltsplatzhalter 2">
            <a:extLst>
              <a:ext uri="{FF2B5EF4-FFF2-40B4-BE49-F238E27FC236}">
                <a16:creationId xmlns:a16="http://schemas.microsoft.com/office/drawing/2014/main" id="{9CB91872-F8D7-7B45-B6AC-A183F35AD267}"/>
              </a:ext>
            </a:extLst>
          </p:cNvPr>
          <p:cNvSpPr>
            <a:spLocks noGrp="1"/>
          </p:cNvSpPr>
          <p:nvPr>
            <p:ph sz="half" idx="12" hasCustomPrompt="1"/>
          </p:nvPr>
        </p:nvSpPr>
        <p:spPr>
          <a:xfrm>
            <a:off x="677558" y="4116642"/>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3" name="Inhaltsplatzhalter 2">
            <a:extLst>
              <a:ext uri="{FF2B5EF4-FFF2-40B4-BE49-F238E27FC236}">
                <a16:creationId xmlns:a16="http://schemas.microsoft.com/office/drawing/2014/main" id="{74B5EAC1-736E-8345-8537-D18CA9F2086C}"/>
              </a:ext>
            </a:extLst>
          </p:cNvPr>
          <p:cNvSpPr>
            <a:spLocks noGrp="1"/>
          </p:cNvSpPr>
          <p:nvPr>
            <p:ph sz="half" idx="13" hasCustomPrompt="1"/>
          </p:nvPr>
        </p:nvSpPr>
        <p:spPr>
          <a:xfrm>
            <a:off x="677558" y="4870208"/>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4" name="Inhaltsplatzhalter 2">
            <a:extLst>
              <a:ext uri="{FF2B5EF4-FFF2-40B4-BE49-F238E27FC236}">
                <a16:creationId xmlns:a16="http://schemas.microsoft.com/office/drawing/2014/main" id="{BAB823C7-06D9-D645-A950-6BC8EA871B7C}"/>
              </a:ext>
            </a:extLst>
          </p:cNvPr>
          <p:cNvSpPr>
            <a:spLocks noGrp="1"/>
          </p:cNvSpPr>
          <p:nvPr>
            <p:ph sz="half" idx="14" hasCustomPrompt="1"/>
          </p:nvPr>
        </p:nvSpPr>
        <p:spPr>
          <a:xfrm>
            <a:off x="5159618" y="1717784"/>
            <a:ext cx="6356212" cy="594693"/>
          </a:xfrm>
          <a:solidFill>
            <a:schemeClr val="accent1"/>
          </a:solidFill>
        </p:spPr>
        <p:txBody>
          <a:bodyPr anchor="ctr" anchorCtr="0">
            <a:normAutofit/>
          </a:bodyPr>
          <a:lstStyle>
            <a:lvl1pPr marL="0" indent="0">
              <a:buNone/>
              <a:defRPr sz="2000" b="1">
                <a:solidFill>
                  <a:schemeClr val="bg2"/>
                </a:solidFill>
              </a:defRPr>
            </a:lvl1pPr>
          </a:lstStyle>
          <a:p>
            <a:r>
              <a:rPr lang="de-DE"/>
              <a:t>TABELLENKOPF 2</a:t>
            </a:r>
          </a:p>
        </p:txBody>
      </p:sp>
      <p:sp>
        <p:nvSpPr>
          <p:cNvPr id="15" name="Inhaltsplatzhalter 2">
            <a:extLst>
              <a:ext uri="{FF2B5EF4-FFF2-40B4-BE49-F238E27FC236}">
                <a16:creationId xmlns:a16="http://schemas.microsoft.com/office/drawing/2014/main" id="{C0831AA8-1DC1-4A49-A752-EFA72B595A91}"/>
              </a:ext>
            </a:extLst>
          </p:cNvPr>
          <p:cNvSpPr>
            <a:spLocks noGrp="1"/>
          </p:cNvSpPr>
          <p:nvPr>
            <p:ph sz="half" idx="15" hasCustomPrompt="1"/>
          </p:nvPr>
        </p:nvSpPr>
        <p:spPr>
          <a:xfrm>
            <a:off x="5159618" y="4116642"/>
            <a:ext cx="6356212" cy="594693"/>
          </a:xfrm>
          <a:solidFill>
            <a:schemeClr val="accent2"/>
          </a:solidFill>
        </p:spPr>
        <p:txBody>
          <a:bodyPr anchor="ctr" anchorCtr="0">
            <a:normAutofit/>
          </a:bodyPr>
          <a:lstStyle>
            <a:lvl1pPr marL="0" indent="0">
              <a:buNone/>
              <a:defRPr sz="2000" b="1">
                <a:solidFill>
                  <a:schemeClr val="bg2"/>
                </a:solidFill>
              </a:defRPr>
            </a:lvl1pPr>
          </a:lstStyle>
          <a:p>
            <a:r>
              <a:rPr lang="de-DE"/>
              <a:t>TABELLENKOPF 3</a:t>
            </a:r>
          </a:p>
        </p:txBody>
      </p:sp>
      <p:sp>
        <p:nvSpPr>
          <p:cNvPr id="16" name="Inhaltsplatzhalter 2">
            <a:extLst>
              <a:ext uri="{FF2B5EF4-FFF2-40B4-BE49-F238E27FC236}">
                <a16:creationId xmlns:a16="http://schemas.microsoft.com/office/drawing/2014/main" id="{91CF6938-AB8E-D040-BAA9-46B1A7EB82FC}"/>
              </a:ext>
            </a:extLst>
          </p:cNvPr>
          <p:cNvSpPr>
            <a:spLocks noGrp="1"/>
          </p:cNvSpPr>
          <p:nvPr>
            <p:ph sz="half" idx="16" hasCustomPrompt="1"/>
          </p:nvPr>
        </p:nvSpPr>
        <p:spPr>
          <a:xfrm>
            <a:off x="5159618" y="4909820"/>
            <a:ext cx="6356212"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8" name="Titelplatzhalter 1">
            <a:extLst>
              <a:ext uri="{FF2B5EF4-FFF2-40B4-BE49-F238E27FC236}">
                <a16:creationId xmlns:a16="http://schemas.microsoft.com/office/drawing/2014/main" id="{C88DE74A-C8FD-8049-BD0C-FFC9C123D58A}"/>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261454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lbildfolie dunke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8DF3A49-CA83-EF47-B004-F9C5506F77A0}"/>
              </a:ext>
            </a:extLst>
          </p:cNvPr>
          <p:cNvSpPr>
            <a:spLocks noGrp="1"/>
          </p:cNvSpPr>
          <p:nvPr>
            <p:ph type="pic" sz="quarter" idx="10" hasCustomPrompt="1"/>
          </p:nvPr>
        </p:nvSpPr>
        <p:spPr>
          <a:xfrm>
            <a:off x="229850" y="239844"/>
            <a:ext cx="11705476" cy="6400800"/>
          </a:xfrm>
          <a:solidFill>
            <a:schemeClr val="tx1">
              <a:lumMod val="85000"/>
              <a:alpha val="90000"/>
            </a:schemeClr>
          </a:solidFill>
        </p:spPr>
        <p:txBody>
          <a:bodyPr/>
          <a:lstStyle>
            <a:lvl1pPr>
              <a:defRPr>
                <a:solidFill>
                  <a:schemeClr val="bg2"/>
                </a:solidFill>
              </a:defRPr>
            </a:lvl1pPr>
          </a:lstStyle>
          <a:p>
            <a:r>
              <a:rPr lang="de-DE"/>
              <a:t>Dunkles Bild</a:t>
            </a:r>
          </a:p>
        </p:txBody>
      </p:sp>
      <p:sp>
        <p:nvSpPr>
          <p:cNvPr id="10" name="Textplatzhalter 9">
            <a:extLst>
              <a:ext uri="{FF2B5EF4-FFF2-40B4-BE49-F238E27FC236}">
                <a16:creationId xmlns:a16="http://schemas.microsoft.com/office/drawing/2014/main" id="{AA409F55-F0F7-4B4F-A7D9-7AE141A6A532}"/>
              </a:ext>
            </a:extLst>
          </p:cNvPr>
          <p:cNvSpPr>
            <a:spLocks noGrp="1"/>
          </p:cNvSpPr>
          <p:nvPr>
            <p:ph type="body" sz="quarter" idx="11" hasCustomPrompt="1"/>
          </p:nvPr>
        </p:nvSpPr>
        <p:spPr>
          <a:xfrm>
            <a:off x="360363" y="6216650"/>
            <a:ext cx="7221537" cy="307975"/>
          </a:xfrm>
        </p:spPr>
        <p:txBody>
          <a:bodyPr anchor="b" anchorCtr="0">
            <a:normAutofit/>
          </a:bodyPr>
          <a:lstStyle>
            <a:lvl1pPr marL="0" indent="0">
              <a:buNone/>
              <a:defRPr lang="de-DE" sz="1000" smtClean="0">
                <a:solidFill>
                  <a:schemeClr val="tx1"/>
                </a:solidFill>
                <a:effectLst/>
              </a:defRPr>
            </a:lvl1pPr>
          </a:lstStyle>
          <a:p>
            <a:r>
              <a:rPr lang="de-DE">
                <a:solidFill>
                  <a:srgbClr val="FFFFFF"/>
                </a:solidFill>
                <a:effectLst/>
                <a:latin typeface="Arial" panose="020B0604020202020204" pitchFamily="34" charset="0"/>
              </a:rPr>
              <a:t>Quelle: Beispiel für ein dunkles vollflächiges Bild in Anwendung mit dem Logo</a:t>
            </a:r>
          </a:p>
        </p:txBody>
      </p:sp>
      <p:pic>
        <p:nvPicPr>
          <p:cNvPr id="5" name="Grafik 4">
            <a:extLst>
              <a:ext uri="{FF2B5EF4-FFF2-40B4-BE49-F238E27FC236}">
                <a16:creationId xmlns:a16="http://schemas.microsoft.com/office/drawing/2014/main" id="{7FAAE7FF-208F-2043-85E9-9A33928EFA7B}"/>
              </a:ext>
            </a:extLst>
          </p:cNvPr>
          <p:cNvPicPr>
            <a:picLocks noChangeAspect="1"/>
          </p:cNvPicPr>
          <p:nvPr userDrawn="1"/>
        </p:nvPicPr>
        <p:blipFill>
          <a:blip r:embed="rId2"/>
          <a:stretch>
            <a:fillRect/>
          </a:stretch>
        </p:blipFill>
        <p:spPr>
          <a:xfrm>
            <a:off x="8772629" y="365126"/>
            <a:ext cx="2829657" cy="951594"/>
          </a:xfrm>
          <a:prstGeom prst="rect">
            <a:avLst/>
          </a:prstGeom>
        </p:spPr>
      </p:pic>
      <p:sp>
        <p:nvSpPr>
          <p:cNvPr id="6" name="Titelplatzhalter 1">
            <a:extLst>
              <a:ext uri="{FF2B5EF4-FFF2-40B4-BE49-F238E27FC236}">
                <a16:creationId xmlns:a16="http://schemas.microsoft.com/office/drawing/2014/main" id="{26BA3A1E-5EFF-5040-B178-505B1F9D08DE}"/>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lvl1pPr>
              <a:defRPr>
                <a:solidFill>
                  <a:schemeClr val="bg2"/>
                </a:solidFill>
              </a:defRPr>
            </a:lvl1pPr>
          </a:lstStyle>
          <a:p>
            <a:r>
              <a:rPr lang="de-DE"/>
              <a:t>Titel hinzufügen</a:t>
            </a:r>
          </a:p>
        </p:txBody>
      </p:sp>
    </p:spTree>
    <p:extLst>
      <p:ext uri="{BB962C8B-B14F-4D97-AF65-F5344CB8AC3E}">
        <p14:creationId xmlns:p14="http://schemas.microsoft.com/office/powerpoint/2010/main" val="238002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lbildfolie hel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8DF3A49-CA83-EF47-B004-F9C5506F77A0}"/>
              </a:ext>
            </a:extLst>
          </p:cNvPr>
          <p:cNvSpPr>
            <a:spLocks noGrp="1"/>
          </p:cNvSpPr>
          <p:nvPr>
            <p:ph type="pic" sz="quarter" idx="10" hasCustomPrompt="1"/>
          </p:nvPr>
        </p:nvSpPr>
        <p:spPr>
          <a:xfrm>
            <a:off x="0" y="0"/>
            <a:ext cx="12192000" cy="6858000"/>
          </a:xfrm>
          <a:solidFill>
            <a:schemeClr val="tx1">
              <a:lumMod val="85000"/>
              <a:alpha val="10000"/>
            </a:schemeClr>
          </a:solidFill>
        </p:spPr>
        <p:txBody>
          <a:bodyPr/>
          <a:lstStyle>
            <a:lvl1pPr>
              <a:defRPr/>
            </a:lvl1pPr>
          </a:lstStyle>
          <a:p>
            <a:r>
              <a:rPr lang="de-DE"/>
              <a:t>Helles Bild</a:t>
            </a:r>
          </a:p>
        </p:txBody>
      </p:sp>
      <p:sp>
        <p:nvSpPr>
          <p:cNvPr id="10" name="Textplatzhalter 9">
            <a:extLst>
              <a:ext uri="{FF2B5EF4-FFF2-40B4-BE49-F238E27FC236}">
                <a16:creationId xmlns:a16="http://schemas.microsoft.com/office/drawing/2014/main" id="{AA409F55-F0F7-4B4F-A7D9-7AE141A6A532}"/>
              </a:ext>
            </a:extLst>
          </p:cNvPr>
          <p:cNvSpPr>
            <a:spLocks noGrp="1"/>
          </p:cNvSpPr>
          <p:nvPr>
            <p:ph type="body" sz="quarter" idx="11" hasCustomPrompt="1"/>
          </p:nvPr>
        </p:nvSpPr>
        <p:spPr>
          <a:xfrm>
            <a:off x="360363" y="6216650"/>
            <a:ext cx="7221537" cy="307975"/>
          </a:xfrm>
        </p:spPr>
        <p:txBody>
          <a:bodyPr anchor="b" anchorCtr="0">
            <a:normAutofit/>
          </a:bodyPr>
          <a:lstStyle>
            <a:lvl1pPr marL="0" indent="0">
              <a:buNone/>
              <a:defRPr lang="de-DE" sz="1000" smtClean="0">
                <a:effectLst/>
              </a:defRPr>
            </a:lvl1pPr>
          </a:lstStyle>
          <a:p>
            <a:r>
              <a:rPr lang="de-DE">
                <a:solidFill>
                  <a:srgbClr val="001432"/>
                </a:solidFill>
                <a:effectLst/>
                <a:latin typeface="Arial" panose="020B0604020202020204" pitchFamily="34" charset="0"/>
              </a:rPr>
              <a:t>Quelle: Beispiel für ein dunkles vollflächiges Bild in Anwendung mit dem Logo</a:t>
            </a:r>
          </a:p>
        </p:txBody>
      </p:sp>
      <p:pic>
        <p:nvPicPr>
          <p:cNvPr id="9" name="Grafik 8">
            <a:extLst>
              <a:ext uri="{FF2B5EF4-FFF2-40B4-BE49-F238E27FC236}">
                <a16:creationId xmlns:a16="http://schemas.microsoft.com/office/drawing/2014/main" id="{2A2FB161-2A9F-624D-AE19-35B69F7CF460}"/>
              </a:ext>
            </a:extLst>
          </p:cNvPr>
          <p:cNvPicPr>
            <a:picLocks noChangeAspect="1"/>
          </p:cNvPicPr>
          <p:nvPr userDrawn="1"/>
        </p:nvPicPr>
        <p:blipFill>
          <a:blip r:embed="rId2"/>
          <a:stretch>
            <a:fillRect/>
          </a:stretch>
        </p:blipFill>
        <p:spPr>
          <a:xfrm>
            <a:off x="9095015" y="679215"/>
            <a:ext cx="2177384" cy="341320"/>
          </a:xfrm>
          <a:prstGeom prst="rect">
            <a:avLst/>
          </a:prstGeom>
        </p:spPr>
      </p:pic>
      <p:sp>
        <p:nvSpPr>
          <p:cNvPr id="5" name="Titelplatzhalter 1">
            <a:extLst>
              <a:ext uri="{FF2B5EF4-FFF2-40B4-BE49-F238E27FC236}">
                <a16:creationId xmlns:a16="http://schemas.microsoft.com/office/drawing/2014/main" id="{F353D9CE-E466-E941-85FA-8E7D10B44524}"/>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1347622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A5CFD5E-FAA1-9B40-BF5E-E7A81AF45E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854259"/>
            <a:ext cx="9144000" cy="2387600"/>
          </a:xfrm>
        </p:spPr>
        <p:txBody>
          <a:bodyPr anchor="b">
            <a:normAutofit/>
          </a:bodyPr>
          <a:lstStyle>
            <a:lvl1pPr algn="l">
              <a:defRPr sz="4800" b="1">
                <a:solidFill>
                  <a:schemeClr val="bg2"/>
                </a:solidFill>
              </a:defRPr>
            </a:lvl1pPr>
          </a:lstStyle>
          <a:p>
            <a:r>
              <a:rPr lang="de-DE" b="1">
                <a:effectLst/>
                <a:latin typeface="Arial" panose="020B0604020202020204" pitchFamily="34" charset="0"/>
              </a:rPr>
              <a:t>Titel </a:t>
            </a:r>
            <a:br>
              <a:rPr lang="de-DE" b="1">
                <a:effectLst/>
                <a:latin typeface="Arial" panose="020B0604020202020204" pitchFamily="34" charset="0"/>
              </a:rPr>
            </a:br>
            <a:r>
              <a:rPr lang="de-DE" b="1">
                <a:effectLst/>
                <a:latin typeface="Arial" panose="020B0604020202020204" pitchFamily="34" charset="0"/>
              </a:rPr>
              <a:t>Schlussfolie</a:t>
            </a:r>
            <a:endParaRPr lang="de-DE">
              <a:effectLst/>
              <a:latin typeface="Arial" panose="020B0604020202020204" pitchFamily="34" charset="0"/>
            </a:endParaRP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hasCustomPrompt="1"/>
          </p:nvPr>
        </p:nvSpPr>
        <p:spPr>
          <a:xfrm>
            <a:off x="784261" y="5333934"/>
            <a:ext cx="9144000" cy="665890"/>
          </a:xfrm>
        </p:spPr>
        <p:txBody>
          <a:bodyPr>
            <a:normAutofit/>
          </a:bodyPr>
          <a:lstStyle>
            <a:lvl1pPr marL="0" indent="0" algn="l">
              <a:buNone/>
              <a:defRPr lang="de-DE" smtClean="0">
                <a:solidFill>
                  <a:srgbClr val="002060"/>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solidFill>
                  <a:srgbClr val="FFFFFF"/>
                </a:solidFill>
                <a:effectLst/>
                <a:latin typeface="Arial" panose="020B0604020202020204" pitchFamily="34" charset="0"/>
              </a:rPr>
              <a:t>Unterzeile</a:t>
            </a:r>
          </a:p>
        </p:txBody>
      </p:sp>
      <p:sp>
        <p:nvSpPr>
          <p:cNvPr id="10" name="Rechteck 9">
            <a:extLst>
              <a:ext uri="{FF2B5EF4-FFF2-40B4-BE49-F238E27FC236}">
                <a16:creationId xmlns:a16="http://schemas.microsoft.com/office/drawing/2014/main" id="{1D4BC111-A253-D742-9991-0567A54F209C}"/>
              </a:ext>
            </a:extLst>
          </p:cNvPr>
          <p:cNvSpPr/>
          <p:nvPr userDrawn="1"/>
        </p:nvSpPr>
        <p:spPr>
          <a:xfrm>
            <a:off x="784261" y="6456461"/>
            <a:ext cx="2031325" cy="307777"/>
          </a:xfrm>
          <a:prstGeom prst="rect">
            <a:avLst/>
          </a:prstGeom>
        </p:spPr>
        <p:txBody>
          <a:bodyPr wrap="none">
            <a:spAutoFit/>
          </a:bodyPr>
          <a:lstStyle/>
          <a:p>
            <a:r>
              <a:rPr lang="de-DE" sz="1400" b="1" err="1">
                <a:solidFill>
                  <a:schemeClr val="bg2"/>
                </a:solidFill>
                <a:effectLst/>
                <a:latin typeface="Arial" panose="020B0604020202020204" pitchFamily="34" charset="0"/>
              </a:rPr>
              <a:t>GermanZero</a:t>
            </a:r>
            <a:r>
              <a:rPr lang="de-DE" sz="1400" b="1">
                <a:solidFill>
                  <a:schemeClr val="bg2"/>
                </a:solidFill>
                <a:effectLst/>
                <a:latin typeface="Arial" panose="020B0604020202020204" pitchFamily="34" charset="0"/>
              </a:rPr>
              <a:t> e.V.</a:t>
            </a:r>
            <a:r>
              <a:rPr lang="de-DE" sz="1400">
                <a:solidFill>
                  <a:schemeClr val="bg2"/>
                </a:solidFill>
                <a:effectLst/>
                <a:latin typeface="Arial" panose="020B0604020202020204" pitchFamily="34" charset="0"/>
              </a:rPr>
              <a:t> 	</a:t>
            </a:r>
            <a:endParaRPr lang="de-DE" sz="1400">
              <a:solidFill>
                <a:schemeClr val="bg2"/>
              </a:solidFill>
            </a:endParaRPr>
          </a:p>
        </p:txBody>
      </p:sp>
      <p:sp>
        <p:nvSpPr>
          <p:cNvPr id="8" name="Rechteck 7">
            <a:extLst>
              <a:ext uri="{FF2B5EF4-FFF2-40B4-BE49-F238E27FC236}">
                <a16:creationId xmlns:a16="http://schemas.microsoft.com/office/drawing/2014/main" id="{C9A245D2-EB27-A84E-8D3E-AFE05EF08D34}"/>
              </a:ext>
            </a:extLst>
          </p:cNvPr>
          <p:cNvSpPr/>
          <p:nvPr userDrawn="1"/>
        </p:nvSpPr>
        <p:spPr>
          <a:xfrm>
            <a:off x="4581625" y="6456461"/>
            <a:ext cx="6699149" cy="307777"/>
          </a:xfrm>
          <a:prstGeom prst="rect">
            <a:avLst/>
          </a:prstGeom>
        </p:spPr>
        <p:txBody>
          <a:bodyPr wrap="square">
            <a:spAutoFit/>
          </a:bodyPr>
          <a:lstStyle/>
          <a:p>
            <a:pPr algn="r"/>
            <a:r>
              <a:rPr lang="de-DE" sz="1400" err="1">
                <a:solidFill>
                  <a:schemeClr val="bg2"/>
                </a:solidFill>
                <a:effectLst/>
                <a:latin typeface="Arial" panose="020B0604020202020204" pitchFamily="34" charset="0"/>
              </a:rPr>
              <a:t>www.GermanZero.de</a:t>
            </a:r>
            <a:r>
              <a:rPr lang="de-DE" sz="1400">
                <a:solidFill>
                  <a:schemeClr val="bg2"/>
                </a:solidFill>
                <a:effectLst/>
                <a:latin typeface="Arial" panose="020B0604020202020204" pitchFamily="34" charset="0"/>
              </a:rPr>
              <a:t> | </a:t>
            </a:r>
            <a:r>
              <a:rPr lang="de-DE" sz="1400" err="1">
                <a:solidFill>
                  <a:schemeClr val="bg2"/>
                </a:solidFill>
                <a:effectLst/>
                <a:latin typeface="Arial" panose="020B0604020202020204" pitchFamily="34" charset="0"/>
              </a:rPr>
              <a:t>info@GermanZero.de</a:t>
            </a:r>
            <a:r>
              <a:rPr lang="de-DE" sz="1400">
                <a:solidFill>
                  <a:schemeClr val="bg2"/>
                </a:solidFill>
                <a:effectLst/>
                <a:latin typeface="Arial" panose="020B0604020202020204" pitchFamily="34" charset="0"/>
              </a:rPr>
              <a:t> | @_</a:t>
            </a:r>
            <a:r>
              <a:rPr lang="de-DE" sz="1400" err="1">
                <a:solidFill>
                  <a:schemeClr val="bg2"/>
                </a:solidFill>
                <a:effectLst/>
                <a:latin typeface="Arial" panose="020B0604020202020204" pitchFamily="34" charset="0"/>
              </a:rPr>
              <a:t>GermanZero</a:t>
            </a:r>
            <a:r>
              <a:rPr lang="de-DE" sz="1400">
                <a:solidFill>
                  <a:schemeClr val="bg2"/>
                </a:solidFill>
                <a:effectLst/>
                <a:latin typeface="Arial" panose="020B0604020202020204" pitchFamily="34" charset="0"/>
              </a:rPr>
              <a:t> auf </a:t>
            </a:r>
            <a:r>
              <a:rPr lang="de-DE" sz="1400" err="1">
                <a:solidFill>
                  <a:schemeClr val="bg2"/>
                </a:solidFill>
                <a:effectLst/>
                <a:latin typeface="Arial" panose="020B0604020202020204" pitchFamily="34" charset="0"/>
              </a:rPr>
              <a:t>SocialMedia</a:t>
            </a:r>
            <a:endParaRPr lang="de-DE" sz="1400">
              <a:solidFill>
                <a:schemeClr val="bg2"/>
              </a:solidFill>
              <a:effectLst/>
              <a:latin typeface="Arial" panose="020B0604020202020204" pitchFamily="34" charset="0"/>
            </a:endParaRPr>
          </a:p>
        </p:txBody>
      </p:sp>
    </p:spTree>
    <p:extLst>
      <p:ext uri="{BB962C8B-B14F-4D97-AF65-F5344CB8AC3E}">
        <p14:creationId xmlns:p14="http://schemas.microsoft.com/office/powerpoint/2010/main" val="590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chlussfolie dunkel">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A5CFD5E-FAA1-9B40-BF5E-E7A81AF45E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854259"/>
            <a:ext cx="9144000" cy="2387600"/>
          </a:xfrm>
        </p:spPr>
        <p:txBody>
          <a:bodyPr anchor="b">
            <a:normAutofit/>
          </a:bodyPr>
          <a:lstStyle>
            <a:lvl1pPr algn="l">
              <a:defRPr sz="4800" b="1">
                <a:solidFill>
                  <a:srgbClr val="002060"/>
                </a:solidFill>
              </a:defRPr>
            </a:lvl1pPr>
          </a:lstStyle>
          <a:p>
            <a:r>
              <a:rPr lang="de-DE" b="1">
                <a:effectLst/>
                <a:latin typeface="Arial" panose="020B0604020202020204" pitchFamily="34" charset="0"/>
              </a:rPr>
              <a:t>Titel </a:t>
            </a:r>
            <a:br>
              <a:rPr lang="de-DE" b="1">
                <a:effectLst/>
                <a:latin typeface="Arial" panose="020B0604020202020204" pitchFamily="34" charset="0"/>
              </a:rPr>
            </a:br>
            <a:r>
              <a:rPr lang="de-DE" b="1">
                <a:effectLst/>
                <a:latin typeface="Arial" panose="020B0604020202020204" pitchFamily="34" charset="0"/>
              </a:rPr>
              <a:t>Schlussfolie</a:t>
            </a:r>
            <a:endParaRPr lang="de-DE">
              <a:effectLst/>
              <a:latin typeface="Arial" panose="020B0604020202020204" pitchFamily="34" charset="0"/>
            </a:endParaRP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hasCustomPrompt="1"/>
          </p:nvPr>
        </p:nvSpPr>
        <p:spPr>
          <a:xfrm>
            <a:off x="784261" y="5333934"/>
            <a:ext cx="9144000" cy="665890"/>
          </a:xfrm>
        </p:spPr>
        <p:txBody>
          <a:bodyPr>
            <a:normAutofit/>
          </a:bodyPr>
          <a:lstStyle>
            <a:lvl1pPr marL="0" indent="0" algn="l">
              <a:buNone/>
              <a:defRPr lang="de-DE" smtClean="0">
                <a:solidFill>
                  <a:srgbClr val="002060"/>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solidFill>
                  <a:srgbClr val="FFFFFF"/>
                </a:solidFill>
                <a:effectLst/>
                <a:latin typeface="Arial" panose="020B0604020202020204" pitchFamily="34" charset="0"/>
              </a:rPr>
              <a:t>Unterzeile</a:t>
            </a:r>
          </a:p>
        </p:txBody>
      </p:sp>
      <p:sp>
        <p:nvSpPr>
          <p:cNvPr id="10" name="Rechteck 9">
            <a:extLst>
              <a:ext uri="{FF2B5EF4-FFF2-40B4-BE49-F238E27FC236}">
                <a16:creationId xmlns:a16="http://schemas.microsoft.com/office/drawing/2014/main" id="{1D4BC111-A253-D742-9991-0567A54F209C}"/>
              </a:ext>
            </a:extLst>
          </p:cNvPr>
          <p:cNvSpPr/>
          <p:nvPr userDrawn="1"/>
        </p:nvSpPr>
        <p:spPr>
          <a:xfrm>
            <a:off x="784261" y="6456461"/>
            <a:ext cx="2031325" cy="307777"/>
          </a:xfrm>
          <a:prstGeom prst="rect">
            <a:avLst/>
          </a:prstGeom>
        </p:spPr>
        <p:txBody>
          <a:bodyPr wrap="none">
            <a:spAutoFit/>
          </a:bodyPr>
          <a:lstStyle/>
          <a:p>
            <a:r>
              <a:rPr lang="de-DE" sz="1400" b="1" err="1">
                <a:solidFill>
                  <a:srgbClr val="002060"/>
                </a:solidFill>
                <a:effectLst/>
                <a:latin typeface="Arial" panose="020B0604020202020204" pitchFamily="34" charset="0"/>
              </a:rPr>
              <a:t>GermanZero</a:t>
            </a:r>
            <a:r>
              <a:rPr lang="de-DE" sz="1400" b="1">
                <a:solidFill>
                  <a:srgbClr val="002060"/>
                </a:solidFill>
                <a:effectLst/>
                <a:latin typeface="Arial" panose="020B0604020202020204" pitchFamily="34" charset="0"/>
              </a:rPr>
              <a:t> e.V.</a:t>
            </a:r>
            <a:r>
              <a:rPr lang="de-DE" sz="1400">
                <a:solidFill>
                  <a:srgbClr val="002060"/>
                </a:solidFill>
                <a:effectLst/>
                <a:latin typeface="Arial" panose="020B0604020202020204" pitchFamily="34" charset="0"/>
              </a:rPr>
              <a:t> 	</a:t>
            </a:r>
            <a:endParaRPr lang="de-DE" sz="1400">
              <a:solidFill>
                <a:srgbClr val="002060"/>
              </a:solidFill>
            </a:endParaRPr>
          </a:p>
        </p:txBody>
      </p:sp>
      <p:sp>
        <p:nvSpPr>
          <p:cNvPr id="8" name="Rechteck 7">
            <a:extLst>
              <a:ext uri="{FF2B5EF4-FFF2-40B4-BE49-F238E27FC236}">
                <a16:creationId xmlns:a16="http://schemas.microsoft.com/office/drawing/2014/main" id="{C9A245D2-EB27-A84E-8D3E-AFE05EF08D34}"/>
              </a:ext>
            </a:extLst>
          </p:cNvPr>
          <p:cNvSpPr/>
          <p:nvPr userDrawn="1"/>
        </p:nvSpPr>
        <p:spPr>
          <a:xfrm>
            <a:off x="4581625" y="6456461"/>
            <a:ext cx="6699149" cy="307777"/>
          </a:xfrm>
          <a:prstGeom prst="rect">
            <a:avLst/>
          </a:prstGeom>
        </p:spPr>
        <p:txBody>
          <a:bodyPr wrap="square">
            <a:spAutoFit/>
          </a:bodyPr>
          <a:lstStyle/>
          <a:p>
            <a:pPr algn="r"/>
            <a:r>
              <a:rPr lang="de-DE" sz="1400" err="1">
                <a:solidFill>
                  <a:srgbClr val="002060"/>
                </a:solidFill>
                <a:effectLst/>
                <a:latin typeface="Arial" panose="020B0604020202020204" pitchFamily="34" charset="0"/>
              </a:rPr>
              <a:t>www.GermanZero.de</a:t>
            </a:r>
            <a:r>
              <a:rPr lang="de-DE" sz="1400">
                <a:solidFill>
                  <a:srgbClr val="002060"/>
                </a:solidFill>
                <a:effectLst/>
                <a:latin typeface="Arial" panose="020B0604020202020204" pitchFamily="34" charset="0"/>
              </a:rPr>
              <a:t> | </a:t>
            </a:r>
            <a:r>
              <a:rPr lang="de-DE" sz="1400" err="1">
                <a:solidFill>
                  <a:srgbClr val="002060"/>
                </a:solidFill>
                <a:effectLst/>
                <a:latin typeface="Arial" panose="020B0604020202020204" pitchFamily="34" charset="0"/>
              </a:rPr>
              <a:t>info@GermanZero.de</a:t>
            </a:r>
            <a:r>
              <a:rPr lang="de-DE" sz="1400">
                <a:solidFill>
                  <a:srgbClr val="002060"/>
                </a:solidFill>
                <a:effectLst/>
                <a:latin typeface="Arial" panose="020B0604020202020204" pitchFamily="34" charset="0"/>
              </a:rPr>
              <a:t> | @_</a:t>
            </a:r>
            <a:r>
              <a:rPr lang="de-DE" sz="1400" err="1">
                <a:solidFill>
                  <a:srgbClr val="002060"/>
                </a:solidFill>
                <a:effectLst/>
                <a:latin typeface="Arial" panose="020B0604020202020204" pitchFamily="34" charset="0"/>
              </a:rPr>
              <a:t>GermanZero</a:t>
            </a:r>
            <a:r>
              <a:rPr lang="de-DE" sz="1400">
                <a:solidFill>
                  <a:srgbClr val="002060"/>
                </a:solidFill>
                <a:effectLst/>
                <a:latin typeface="Arial" panose="020B0604020202020204" pitchFamily="34" charset="0"/>
              </a:rPr>
              <a:t> auf </a:t>
            </a:r>
            <a:r>
              <a:rPr lang="de-DE" sz="1400" err="1">
                <a:solidFill>
                  <a:srgbClr val="002060"/>
                </a:solidFill>
                <a:effectLst/>
                <a:latin typeface="Arial" panose="020B0604020202020204" pitchFamily="34" charset="0"/>
              </a:rPr>
              <a:t>SocialMedia</a:t>
            </a:r>
            <a:endParaRPr lang="de-DE" sz="140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794057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amensschild dunkel">
    <p:bg>
      <p:bgPr>
        <a:solidFill>
          <a:schemeClr val="tx2"/>
        </a:solidFill>
        <a:effectLst/>
      </p:bgPr>
    </p:bg>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55A511F-315F-C340-BD8B-8AE029B862BD}"/>
              </a:ext>
            </a:extLst>
          </p:cNvPr>
          <p:cNvSpPr txBox="1">
            <a:spLocks/>
          </p:cNvSpPr>
          <p:nvPr userDrawn="1"/>
        </p:nvSpPr>
        <p:spPr>
          <a:xfrm>
            <a:off x="476391" y="2356196"/>
            <a:ext cx="11365089" cy="350510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a:lstStyle>
          <a:p>
            <a:r>
              <a:rPr lang="de-DE" sz="8000" b="1">
                <a:solidFill>
                  <a:srgbClr val="002060"/>
                </a:solidFill>
              </a:rPr>
              <a:t>Vorname Nachname </a:t>
            </a:r>
          </a:p>
          <a:p>
            <a:r>
              <a:rPr lang="de-DE" sz="8000" b="1">
                <a:solidFill>
                  <a:srgbClr val="002060"/>
                </a:solidFill>
              </a:rPr>
              <a:t>Arial 80 fett</a:t>
            </a:r>
          </a:p>
        </p:txBody>
      </p:sp>
      <p:pic>
        <p:nvPicPr>
          <p:cNvPr id="4" name="Grafik 3">
            <a:extLst>
              <a:ext uri="{FF2B5EF4-FFF2-40B4-BE49-F238E27FC236}">
                <a16:creationId xmlns:a16="http://schemas.microsoft.com/office/drawing/2014/main" id="{3B6426EF-1B3D-9943-BF06-7D7DC2FC2B6D}"/>
              </a:ext>
            </a:extLst>
          </p:cNvPr>
          <p:cNvPicPr>
            <a:picLocks noChangeAspect="1"/>
          </p:cNvPicPr>
          <p:nvPr userDrawn="1"/>
        </p:nvPicPr>
        <p:blipFill>
          <a:blip r:embed="rId2"/>
          <a:stretch>
            <a:fillRect/>
          </a:stretch>
        </p:blipFill>
        <p:spPr>
          <a:xfrm>
            <a:off x="9095015" y="679215"/>
            <a:ext cx="2177384" cy="341320"/>
          </a:xfrm>
          <a:prstGeom prst="rect">
            <a:avLst/>
          </a:prstGeom>
        </p:spPr>
      </p:pic>
    </p:spTree>
    <p:extLst>
      <p:ext uri="{BB962C8B-B14F-4D97-AF65-F5344CB8AC3E}">
        <p14:creationId xmlns:p14="http://schemas.microsoft.com/office/powerpoint/2010/main" val="3109321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folie">
  <p:cSld name="Textfolie">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677559" y="1825625"/>
            <a:ext cx="10838271" cy="4351338"/>
          </a:xfrm>
          <a:prstGeom prst="rect">
            <a:avLst/>
          </a:prstGeom>
          <a:noFill/>
          <a:ln>
            <a:noFill/>
          </a:ln>
        </p:spPr>
        <p:txBody>
          <a:bodyPr spcFirstLastPara="1" wrap="square" lIns="91425" tIns="45700" rIns="91425" bIns="45700" anchor="t" anchorCtr="0">
            <a:normAutofit/>
          </a:bodyPr>
          <a:lstStyle>
            <a:lvl1pPr marL="457200" marR="0" lvl="0" indent="-342900" algn="l">
              <a:lnSpc>
                <a:spcPct val="110000"/>
              </a:lnSpc>
              <a:spcBef>
                <a:spcPts val="1000"/>
              </a:spcBef>
              <a:spcAft>
                <a:spcPts val="0"/>
              </a:spcAft>
              <a:buClr>
                <a:schemeClr val="lt1"/>
              </a:buClr>
              <a:buSzPts val="1800"/>
              <a:buFont typeface="Arial"/>
              <a:buChar char="•"/>
              <a:defRPr/>
            </a:lvl1pPr>
            <a:lvl2pPr marL="914400" marR="0" lvl="1" indent="-330200" algn="l">
              <a:lnSpc>
                <a:spcPct val="110000"/>
              </a:lnSpc>
              <a:spcBef>
                <a:spcPts val="500"/>
              </a:spcBef>
              <a:spcAft>
                <a:spcPts val="0"/>
              </a:spcAft>
              <a:buClr>
                <a:schemeClr val="dk1"/>
              </a:buClr>
              <a:buSzPts val="1600"/>
              <a:buFont typeface="Noto Sans Symbols"/>
              <a:buChar char="−"/>
              <a:defRPr sz="1600">
                <a:latin typeface="Arial"/>
                <a:ea typeface="Arial"/>
                <a:cs typeface="Arial"/>
                <a:sym typeface="Arial"/>
              </a:defRPr>
            </a:lvl2pPr>
            <a:lvl3pPr marL="1371600" marR="0" lvl="2" indent="-330200" algn="l">
              <a:lnSpc>
                <a:spcPct val="110000"/>
              </a:lnSpc>
              <a:spcBef>
                <a:spcPts val="500"/>
              </a:spcBef>
              <a:spcAft>
                <a:spcPts val="0"/>
              </a:spcAft>
              <a:buClr>
                <a:schemeClr val="dk1"/>
              </a:buClr>
              <a:buSzPts val="1600"/>
              <a:buFont typeface="Noto Sans Symbols"/>
              <a:buChar char="▪"/>
              <a:defRPr sz="160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ftr" idx="11"/>
          </p:nvPr>
        </p:nvSpPr>
        <p:spPr>
          <a:xfrm>
            <a:off x="677559" y="6158638"/>
            <a:ext cx="77724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40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de-DE"/>
              <a:t>Klimanotstandsmaßnahmen - Quellen siehe Klimanotstandspaket</a:t>
            </a:r>
            <a:endParaRPr/>
          </a:p>
        </p:txBody>
      </p:sp>
      <p:sp>
        <p:nvSpPr>
          <p:cNvPr id="29" name="Google Shape;29;p4"/>
          <p:cNvSpPr txBox="1">
            <a:spLocks noGrp="1"/>
          </p:cNvSpPr>
          <p:nvPr>
            <p:ph type="sldNum" idx="12"/>
          </p:nvPr>
        </p:nvSpPr>
        <p:spPr>
          <a:xfrm>
            <a:off x="8772630" y="6157200"/>
            <a:ext cx="2743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400" b="1" i="0" u="none" strike="noStrike" cap="none">
                <a:solidFill>
                  <a:schemeClr val="lt1"/>
                </a:solidFill>
                <a:latin typeface="Arial"/>
                <a:ea typeface="Arial"/>
                <a:cs typeface="Arial"/>
                <a:sym typeface="Arial"/>
              </a:defRPr>
            </a:lvl1pPr>
            <a:lvl2pPr marL="0" lvl="1" indent="0" algn="r">
              <a:spcBef>
                <a:spcPts val="0"/>
              </a:spcBef>
              <a:buNone/>
              <a:defRPr sz="1400" b="1" i="0" u="none" strike="noStrike" cap="none">
                <a:solidFill>
                  <a:schemeClr val="lt1"/>
                </a:solidFill>
                <a:latin typeface="Arial"/>
                <a:ea typeface="Arial"/>
                <a:cs typeface="Arial"/>
                <a:sym typeface="Arial"/>
              </a:defRPr>
            </a:lvl2pPr>
            <a:lvl3pPr marL="0" lvl="2" indent="0" algn="r">
              <a:spcBef>
                <a:spcPts val="0"/>
              </a:spcBef>
              <a:buNone/>
              <a:defRPr sz="1400" b="1" i="0" u="none" strike="noStrike" cap="none">
                <a:solidFill>
                  <a:schemeClr val="lt1"/>
                </a:solidFill>
                <a:latin typeface="Arial"/>
                <a:ea typeface="Arial"/>
                <a:cs typeface="Arial"/>
                <a:sym typeface="Arial"/>
              </a:defRPr>
            </a:lvl3pPr>
            <a:lvl4pPr marL="0" lvl="3" indent="0" algn="r">
              <a:spcBef>
                <a:spcPts val="0"/>
              </a:spcBef>
              <a:buNone/>
              <a:defRPr sz="1400" b="1" i="0" u="none" strike="noStrike" cap="none">
                <a:solidFill>
                  <a:schemeClr val="lt1"/>
                </a:solidFill>
                <a:latin typeface="Arial"/>
                <a:ea typeface="Arial"/>
                <a:cs typeface="Arial"/>
                <a:sym typeface="Arial"/>
              </a:defRPr>
            </a:lvl4pPr>
            <a:lvl5pPr marL="0" lvl="4" indent="0" algn="r">
              <a:spcBef>
                <a:spcPts val="0"/>
              </a:spcBef>
              <a:buNone/>
              <a:defRPr sz="1400" b="1" i="0" u="none" strike="noStrike" cap="none">
                <a:solidFill>
                  <a:schemeClr val="lt1"/>
                </a:solidFill>
                <a:latin typeface="Arial"/>
                <a:ea typeface="Arial"/>
                <a:cs typeface="Arial"/>
                <a:sym typeface="Arial"/>
              </a:defRPr>
            </a:lvl5pPr>
            <a:lvl6pPr marL="0" lvl="5" indent="0" algn="r">
              <a:spcBef>
                <a:spcPts val="0"/>
              </a:spcBef>
              <a:buNone/>
              <a:defRPr sz="1400" b="1" i="0" u="none" strike="noStrike" cap="none">
                <a:solidFill>
                  <a:schemeClr val="lt1"/>
                </a:solidFill>
                <a:latin typeface="Arial"/>
                <a:ea typeface="Arial"/>
                <a:cs typeface="Arial"/>
                <a:sym typeface="Arial"/>
              </a:defRPr>
            </a:lvl6pPr>
            <a:lvl7pPr marL="0" lvl="6" indent="0" algn="r">
              <a:spcBef>
                <a:spcPts val="0"/>
              </a:spcBef>
              <a:buNone/>
              <a:defRPr sz="1400" b="1" i="0" u="none" strike="noStrike" cap="none">
                <a:solidFill>
                  <a:schemeClr val="lt1"/>
                </a:solidFill>
                <a:latin typeface="Arial"/>
                <a:ea typeface="Arial"/>
                <a:cs typeface="Arial"/>
                <a:sym typeface="Arial"/>
              </a:defRPr>
            </a:lvl7pPr>
            <a:lvl8pPr marL="0" lvl="7" indent="0" algn="r">
              <a:spcBef>
                <a:spcPts val="0"/>
              </a:spcBef>
              <a:buNone/>
              <a:defRPr sz="1400" b="1" i="0" u="none" strike="noStrike" cap="none">
                <a:solidFill>
                  <a:schemeClr val="lt1"/>
                </a:solidFill>
                <a:latin typeface="Arial"/>
                <a:ea typeface="Arial"/>
                <a:cs typeface="Arial"/>
                <a:sym typeface="Arial"/>
              </a:defRPr>
            </a:lvl8pPr>
            <a:lvl9pPr marL="0" lvl="8" indent="0" algn="r">
              <a:spcBef>
                <a:spcPts val="0"/>
              </a:spcBef>
              <a:buNone/>
              <a:defRPr sz="14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de-DE"/>
              <a:t>Seite </a:t>
            </a:r>
            <a:fld id="{00000000-1234-1234-1234-123412341234}" type="slidenum">
              <a:rPr lang="de-DE"/>
              <a:t>‹Nr.›</a:t>
            </a:fld>
            <a:r>
              <a:rPr lang="de-DE"/>
              <a:t> / XX</a:t>
            </a:r>
            <a:endParaRPr/>
          </a:p>
        </p:txBody>
      </p:sp>
      <p:sp>
        <p:nvSpPr>
          <p:cNvPr id="30" name="Google Shape;30;p4"/>
          <p:cNvSpPr txBox="1">
            <a:spLocks noGrp="1"/>
          </p:cNvSpPr>
          <p:nvPr>
            <p:ph type="title"/>
          </p:nvPr>
        </p:nvSpPr>
        <p:spPr>
          <a:xfrm>
            <a:off x="677558" y="632647"/>
            <a:ext cx="8269671" cy="45935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3985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30659CD-7A28-F14F-BAB7-0F132D13F9DF}"/>
              </a:ext>
            </a:extLst>
          </p:cNvPr>
          <p:cNvGraphicFramePr>
            <a:graphicFrameLocks noChangeAspect="1"/>
          </p:cNvGraphicFramePr>
          <p:nvPr userDrawn="1">
            <p:custDataLst>
              <p:tags r:id="rId1"/>
            </p:custDataLst>
            <p:extLst>
              <p:ext uri="{D42A27DB-BD31-4B8C-83A1-F6EECF244321}">
                <p14:modId xmlns:p14="http://schemas.microsoft.com/office/powerpoint/2010/main" val="26591745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6" name="Objekt 5" hidden="1">
                        <a:extLst>
                          <a:ext uri="{FF2B5EF4-FFF2-40B4-BE49-F238E27FC236}">
                            <a16:creationId xmlns:a16="http://schemas.microsoft.com/office/drawing/2014/main" id="{D30659CD-7A28-F14F-BAB7-0F132D13F9D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8" name="Grafik 7">
            <a:extLst>
              <a:ext uri="{FF2B5EF4-FFF2-40B4-BE49-F238E27FC236}">
                <a16:creationId xmlns:a16="http://schemas.microsoft.com/office/drawing/2014/main" id="{1190813C-06BF-6846-9CB7-4CD4AD461D69}"/>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p:nvPr>
        </p:nvSpPr>
        <p:spPr>
          <a:xfrm>
            <a:off x="784261" y="2023201"/>
            <a:ext cx="9144000" cy="2387600"/>
          </a:xfrm>
        </p:spPr>
        <p:txBody>
          <a:bodyPr vert="horz" anchor="b">
            <a:normAutofit/>
          </a:bodyPr>
          <a:lstStyle>
            <a:lvl1pPr algn="l">
              <a:defRPr sz="4800" b="1">
                <a:solidFill>
                  <a:schemeClr val="bg2"/>
                </a:solidFill>
              </a:defRPr>
            </a:lvl1pPr>
          </a:lstStyle>
          <a:p>
            <a:r>
              <a:rPr lang="de-DE"/>
              <a:t>Mastertitelformat bearbeiten</a:t>
            </a: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p:nvPr>
        </p:nvSpPr>
        <p:spPr>
          <a:xfrm>
            <a:off x="784261" y="4502876"/>
            <a:ext cx="9144000" cy="1655762"/>
          </a:xfrm>
        </p:spPr>
        <p:txBody>
          <a:bodyPr>
            <a:normAutofit/>
          </a:bodyPr>
          <a:lstStyle>
            <a:lvl1pPr marL="0" indent="0" algn="l">
              <a:buNone/>
              <a:defRPr sz="3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Fußzeilenplatzhalter 3">
            <a:extLst>
              <a:ext uri="{FF2B5EF4-FFF2-40B4-BE49-F238E27FC236}">
                <a16:creationId xmlns:a16="http://schemas.microsoft.com/office/drawing/2014/main" id="{3C26BF5C-52C6-474A-98CF-1EF6566B26A8}"/>
              </a:ext>
            </a:extLst>
          </p:cNvPr>
          <p:cNvSpPr>
            <a:spLocks noGrp="1"/>
          </p:cNvSpPr>
          <p:nvPr>
            <p:ph type="ftr" sz="quarter" idx="11"/>
          </p:nvPr>
        </p:nvSpPr>
        <p:spPr>
          <a:xfrm>
            <a:off x="784261" y="6251439"/>
            <a:ext cx="7772400" cy="365125"/>
          </a:xfrm>
        </p:spPr>
        <p:txBody>
          <a:bodyPr/>
          <a:lstStyle>
            <a:lvl1pPr>
              <a:defRPr sz="1800">
                <a:solidFill>
                  <a:schemeClr val="bg2"/>
                </a:solidFill>
              </a:defRPr>
            </a:lvl1pPr>
          </a:lstStyle>
          <a:p>
            <a:r>
              <a:rPr lang="de-DE"/>
              <a:t>Klimanotstandsmaßnahmen - Quellen siehe Klimanotstandspaket</a:t>
            </a:r>
          </a:p>
        </p:txBody>
      </p:sp>
    </p:spTree>
    <p:extLst>
      <p:ext uri="{BB962C8B-B14F-4D97-AF65-F5344CB8AC3E}">
        <p14:creationId xmlns:p14="http://schemas.microsoft.com/office/powerpoint/2010/main" val="138089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ischenfolie blau">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E87808-D944-C24C-B300-BC465CFA3DAD}"/>
              </a:ext>
            </a:extLst>
          </p:cNvPr>
          <p:cNvPicPr>
            <a:picLocks noChangeAspect="1"/>
          </p:cNvPicPr>
          <p:nvPr userDrawn="1"/>
        </p:nvPicPr>
        <p:blipFill>
          <a:blip r:embed="rId2"/>
          <a:stretch>
            <a:fillRect/>
          </a:stretch>
        </p:blipFill>
        <p:spPr>
          <a:xfrm>
            <a:off x="0" y="1270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023201"/>
            <a:ext cx="9144000" cy="2387600"/>
          </a:xfrm>
        </p:spPr>
        <p:txBody>
          <a:bodyPr anchor="b">
            <a:normAutofit/>
          </a:bodyPr>
          <a:lstStyle>
            <a:lvl1pPr algn="l">
              <a:defRPr sz="4800" b="1">
                <a:solidFill>
                  <a:schemeClr val="bg2"/>
                </a:solidFill>
              </a:defRPr>
            </a:lvl1pPr>
          </a:lstStyle>
          <a:p>
            <a:r>
              <a:rPr lang="de-DE"/>
              <a:t>Mastertitelformat </a:t>
            </a:r>
            <a:br>
              <a:rPr lang="de-DE"/>
            </a:br>
            <a:r>
              <a:rPr lang="de-DE"/>
              <a:t>bearbeiten</a:t>
            </a:r>
          </a:p>
        </p:txBody>
      </p:sp>
      <p:sp>
        <p:nvSpPr>
          <p:cNvPr id="11" name="Fußzeilenplatzhalter 4">
            <a:extLst>
              <a:ext uri="{FF2B5EF4-FFF2-40B4-BE49-F238E27FC236}">
                <a16:creationId xmlns:a16="http://schemas.microsoft.com/office/drawing/2014/main" id="{CBFB6003-C40B-F646-A5B9-A8740516A397}"/>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1" smtClean="0">
                <a:solidFill>
                  <a:schemeClr val="bg2"/>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6" name="Foliennummernplatzhalter 5">
            <a:extLst>
              <a:ext uri="{FF2B5EF4-FFF2-40B4-BE49-F238E27FC236}">
                <a16:creationId xmlns:a16="http://schemas.microsoft.com/office/drawing/2014/main" id="{EA794333-E15F-B343-852C-B31683ACDB05}"/>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2"/>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Tree>
    <p:extLst>
      <p:ext uri="{BB962C8B-B14F-4D97-AF65-F5344CB8AC3E}">
        <p14:creationId xmlns:p14="http://schemas.microsoft.com/office/powerpoint/2010/main" val="312122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Zwischenfolie grün">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1293384-A569-9E4E-9B48-7F81BCC4D2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023201"/>
            <a:ext cx="9144000" cy="2387600"/>
          </a:xfrm>
        </p:spPr>
        <p:txBody>
          <a:bodyPr anchor="b">
            <a:normAutofit/>
          </a:bodyPr>
          <a:lstStyle>
            <a:lvl1pPr algn="l">
              <a:defRPr sz="4800" b="1">
                <a:solidFill>
                  <a:schemeClr val="bg2"/>
                </a:solidFill>
              </a:defRPr>
            </a:lvl1pPr>
          </a:lstStyle>
          <a:p>
            <a:r>
              <a:rPr lang="de-DE"/>
              <a:t>Mastertitelformat </a:t>
            </a:r>
            <a:br>
              <a:rPr lang="de-DE"/>
            </a:br>
            <a:r>
              <a:rPr lang="de-DE"/>
              <a:t>bearbeiten</a:t>
            </a:r>
          </a:p>
        </p:txBody>
      </p:sp>
      <p:sp>
        <p:nvSpPr>
          <p:cNvPr id="8" name="Fußzeilenplatzhalter 4">
            <a:extLst>
              <a:ext uri="{FF2B5EF4-FFF2-40B4-BE49-F238E27FC236}">
                <a16:creationId xmlns:a16="http://schemas.microsoft.com/office/drawing/2014/main" id="{01DB9BF5-A114-344A-8297-F39C278B22CE}"/>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1" smtClean="0">
                <a:solidFill>
                  <a:schemeClr val="bg2"/>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9" name="Foliennummernplatzhalter 5">
            <a:extLst>
              <a:ext uri="{FF2B5EF4-FFF2-40B4-BE49-F238E27FC236}">
                <a16:creationId xmlns:a16="http://schemas.microsoft.com/office/drawing/2014/main" id="{F332FD55-08D2-4D48-AA2B-909DD47716AF}"/>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2"/>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Tree>
    <p:extLst>
      <p:ext uri="{BB962C8B-B14F-4D97-AF65-F5344CB8AC3E}">
        <p14:creationId xmlns:p14="http://schemas.microsoft.com/office/powerpoint/2010/main" val="233929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0713CEF-9EFC-B647-8CD3-E6C7C2D698E3}"/>
              </a:ext>
            </a:extLst>
          </p:cNvPr>
          <p:cNvGraphicFramePr>
            <a:graphicFrameLocks noChangeAspect="1"/>
          </p:cNvGraphicFramePr>
          <p:nvPr userDrawn="1">
            <p:custDataLst>
              <p:tags r:id="rId1"/>
            </p:custDataLst>
            <p:extLst>
              <p:ext uri="{D42A27DB-BD31-4B8C-83A1-F6EECF244321}">
                <p14:modId xmlns:p14="http://schemas.microsoft.com/office/powerpoint/2010/main" val="20194470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Objekt 4" hidden="1">
                        <a:extLst>
                          <a:ext uri="{FF2B5EF4-FFF2-40B4-BE49-F238E27FC236}">
                            <a16:creationId xmlns:a16="http://schemas.microsoft.com/office/drawing/2014/main" id="{00713CEF-9EFC-B647-8CD3-E6C7C2D698E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79482F3-47FC-F341-9CD0-301081190488}"/>
              </a:ext>
            </a:extLst>
          </p:cNvPr>
          <p:cNvSpPr>
            <a:spLocks noGrp="1"/>
          </p:cNvSpPr>
          <p:nvPr>
            <p:ph idx="1" hasCustomPrompt="1"/>
          </p:nvPr>
        </p:nvSpPr>
        <p:spPr>
          <a:xfrm>
            <a:off x="677559" y="1825625"/>
            <a:ext cx="10838271" cy="4351338"/>
          </a:xfrm>
        </p:spPr>
        <p:txBody>
          <a:bodyPr/>
          <a:lstStyle>
            <a:lvl1pPr marL="285750" marR="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110000"/>
              </a:lnSpc>
              <a:spcBef>
                <a:spcPts val="500"/>
              </a:spcBef>
              <a:spcAft>
                <a:spcPts val="0"/>
              </a:spcAft>
              <a:buClrTx/>
              <a:buSzTx/>
              <a:buFont typeface="Symbol" pitchFamily="2" charset="2"/>
              <a:buChar char="-"/>
              <a:tabLst/>
              <a:defRPr sz="1600" baseline="0">
                <a:latin typeface="Arial" panose="020B0604020202020204" pitchFamily="34" charset="0"/>
              </a:defRPr>
            </a:lvl2pPr>
            <a:lvl3pPr marL="1143000" marR="0" indent="-228600" algn="l" defTabSz="914400" rtl="0" eaLnBrk="1" fontAlgn="auto" latinLnBrk="0" hangingPunct="1">
              <a:lnSpc>
                <a:spcPct val="110000"/>
              </a:lnSpc>
              <a:spcBef>
                <a:spcPts val="500"/>
              </a:spcBef>
              <a:spcAft>
                <a:spcPts val="0"/>
              </a:spcAft>
              <a:buClrTx/>
              <a:buSzTx/>
              <a:buFont typeface="Wingdings" pitchFamily="2" charset="2"/>
              <a:buChar char="§"/>
              <a:tabLst/>
              <a:defRPr sz="1600" baseline="0">
                <a:latin typeface="Arial" panose="020B0604020202020204" pitchFamily="34" charset="0"/>
              </a:defRPr>
            </a:lvl3pPr>
          </a:lstStyle>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a:ln>
                  <a:noFill/>
                </a:ln>
                <a:solidFill>
                  <a:srgbClr val="001432"/>
                </a:solidFill>
                <a:effectLst/>
                <a:uLnTx/>
                <a:uFillTx/>
                <a:latin typeface="Arial" panose="020B0604020202020204" pitchFamily="34" charset="0"/>
                <a:ea typeface="+mn-ea"/>
                <a:cs typeface="Arial" panose="020B0604020202020204" pitchFamily="34" charset="0"/>
              </a:rPr>
              <a:t>Aufzählung Ebene 1</a:t>
            </a:r>
          </a:p>
          <a:p>
            <a:pPr marL="685800" marR="0" lvl="1" indent="-228600" algn="l" defTabSz="914400" rtl="0" eaLnBrk="1" fontAlgn="auto" latinLnBrk="0" hangingPunct="1">
              <a:lnSpc>
                <a:spcPct val="110000"/>
              </a:lnSpc>
              <a:spcBef>
                <a:spcPts val="500"/>
              </a:spcBef>
              <a:spcAft>
                <a:spcPts val="0"/>
              </a:spcAft>
              <a:buClrTx/>
              <a:buSzTx/>
              <a:buFont typeface="Symbol" pitchFamily="2" charset="2"/>
              <a:buChar char="-"/>
              <a:tabLst/>
              <a:defRPr/>
            </a:pPr>
            <a:r>
              <a:rPr kumimoji="0" lang="de-DE" sz="1800" b="0" i="0" u="none" strike="noStrike" kern="1200" cap="none" spc="0" normalizeH="0" baseline="0" noProof="0">
                <a:ln>
                  <a:noFill/>
                </a:ln>
                <a:solidFill>
                  <a:srgbClr val="001432"/>
                </a:solidFill>
                <a:effectLst/>
                <a:uLnTx/>
                <a:uFillTx/>
                <a:latin typeface="Arial" panose="020B0604020202020204" pitchFamily="34" charset="0"/>
                <a:ea typeface="+mn-ea"/>
                <a:cs typeface="+mn-cs"/>
              </a:rPr>
              <a:t>Aufzählung Ebene 2</a:t>
            </a:r>
          </a:p>
          <a:p>
            <a:pPr marL="1143000" marR="0" lvl="2" indent="-228600" algn="l" defTabSz="914400" rtl="0" eaLnBrk="1" fontAlgn="auto" latinLnBrk="0" hangingPunct="1">
              <a:lnSpc>
                <a:spcPct val="110000"/>
              </a:lnSpc>
              <a:spcBef>
                <a:spcPts val="500"/>
              </a:spcBef>
              <a:spcAft>
                <a:spcPts val="0"/>
              </a:spcAft>
              <a:buClrTx/>
              <a:buSzTx/>
              <a:buFont typeface="Wingdings" pitchFamily="2" charset="2"/>
              <a:buChar char="§"/>
              <a:tabLst/>
              <a:defRPr/>
            </a:pPr>
            <a:r>
              <a:rPr kumimoji="0" lang="de-DE" sz="1600" b="0" i="0" u="none" strike="noStrike" kern="1200" cap="none" spc="0" normalizeH="0" baseline="0" noProof="0">
                <a:ln>
                  <a:noFill/>
                </a:ln>
                <a:solidFill>
                  <a:srgbClr val="001432"/>
                </a:solidFill>
                <a:effectLst/>
                <a:uLnTx/>
                <a:uFillTx/>
                <a:latin typeface="Arial" panose="020B0604020202020204" pitchFamily="34" charset="0"/>
                <a:ea typeface="+mn-ea"/>
                <a:cs typeface="+mn-cs"/>
              </a:rPr>
              <a:t>Aufzählung Ebene 3</a:t>
            </a: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i="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i="0">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Titelplatzhalter 1">
            <a:extLst>
              <a:ext uri="{FF2B5EF4-FFF2-40B4-BE49-F238E27FC236}">
                <a16:creationId xmlns:a16="http://schemas.microsoft.com/office/drawing/2014/main" id="{0C6BFEEB-ECFF-4C48-92FE-312C51CB0D57}"/>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327373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ildfolie 2-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6CFED1-143B-9E49-9973-575F5A85ABDE}"/>
              </a:ext>
            </a:extLst>
          </p:cNvPr>
          <p:cNvSpPr>
            <a:spLocks noGrp="1"/>
          </p:cNvSpPr>
          <p:nvPr>
            <p:ph sz="half" idx="1"/>
          </p:nvPr>
        </p:nvSpPr>
        <p:spPr>
          <a:xfrm>
            <a:off x="677559" y="1825625"/>
            <a:ext cx="5220000" cy="4351338"/>
          </a:xfrm>
        </p:spPr>
        <p:txBody>
          <a:bodyPr/>
          <a:lstStyle/>
          <a:p>
            <a:pPr lvl="0"/>
            <a:r>
              <a:rPr lang="de-DE"/>
              <a:t>Mastertextformat bearbeiten</a:t>
            </a:r>
          </a:p>
        </p:txBody>
      </p:sp>
      <p:sp>
        <p:nvSpPr>
          <p:cNvPr id="4" name="Inhaltsplatzhalter 3">
            <a:extLst>
              <a:ext uri="{FF2B5EF4-FFF2-40B4-BE49-F238E27FC236}">
                <a16:creationId xmlns:a16="http://schemas.microsoft.com/office/drawing/2014/main" id="{A979A643-0C58-9640-84A1-E0C560C25285}"/>
              </a:ext>
            </a:extLst>
          </p:cNvPr>
          <p:cNvSpPr>
            <a:spLocks noGrp="1"/>
          </p:cNvSpPr>
          <p:nvPr>
            <p:ph sz="half" idx="2"/>
          </p:nvPr>
        </p:nvSpPr>
        <p:spPr>
          <a:xfrm>
            <a:off x="6277510" y="1825625"/>
            <a:ext cx="5220000" cy="4351338"/>
          </a:xfrm>
        </p:spPr>
        <p:txBody>
          <a:bodyPr/>
          <a:lstStyle/>
          <a:p>
            <a:pPr lvl="0"/>
            <a:r>
              <a:rPr lang="de-DE"/>
              <a:t>Mastertextformat bearbeiten</a:t>
            </a:r>
          </a:p>
        </p:txBody>
      </p:sp>
      <p:sp>
        <p:nvSpPr>
          <p:cNvPr id="8" name="Fußzeilenplatzhalter 4">
            <a:extLst>
              <a:ext uri="{FF2B5EF4-FFF2-40B4-BE49-F238E27FC236}">
                <a16:creationId xmlns:a16="http://schemas.microsoft.com/office/drawing/2014/main" id="{5AB9844D-1985-F444-A9CB-C8AC8654C7F6}"/>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9" name="Foliennummernplatzhalter 5">
            <a:extLst>
              <a:ext uri="{FF2B5EF4-FFF2-40B4-BE49-F238E27FC236}">
                <a16:creationId xmlns:a16="http://schemas.microsoft.com/office/drawing/2014/main" id="{A60B5758-FCFD-3547-9BC5-99569C18642A}"/>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7" name="Titelplatzhalter 1">
            <a:extLst>
              <a:ext uri="{FF2B5EF4-FFF2-40B4-BE49-F238E27FC236}">
                <a16:creationId xmlns:a16="http://schemas.microsoft.com/office/drawing/2014/main" id="{3C25E9D5-8FA4-B94E-8C8C-1BB0DC4D69DC}"/>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93381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Bildfolie 3-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6CFED1-143B-9E49-9973-575F5A85ABDE}"/>
              </a:ext>
            </a:extLst>
          </p:cNvPr>
          <p:cNvSpPr>
            <a:spLocks noGrp="1"/>
          </p:cNvSpPr>
          <p:nvPr>
            <p:ph sz="half" idx="1"/>
          </p:nvPr>
        </p:nvSpPr>
        <p:spPr>
          <a:xfrm>
            <a:off x="677559" y="1825625"/>
            <a:ext cx="3240000" cy="4351338"/>
          </a:xfrm>
        </p:spPr>
        <p:txBody>
          <a:bodyPr/>
          <a:lstStyle/>
          <a:p>
            <a:pPr lvl="0"/>
            <a:r>
              <a:rPr lang="de-DE"/>
              <a:t>Mastertextformat bearbeiten</a:t>
            </a:r>
          </a:p>
          <a:p>
            <a:pPr lvl="1"/>
            <a:r>
              <a:rPr lang="de-DE"/>
              <a:t>Zweite Ebene</a:t>
            </a:r>
          </a:p>
        </p:txBody>
      </p:sp>
      <p:sp>
        <p:nvSpPr>
          <p:cNvPr id="8" name="Fußzeilenplatzhalter 4">
            <a:extLst>
              <a:ext uri="{FF2B5EF4-FFF2-40B4-BE49-F238E27FC236}">
                <a16:creationId xmlns:a16="http://schemas.microsoft.com/office/drawing/2014/main" id="{5AB9844D-1985-F444-A9CB-C8AC8654C7F6}"/>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9" name="Foliennummernplatzhalter 5">
            <a:extLst>
              <a:ext uri="{FF2B5EF4-FFF2-40B4-BE49-F238E27FC236}">
                <a16:creationId xmlns:a16="http://schemas.microsoft.com/office/drawing/2014/main" id="{A60B5758-FCFD-3547-9BC5-99569C18642A}"/>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7" name="Inhaltsplatzhalter 2">
            <a:extLst>
              <a:ext uri="{FF2B5EF4-FFF2-40B4-BE49-F238E27FC236}">
                <a16:creationId xmlns:a16="http://schemas.microsoft.com/office/drawing/2014/main" id="{B70C6C35-A5AF-7D48-AB66-64768F12D452}"/>
              </a:ext>
            </a:extLst>
          </p:cNvPr>
          <p:cNvSpPr>
            <a:spLocks noGrp="1"/>
          </p:cNvSpPr>
          <p:nvPr>
            <p:ph sz="half" idx="10"/>
          </p:nvPr>
        </p:nvSpPr>
        <p:spPr>
          <a:xfrm>
            <a:off x="8275830" y="1825625"/>
            <a:ext cx="3240000" cy="4351338"/>
          </a:xfrm>
        </p:spPr>
        <p:txBody>
          <a:bodyPr/>
          <a:lstStyle/>
          <a:p>
            <a:pPr lvl="0"/>
            <a:r>
              <a:rPr lang="de-DE"/>
              <a:t>Mastertextformat bearbeiten</a:t>
            </a:r>
          </a:p>
        </p:txBody>
      </p:sp>
      <p:sp>
        <p:nvSpPr>
          <p:cNvPr id="10" name="Inhaltsplatzhalter 2">
            <a:extLst>
              <a:ext uri="{FF2B5EF4-FFF2-40B4-BE49-F238E27FC236}">
                <a16:creationId xmlns:a16="http://schemas.microsoft.com/office/drawing/2014/main" id="{15FF0338-6CCB-CD4C-8FBA-94EB4C882AC9}"/>
              </a:ext>
            </a:extLst>
          </p:cNvPr>
          <p:cNvSpPr>
            <a:spLocks noGrp="1"/>
          </p:cNvSpPr>
          <p:nvPr>
            <p:ph sz="half" idx="11"/>
          </p:nvPr>
        </p:nvSpPr>
        <p:spPr>
          <a:xfrm>
            <a:off x="4476694" y="1825625"/>
            <a:ext cx="3240000" cy="4351338"/>
          </a:xfrm>
        </p:spPr>
        <p:txBody>
          <a:bodyPr/>
          <a:lstStyle/>
          <a:p>
            <a:pPr lvl="0"/>
            <a:r>
              <a:rPr lang="de-DE"/>
              <a:t>Mastertextformat bearbeiten</a:t>
            </a:r>
          </a:p>
        </p:txBody>
      </p:sp>
      <p:sp>
        <p:nvSpPr>
          <p:cNvPr id="11" name="Titelplatzhalter 1">
            <a:extLst>
              <a:ext uri="{FF2B5EF4-FFF2-40B4-BE49-F238E27FC236}">
                <a16:creationId xmlns:a16="http://schemas.microsoft.com/office/drawing/2014/main" id="{94D9109E-1BE1-8E40-B857-0CCB6654FA92}"/>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8202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Bildfolie frei">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6" name="Titelplatzhalter 1">
            <a:extLst>
              <a:ext uri="{FF2B5EF4-FFF2-40B4-BE49-F238E27FC236}">
                <a16:creationId xmlns:a16="http://schemas.microsoft.com/office/drawing/2014/main" id="{C86AB5D7-70C7-0C40-AE9F-FC7C5769FAA6}"/>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86613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nfolie einfarbig">
    <p:spTree>
      <p:nvGrpSpPr>
        <p:cNvPr id="1" name=""/>
        <p:cNvGrpSpPr/>
        <p:nvPr/>
      </p:nvGrpSpPr>
      <p:grpSpPr>
        <a:xfrm>
          <a:off x="0" y="0"/>
          <a:ext cx="0" cy="0"/>
          <a:chOff x="0" y="0"/>
          <a:chExt cx="0" cy="0"/>
        </a:xfrm>
      </p:grpSpPr>
      <p:sp>
        <p:nvSpPr>
          <p:cNvPr id="17" name="Inhaltsplatzhalter 2">
            <a:extLst>
              <a:ext uri="{FF2B5EF4-FFF2-40B4-BE49-F238E27FC236}">
                <a16:creationId xmlns:a16="http://schemas.microsoft.com/office/drawing/2014/main" id="{992B6177-4456-F449-8318-048BE26751AA}"/>
              </a:ext>
            </a:extLst>
          </p:cNvPr>
          <p:cNvSpPr>
            <a:spLocks noGrp="1"/>
          </p:cNvSpPr>
          <p:nvPr>
            <p:ph sz="half" idx="17" hasCustomPrompt="1"/>
          </p:nvPr>
        </p:nvSpPr>
        <p:spPr>
          <a:xfrm>
            <a:off x="5159618" y="2496415"/>
            <a:ext cx="6356212" cy="1421742"/>
          </a:xfrm>
        </p:spPr>
        <p:txBody>
          <a:bodyPr numCol="3"/>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Inhaltsplatzhalter 2">
            <a:extLst>
              <a:ext uri="{FF2B5EF4-FFF2-40B4-BE49-F238E27FC236}">
                <a16:creationId xmlns:a16="http://schemas.microsoft.com/office/drawing/2014/main" id="{E2CF6811-BA3A-B04A-81AF-A57D8EBC665F}"/>
              </a:ext>
            </a:extLst>
          </p:cNvPr>
          <p:cNvSpPr>
            <a:spLocks noGrp="1"/>
          </p:cNvSpPr>
          <p:nvPr>
            <p:ph sz="half" idx="1" hasCustomPrompt="1"/>
          </p:nvPr>
        </p:nvSpPr>
        <p:spPr>
          <a:xfrm>
            <a:off x="677558" y="2493528"/>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0" name="Inhaltsplatzhalter 2">
            <a:extLst>
              <a:ext uri="{FF2B5EF4-FFF2-40B4-BE49-F238E27FC236}">
                <a16:creationId xmlns:a16="http://schemas.microsoft.com/office/drawing/2014/main" id="{3D583DFE-5EC0-7644-9C2B-E7496DE297F4}"/>
              </a:ext>
            </a:extLst>
          </p:cNvPr>
          <p:cNvSpPr>
            <a:spLocks noGrp="1"/>
          </p:cNvSpPr>
          <p:nvPr>
            <p:ph sz="half" idx="10" hasCustomPrompt="1"/>
          </p:nvPr>
        </p:nvSpPr>
        <p:spPr>
          <a:xfrm>
            <a:off x="677559" y="1717784"/>
            <a:ext cx="3939410" cy="594693"/>
          </a:xfrm>
          <a:solidFill>
            <a:schemeClr val="tx2"/>
          </a:solidFill>
        </p:spPr>
        <p:txBody>
          <a:bodyPr anchor="ctr" anchorCtr="0">
            <a:normAutofit/>
          </a:bodyPr>
          <a:lstStyle>
            <a:lvl1pPr marL="0" indent="0">
              <a:buNone/>
              <a:defRPr sz="2000" b="1">
                <a:solidFill>
                  <a:schemeClr val="bg2"/>
                </a:solidFill>
              </a:defRPr>
            </a:lvl1pPr>
          </a:lstStyle>
          <a:p>
            <a:r>
              <a:rPr lang="de-DE"/>
              <a:t>TABELLENKOPF 1</a:t>
            </a:r>
          </a:p>
        </p:txBody>
      </p:sp>
      <p:sp>
        <p:nvSpPr>
          <p:cNvPr id="11" name="Inhaltsplatzhalter 2">
            <a:extLst>
              <a:ext uri="{FF2B5EF4-FFF2-40B4-BE49-F238E27FC236}">
                <a16:creationId xmlns:a16="http://schemas.microsoft.com/office/drawing/2014/main" id="{A7DA0EE6-554C-E144-BDEA-747833191E4D}"/>
              </a:ext>
            </a:extLst>
          </p:cNvPr>
          <p:cNvSpPr>
            <a:spLocks noGrp="1"/>
          </p:cNvSpPr>
          <p:nvPr>
            <p:ph sz="half" idx="11" hasCustomPrompt="1"/>
          </p:nvPr>
        </p:nvSpPr>
        <p:spPr>
          <a:xfrm>
            <a:off x="677558" y="3247094"/>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2" name="Inhaltsplatzhalter 2">
            <a:extLst>
              <a:ext uri="{FF2B5EF4-FFF2-40B4-BE49-F238E27FC236}">
                <a16:creationId xmlns:a16="http://schemas.microsoft.com/office/drawing/2014/main" id="{9CB91872-F8D7-7B45-B6AC-A183F35AD267}"/>
              </a:ext>
            </a:extLst>
          </p:cNvPr>
          <p:cNvSpPr>
            <a:spLocks noGrp="1"/>
          </p:cNvSpPr>
          <p:nvPr>
            <p:ph sz="half" idx="12" hasCustomPrompt="1"/>
          </p:nvPr>
        </p:nvSpPr>
        <p:spPr>
          <a:xfrm>
            <a:off x="677558" y="4116642"/>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3" name="Inhaltsplatzhalter 2">
            <a:extLst>
              <a:ext uri="{FF2B5EF4-FFF2-40B4-BE49-F238E27FC236}">
                <a16:creationId xmlns:a16="http://schemas.microsoft.com/office/drawing/2014/main" id="{74B5EAC1-736E-8345-8537-D18CA9F2086C}"/>
              </a:ext>
            </a:extLst>
          </p:cNvPr>
          <p:cNvSpPr>
            <a:spLocks noGrp="1"/>
          </p:cNvSpPr>
          <p:nvPr>
            <p:ph sz="half" idx="13" hasCustomPrompt="1"/>
          </p:nvPr>
        </p:nvSpPr>
        <p:spPr>
          <a:xfrm>
            <a:off x="677558" y="4870208"/>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4" name="Inhaltsplatzhalter 2">
            <a:extLst>
              <a:ext uri="{FF2B5EF4-FFF2-40B4-BE49-F238E27FC236}">
                <a16:creationId xmlns:a16="http://schemas.microsoft.com/office/drawing/2014/main" id="{BAB823C7-06D9-D645-A950-6BC8EA871B7C}"/>
              </a:ext>
            </a:extLst>
          </p:cNvPr>
          <p:cNvSpPr>
            <a:spLocks noGrp="1"/>
          </p:cNvSpPr>
          <p:nvPr>
            <p:ph sz="half" idx="14" hasCustomPrompt="1"/>
          </p:nvPr>
        </p:nvSpPr>
        <p:spPr>
          <a:xfrm>
            <a:off x="5159618" y="1717784"/>
            <a:ext cx="6356212" cy="594693"/>
          </a:xfrm>
          <a:solidFill>
            <a:schemeClr val="tx2"/>
          </a:solidFill>
        </p:spPr>
        <p:txBody>
          <a:bodyPr anchor="ctr" anchorCtr="0">
            <a:normAutofit/>
          </a:bodyPr>
          <a:lstStyle>
            <a:lvl1pPr marL="0" indent="0">
              <a:buNone/>
              <a:defRPr sz="2000" b="1">
                <a:solidFill>
                  <a:schemeClr val="bg2"/>
                </a:solidFill>
              </a:defRPr>
            </a:lvl1pPr>
          </a:lstStyle>
          <a:p>
            <a:r>
              <a:rPr lang="de-DE"/>
              <a:t>TABELLENKOPF 2</a:t>
            </a:r>
          </a:p>
        </p:txBody>
      </p:sp>
      <p:sp>
        <p:nvSpPr>
          <p:cNvPr id="15" name="Inhaltsplatzhalter 2">
            <a:extLst>
              <a:ext uri="{FF2B5EF4-FFF2-40B4-BE49-F238E27FC236}">
                <a16:creationId xmlns:a16="http://schemas.microsoft.com/office/drawing/2014/main" id="{C0831AA8-1DC1-4A49-A752-EFA72B595A91}"/>
              </a:ext>
            </a:extLst>
          </p:cNvPr>
          <p:cNvSpPr>
            <a:spLocks noGrp="1"/>
          </p:cNvSpPr>
          <p:nvPr>
            <p:ph sz="half" idx="15" hasCustomPrompt="1"/>
          </p:nvPr>
        </p:nvSpPr>
        <p:spPr>
          <a:xfrm>
            <a:off x="5159618" y="4116642"/>
            <a:ext cx="6356212" cy="594693"/>
          </a:xfrm>
          <a:solidFill>
            <a:schemeClr val="tx2"/>
          </a:solidFill>
        </p:spPr>
        <p:txBody>
          <a:bodyPr anchor="ctr" anchorCtr="0">
            <a:normAutofit/>
          </a:bodyPr>
          <a:lstStyle>
            <a:lvl1pPr marL="0" indent="0">
              <a:buNone/>
              <a:defRPr sz="2000" b="1">
                <a:solidFill>
                  <a:schemeClr val="bg2"/>
                </a:solidFill>
              </a:defRPr>
            </a:lvl1pPr>
          </a:lstStyle>
          <a:p>
            <a:r>
              <a:rPr lang="de-DE"/>
              <a:t>TABELLENKOPF 3</a:t>
            </a:r>
          </a:p>
        </p:txBody>
      </p:sp>
      <p:sp>
        <p:nvSpPr>
          <p:cNvPr id="16" name="Inhaltsplatzhalter 2">
            <a:extLst>
              <a:ext uri="{FF2B5EF4-FFF2-40B4-BE49-F238E27FC236}">
                <a16:creationId xmlns:a16="http://schemas.microsoft.com/office/drawing/2014/main" id="{91CF6938-AB8E-D040-BAA9-46B1A7EB82FC}"/>
              </a:ext>
            </a:extLst>
          </p:cNvPr>
          <p:cNvSpPr>
            <a:spLocks noGrp="1"/>
          </p:cNvSpPr>
          <p:nvPr>
            <p:ph sz="half" idx="16" hasCustomPrompt="1"/>
          </p:nvPr>
        </p:nvSpPr>
        <p:spPr>
          <a:xfrm>
            <a:off x="5159618" y="4909820"/>
            <a:ext cx="6356212"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8" name="Titelplatzhalter 1">
            <a:extLst>
              <a:ext uri="{FF2B5EF4-FFF2-40B4-BE49-F238E27FC236}">
                <a16:creationId xmlns:a16="http://schemas.microsoft.com/office/drawing/2014/main" id="{ECC58060-1838-DC42-8727-D88889BEEDFD}"/>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39331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7474225-EF49-6348-8C26-43C1B6383AF6}"/>
              </a:ext>
            </a:extLst>
          </p:cNvPr>
          <p:cNvGraphicFramePr>
            <a:graphicFrameLocks noChangeAspect="1"/>
          </p:cNvGraphicFramePr>
          <p:nvPr userDrawn="1">
            <p:custDataLst>
              <p:tags r:id="rId18"/>
            </p:custDataLst>
            <p:extLst>
              <p:ext uri="{D42A27DB-BD31-4B8C-83A1-F6EECF244321}">
                <p14:modId xmlns:p14="http://schemas.microsoft.com/office/powerpoint/2010/main" val="39418416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19" imgW="7772400" imgH="10058400" progId="TCLayout.ActiveDocument.1">
                  <p:embed/>
                </p:oleObj>
              </mc:Choice>
              <mc:Fallback>
                <p:oleObj name="think-cell Folie" r:id="rId19" imgW="7772400" imgH="10058400" progId="TCLayout.ActiveDocument.1">
                  <p:embed/>
                  <p:pic>
                    <p:nvPicPr>
                      <p:cNvPr id="7" name="Objekt 6" hidden="1">
                        <a:extLst>
                          <a:ext uri="{FF2B5EF4-FFF2-40B4-BE49-F238E27FC236}">
                            <a16:creationId xmlns:a16="http://schemas.microsoft.com/office/drawing/2014/main" id="{D7474225-EF49-6348-8C26-43C1B6383AF6}"/>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41E4E78-D2FB-3C4E-8A7C-9A37C9024A36}"/>
              </a:ext>
            </a:extLst>
          </p:cNvPr>
          <p:cNvSpPr>
            <a:spLocks noGrp="1"/>
          </p:cNvSpPr>
          <p:nvPr>
            <p:ph type="title"/>
          </p:nvPr>
        </p:nvSpPr>
        <p:spPr>
          <a:xfrm>
            <a:off x="677558" y="632647"/>
            <a:ext cx="8269671" cy="459357"/>
          </a:xfrm>
          <a:prstGeom prst="rect">
            <a:avLst/>
          </a:prstGeom>
        </p:spPr>
        <p:txBody>
          <a:bodyPr vert="horz" lIns="91440" tIns="45720" rIns="91440" bIns="45720" rtlCol="0" anchor="t" anchorCtr="0">
            <a:noAutofit/>
          </a:bodyPr>
          <a:lstStyle/>
          <a:p>
            <a:endParaRPr lang="de-DE"/>
          </a:p>
        </p:txBody>
      </p:sp>
      <p:sp>
        <p:nvSpPr>
          <p:cNvPr id="3" name="Textplatzhalter 2">
            <a:extLst>
              <a:ext uri="{FF2B5EF4-FFF2-40B4-BE49-F238E27FC236}">
                <a16:creationId xmlns:a16="http://schemas.microsoft.com/office/drawing/2014/main" id="{16940A25-EF3D-C84E-A40B-ED09A649A699}"/>
              </a:ext>
            </a:extLst>
          </p:cNvPr>
          <p:cNvSpPr>
            <a:spLocks noGrp="1"/>
          </p:cNvSpPr>
          <p:nvPr>
            <p:ph type="body" idx="1"/>
          </p:nvPr>
        </p:nvSpPr>
        <p:spPr>
          <a:xfrm>
            <a:off x="677558" y="1825625"/>
            <a:ext cx="10593415" cy="4351338"/>
          </a:xfrm>
          <a:prstGeom prst="rect">
            <a:avLst/>
          </a:prstGeom>
        </p:spPr>
        <p:txBody>
          <a:bodyPr vert="horz" lIns="91440" tIns="45720" rIns="91440" bIns="45720" rtlCol="0">
            <a:normAutofit/>
          </a:bodyPr>
          <a:lstStyle/>
          <a:p>
            <a:r>
              <a:rPr lang="de-DE"/>
              <a:t>Aufzählung Ebene 1</a:t>
            </a:r>
          </a:p>
          <a:p>
            <a:pPr lvl="1">
              <a:buFont typeface="Symbol" pitchFamily="2" charset="2"/>
              <a:buChar char="-"/>
            </a:pPr>
            <a:r>
              <a:rPr lang="de-DE"/>
              <a:t>Aufzählung Ebene 2</a:t>
            </a:r>
          </a:p>
          <a:p>
            <a:pPr lvl="2">
              <a:buFont typeface="Wingdings" pitchFamily="2" charset="2"/>
              <a:buChar char="§"/>
            </a:pPr>
            <a:r>
              <a:rPr lang="de-DE"/>
              <a:t>Aufzählung Ebene 3</a:t>
            </a:r>
          </a:p>
        </p:txBody>
      </p:sp>
      <p:sp>
        <p:nvSpPr>
          <p:cNvPr id="5" name="Fußzeilenplatzhalter 4">
            <a:extLst>
              <a:ext uri="{FF2B5EF4-FFF2-40B4-BE49-F238E27FC236}">
                <a16:creationId xmlns:a16="http://schemas.microsoft.com/office/drawing/2014/main" id="{F6233BDC-86F5-7449-BC8F-7F298F4C1D20}"/>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Klimanotstandsmaßnahmen - Quellen siehe Klimanotstandspaket</a:t>
            </a:r>
          </a:p>
        </p:txBody>
      </p:sp>
      <p:sp>
        <p:nvSpPr>
          <p:cNvPr id="6" name="Foliennummernplatzhalter 5">
            <a:extLst>
              <a:ext uri="{FF2B5EF4-FFF2-40B4-BE49-F238E27FC236}">
                <a16:creationId xmlns:a16="http://schemas.microsoft.com/office/drawing/2014/main" id="{89A5F7AE-597D-E04B-8DFD-F573619ABB6E}"/>
              </a:ext>
            </a:extLst>
          </p:cNvPr>
          <p:cNvSpPr>
            <a:spLocks noGrp="1"/>
          </p:cNvSpPr>
          <p:nvPr>
            <p:ph type="sldNum" sz="quarter" idx="4"/>
          </p:nvPr>
        </p:nvSpPr>
        <p:spPr>
          <a:xfrm>
            <a:off x="8537575"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//XX</a:t>
            </a:r>
          </a:p>
        </p:txBody>
      </p:sp>
      <p:pic>
        <p:nvPicPr>
          <p:cNvPr id="10" name="Grafik 9">
            <a:extLst>
              <a:ext uri="{FF2B5EF4-FFF2-40B4-BE49-F238E27FC236}">
                <a16:creationId xmlns:a16="http://schemas.microsoft.com/office/drawing/2014/main" id="{CAFC2398-37E8-374C-A4BC-FCC96BBBB355}"/>
              </a:ext>
            </a:extLst>
          </p:cNvPr>
          <p:cNvPicPr>
            <a:picLocks noChangeAspect="1"/>
          </p:cNvPicPr>
          <p:nvPr userDrawn="1"/>
        </p:nvPicPr>
        <p:blipFill>
          <a:blip r:embed="rId21"/>
          <a:stretch>
            <a:fillRect/>
          </a:stretch>
        </p:blipFill>
        <p:spPr>
          <a:xfrm>
            <a:off x="8772629" y="365126"/>
            <a:ext cx="2829657" cy="951594"/>
          </a:xfrm>
          <a:prstGeom prst="rect">
            <a:avLst/>
          </a:prstGeom>
        </p:spPr>
      </p:pic>
    </p:spTree>
    <p:extLst>
      <p:ext uri="{BB962C8B-B14F-4D97-AF65-F5344CB8AC3E}">
        <p14:creationId xmlns:p14="http://schemas.microsoft.com/office/powerpoint/2010/main" val="1991372796"/>
      </p:ext>
    </p:extLst>
  </p:cSld>
  <p:clrMap bg1="lt1" tx1="dk1" bg2="lt2" tx2="dk2" accent1="accent1" accent2="accent2" accent3="accent3" accent4="accent4" accent5="accent5" accent6="accent6" hlink="hlink" folHlink="folHlink"/>
  <p:sldLayoutIdLst>
    <p:sldLayoutId id="2147483799" r:id="rId1"/>
    <p:sldLayoutId id="2147483779" r:id="rId2"/>
    <p:sldLayoutId id="2147483780" r:id="rId3"/>
    <p:sldLayoutId id="2147483781" r:id="rId4"/>
    <p:sldLayoutId id="2147483782" r:id="rId5"/>
    <p:sldLayoutId id="2147483783" r:id="rId6"/>
    <p:sldLayoutId id="2147483784" r:id="rId7"/>
    <p:sldLayoutId id="2147483785" r:id="rId8"/>
    <p:sldLayoutId id="2147483787" r:id="rId9"/>
    <p:sldLayoutId id="2147483788" r:id="rId10"/>
    <p:sldLayoutId id="2147483789" r:id="rId11"/>
    <p:sldLayoutId id="2147483790" r:id="rId12"/>
    <p:sldLayoutId id="2147483792" r:id="rId13"/>
    <p:sldLayoutId id="2147483793" r:id="rId14"/>
    <p:sldLayoutId id="2147483795" r:id="rId15"/>
    <p:sldLayoutId id="2147483802" r:id="rId16"/>
  </p:sldLayoutIdLst>
  <p:hf sldNum="0" hdr="0" ftr="0" dt="0"/>
  <p:txStyles>
    <p:title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ct val="11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95">
          <p15:clr>
            <a:srgbClr val="F26B43"/>
          </p15:clr>
        </p15:guide>
        <p15:guide id="4" pos="71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tagesspiegel.de/wirtschaft/wirtschaftsministerium-erwartet-uberkapazitat-gasmenge-in-lng-terminals-durfte-niveau-ehemaliger-russischer-pipelines-ubersteigen-9035245.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germanzero.de/gz-media/pages/assets/cb42de828a-1687505511/klimanotstandspaket_germanzero_230622.pdf" TargetMode="External"/><Relationship Id="rId4" Type="http://schemas.openxmlformats.org/officeDocument/2006/relationships/hyperlink" Target="https://www.isi.fraunhofer.de/content/dam/isi/dokumente/cce/2022/Report_Conversion_of_LNG_Terminals_for_Liquid_Hydrogen_or_Ammonia.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germanzero.de/gz-media/pages/assets/cb42de828a-1687505511/klimanotstandspaket_germanzero_230622.pdf" TargetMode="External"/><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hyperlink" Target="https://germanzero.de/gz-media/pages/assets/cb42de828a-1687505511/klimanotstandspaket_germanzero_230622.pdf"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germanzero.de/gz-media/pages/assets/cb42de828a-1687505511/klimanotstandspaket_germanzero_230622.pdf"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germanzero.de/gz-media/pages/assets/cb42de828a-1687505511/klimanotstandspaket_germanzero_230622.pd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germanzero.de/gz-media/pages/assets/cb42de828a-1687505511/klimanotstandspaket_germanzero_230622.pdf" TargetMode="External"/><Relationship Id="rId4" Type="http://schemas.openxmlformats.org/officeDocument/2006/relationships/hyperlink" Target="https://papers.ssrn.com/sol3/papers.cfm?abstract_id=437344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hyperlink" Target="https://www.agora-energiewende.de/publikationen/der-co2-preis-fuer-gebaeude-und-verkehr"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germanzero.de/gz-media/pages/assets/cb42de828a-1687505511/klimanotstandspaket_germanzero_230622.pd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germanzero.de/gz-media/pages/assets/cb42de828a-1687505511/klimanotstandspaket_germanzero_230622.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germanzero.de/gz-media/pages/assets/cb42de828a-1687505511/klimanotstandspaket_germanzero_230622.pdf"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germanzero.de/gz-media/pages/assets/cb42de828a-1687505511/klimanotstandspaket_germanzero_230622.pdf" TargetMode="External"/><Relationship Id="rId3" Type="http://schemas.openxmlformats.org/officeDocument/2006/relationships/image" Target="../media/image29.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germanzero.de/gz-media/pages/assets/cb42de828a-1687505511/klimanotstandspaket_germanzero_230622.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eur-lex.europa.eu/procedure/EN/2022_99"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germanzero.de/gz-media/pages/assets/cb42de828a-1687505511/klimanotstandspaket_germanzero_230622.pdf" TargetMode="External"/><Relationship Id="rId4" Type="http://schemas.openxmlformats.org/officeDocument/2006/relationships/hyperlink" Target="https://www.umweltbundesamt.de/daten/klima/treibhausgas-emissionen-in-deutschland/emissionen-fluorierter-treibhausgase-f-gase#entwicklung-in-deutschland-seit-1995"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hyperlink" Target="https://germanzero.de/gz-media/pages/assets/cb42de828a-1687505511/klimanotstandspaket_germanzero_230622.pdf" TargetMode="External"/><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14.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8" Type="http://schemas.openxmlformats.org/officeDocument/2006/relationships/hyperlink" Target="https://germanzero.de/gz-media/pages/assets/cb42de828a-1687505511/klimanotstandspaket_germanzero_230622.pdf" TargetMode="External"/><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hyperlink" Target="https://www.agora-energiewende.de/publikationen/der-co2-preis-fuer-gebaeude-und-verkehr"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https://germanzero.de/gz-media/pages/assets/cb42de828a-1687505511/klimanotstandspaket_germanzero_230622.pdf" TargetMode="External"/><Relationship Id="rId4" Type="http://schemas.openxmlformats.org/officeDocument/2006/relationships/hyperlink" Target="https://papers.ssrn.com/sol3/papers.cfm?abstract_id=437344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germanzero.de/gz-media/pages/assets/cb42de828a-1687505511/klimanotstandspaket_germanzero_230622.pdf"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hyperlink" Target="https://www.hamburg.de/energielotsen/beratung/15147914/faqs-photovoltaikanlagen-pflicht/"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hyperlink" Target="https://germanzero.de/gz-media/pages/assets/cb42de828a-1687505511/klimanotstandspaket_germanzero_230622.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germanzero.de/gz-media/pages/assets/cb42de828a-1687505511/klimanotstandspaket_germanzero_230622.pdf" TargetMode="External"/></Relationships>
</file>

<file path=ppt/slides/_rels/slide50.xml.rels><?xml version="1.0" encoding="UTF-8" standalone="yes"?>
<Relationships xmlns="http://schemas.openxmlformats.org/package/2006/relationships"><Relationship Id="rId8" Type="http://schemas.openxmlformats.org/officeDocument/2006/relationships/hyperlink" Target="https://germanzero.de/gz-media/pages/assets/cb42de828a-1687505511/klimanotstandspaket_germanzero_230622.pdf" TargetMode="External"/><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germanzero.de/gz-media/pages/assets/cb42de828a-1687505511/klimanotstandspaket_germanzero_230622.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wind-energie.de/themen/mensch-und-umwelt/planun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germanzero.de/gz-media/pages/assets/cb42de828a-1687505511/klimanotstandspaket_germanzero_230622.pdf" TargetMode="External"/><Relationship Id="rId5" Type="http://schemas.openxmlformats.org/officeDocument/2006/relationships/hyperlink" Target="https://germanzero.de/gz-media/pages/assets/ea6cee34a5-1657781549/germanzero_ikem_poster_bau_von_windenergieanlagen.pdf"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germanzero.de/gz-media/pages/assets/687b8c80ef-1683792748/ikem_germanzero_pv-poster-print.pdf" TargetMode="External"/><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hyperlink" Target="https://germanzero.de/gz-media/pages/assets/cb42de828a-1687505511/klimanotstandspaket_germanzero_230622.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germanzero.de/gz-media/pages/assets/cb42de828a-1687505511/klimanotstandspaket_germanzero_230622.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565F8-ECCC-2C4F-9B85-7DFCA1B589A7}"/>
              </a:ext>
            </a:extLst>
          </p:cNvPr>
          <p:cNvSpPr>
            <a:spLocks noGrp="1"/>
          </p:cNvSpPr>
          <p:nvPr>
            <p:ph type="ctrTitle"/>
          </p:nvPr>
        </p:nvSpPr>
        <p:spPr>
          <a:xfrm>
            <a:off x="720650" y="4387293"/>
            <a:ext cx="10160000" cy="1178628"/>
          </a:xfrm>
        </p:spPr>
        <p:txBody>
          <a:bodyPr>
            <a:normAutofit fontScale="90000"/>
          </a:bodyPr>
          <a:lstStyle/>
          <a:p>
            <a:r>
              <a:rPr lang="de-DE">
                <a:latin typeface="Arial"/>
                <a:cs typeface="Arial"/>
              </a:rPr>
              <a:t>Das 1,5-Grad-Limit – </a:t>
            </a:r>
            <a:br>
              <a:rPr lang="de-DE">
                <a:latin typeface="Arial"/>
                <a:cs typeface="Arial"/>
              </a:rPr>
            </a:br>
            <a:r>
              <a:rPr lang="de-DE">
                <a:latin typeface="Arial"/>
                <a:cs typeface="Arial"/>
              </a:rPr>
              <a:t>Klimaneutralität bis 2035</a:t>
            </a:r>
            <a:endParaRPr lang="de-DE" b="0"/>
          </a:p>
        </p:txBody>
      </p:sp>
    </p:spTree>
    <p:extLst>
      <p:ext uri="{BB962C8B-B14F-4D97-AF65-F5344CB8AC3E}">
        <p14:creationId xmlns:p14="http://schemas.microsoft.com/office/powerpoint/2010/main" val="369084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F67E-C1E0-4284-EFF1-3425EF8F6C12}"/>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Verzicht auf den Bau neuer Terminals</a:t>
            </a:r>
            <a:endParaRPr lang="de-DE"/>
          </a:p>
          <a:p>
            <a:r>
              <a:rPr lang="de-DE">
                <a:latin typeface="Arial"/>
                <a:cs typeface="Arial"/>
              </a:rPr>
              <a:t>Ausarbeitung einer Investitionsstrategie</a:t>
            </a:r>
            <a:endParaRPr lang="de-DE"/>
          </a:p>
          <a:p>
            <a:r>
              <a:rPr lang="de-DE">
                <a:latin typeface="Arial"/>
                <a:cs typeface="Arial"/>
              </a:rPr>
              <a:t>Aufhebung des LNG-Planungsbeschleunigungsgesetzes</a:t>
            </a:r>
            <a:endParaRPr lang="de-DE"/>
          </a:p>
          <a:p>
            <a:endParaRPr lang="de-DE"/>
          </a:p>
        </p:txBody>
      </p:sp>
      <p:sp>
        <p:nvSpPr>
          <p:cNvPr id="3" name="Inhaltsplatzhalter 2">
            <a:extLst>
              <a:ext uri="{FF2B5EF4-FFF2-40B4-BE49-F238E27FC236}">
                <a16:creationId xmlns:a16="http://schemas.microsoft.com/office/drawing/2014/main" id="{BBA06526-64D1-27D4-C72F-FF928B4B5748}"/>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Vermeidung eines langfristigen fossilen Lock-Ins</a:t>
            </a:r>
          </a:p>
          <a:p>
            <a:r>
              <a:rPr lang="de-DE">
                <a:latin typeface="Arial"/>
                <a:cs typeface="Arial"/>
              </a:rPr>
              <a:t>Erhalt wichtiger Ökosysteme</a:t>
            </a:r>
          </a:p>
          <a:p>
            <a:r>
              <a:rPr lang="de-DE">
                <a:latin typeface="Arial"/>
                <a:cs typeface="Arial"/>
              </a:rPr>
              <a:t>Lenkung der Investitionen in erneuerbare Energien</a:t>
            </a:r>
            <a:endParaRPr lang="de-DE"/>
          </a:p>
          <a:p>
            <a:r>
              <a:rPr lang="de-DE">
                <a:latin typeface="Arial"/>
                <a:cs typeface="Arial"/>
              </a:rPr>
              <a:t>Erhalt von </a:t>
            </a:r>
            <a:r>
              <a:rPr lang="de-DE" err="1">
                <a:latin typeface="Arial"/>
                <a:cs typeface="Arial"/>
              </a:rPr>
              <a:t>Bürger:innenpartizipation</a:t>
            </a:r>
            <a:endParaRPr lang="de-DE"/>
          </a:p>
          <a:p>
            <a:pPr>
              <a:buFont typeface="Wingdings" pitchFamily="2" charset="2"/>
              <a:buChar char="ü"/>
            </a:pPr>
            <a:endParaRPr lang="de-DE"/>
          </a:p>
        </p:txBody>
      </p:sp>
      <p:sp>
        <p:nvSpPr>
          <p:cNvPr id="5" name="Titel 4">
            <a:extLst>
              <a:ext uri="{FF2B5EF4-FFF2-40B4-BE49-F238E27FC236}">
                <a16:creationId xmlns:a16="http://schemas.microsoft.com/office/drawing/2014/main" id="{A5FDA934-5CA9-325E-6D27-CE2EFE4B80EE}"/>
              </a:ext>
            </a:extLst>
          </p:cNvPr>
          <p:cNvSpPr>
            <a:spLocks noGrp="1"/>
          </p:cNvSpPr>
          <p:nvPr>
            <p:ph type="title"/>
          </p:nvPr>
        </p:nvSpPr>
        <p:spPr/>
        <p:txBody>
          <a:bodyPr/>
          <a:lstStyle/>
          <a:p>
            <a:pPr>
              <a:lnSpc>
                <a:spcPct val="110000"/>
              </a:lnSpc>
              <a:spcBef>
                <a:spcPts val="1000"/>
              </a:spcBef>
            </a:pPr>
            <a:r>
              <a:rPr lang="de-DE">
                <a:latin typeface="Arial"/>
                <a:cs typeface="Arial"/>
              </a:rPr>
              <a:t>Begrenzung der Investitionen in neue LNG-Infrastruktur</a:t>
            </a:r>
            <a:endParaRPr lang="en-US" err="1"/>
          </a:p>
          <a:p>
            <a:br>
              <a:rPr lang="de-DE">
                <a:latin typeface="Arial"/>
                <a:cs typeface="Arial"/>
              </a:rPr>
            </a:br>
            <a:r>
              <a:rPr lang="de-DE" sz="1800" i="1">
                <a:latin typeface="Arial"/>
                <a:cs typeface="Arial"/>
              </a:rPr>
              <a:t>Einsparpotential 20Mio. t</a:t>
            </a:r>
            <a:endParaRPr lang="de-DE">
              <a:latin typeface="Arial"/>
              <a:cs typeface="Arial"/>
            </a:endParaRPr>
          </a:p>
        </p:txBody>
      </p:sp>
      <p:sp>
        <p:nvSpPr>
          <p:cNvPr id="4" name="Pfeil: Fünfeck 3">
            <a:extLst>
              <a:ext uri="{FF2B5EF4-FFF2-40B4-BE49-F238E27FC236}">
                <a16:creationId xmlns:a16="http://schemas.microsoft.com/office/drawing/2014/main" id="{1C1B192C-2C3A-0FF1-0567-0D99E99195BD}"/>
              </a:ext>
            </a:extLst>
          </p:cNvPr>
          <p:cNvSpPr/>
          <p:nvPr/>
        </p:nvSpPr>
        <p:spPr>
          <a:xfrm>
            <a:off x="10385" y="4270342"/>
            <a:ext cx="5887173" cy="2224725"/>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sz="1600">
                <a:solidFill>
                  <a:schemeClr val="bg2"/>
                </a:solidFill>
                <a:latin typeface="Arial" panose="020B0604020202020204" pitchFamily="34" charset="0"/>
                <a:cs typeface="Arial" panose="020B0604020202020204" pitchFamily="34" charset="0"/>
              </a:rPr>
              <a:t>Die Bundesregierung baut bewusst Überkapazitäten auf, was fossile Lock-Ins provoziert &amp; Steuergelder verschwendet </a:t>
            </a:r>
            <a:r>
              <a:rPr lang="de-DE" sz="1200">
                <a:solidFill>
                  <a:schemeClr val="bg2"/>
                </a:solidFill>
                <a:latin typeface="Arial" panose="020B0604020202020204" pitchFamily="34" charset="0"/>
                <a:cs typeface="Arial" panose="020B0604020202020204" pitchFamily="34" charset="0"/>
              </a:rPr>
              <a:t>(Quelle: </a:t>
            </a:r>
            <a:r>
              <a:rPr lang="de-DE" sz="1200">
                <a:solidFill>
                  <a:schemeClr val="bg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Tagesspiegel</a:t>
            </a:r>
            <a:r>
              <a:rPr lang="de-DE" sz="1200">
                <a:solidFill>
                  <a:schemeClr val="bg2"/>
                </a:solidFill>
                <a:latin typeface="Arial" panose="020B0604020202020204" pitchFamily="34" charset="0"/>
                <a:cs typeface="Arial" panose="020B0604020202020204" pitchFamily="34" charset="0"/>
              </a:rPr>
              <a:t>)</a:t>
            </a:r>
            <a:r>
              <a:rPr lang="de-DE" sz="1600">
                <a:solidFill>
                  <a:schemeClr val="bg2"/>
                </a:solidFill>
                <a:latin typeface="Arial" panose="020B0604020202020204" pitchFamily="34" charset="0"/>
                <a:cs typeface="Arial" panose="020B0604020202020204" pitchFamily="34" charset="0"/>
              </a:rPr>
              <a:t>.</a:t>
            </a:r>
          </a:p>
          <a:p>
            <a:endParaRPr lang="de-DE" sz="1600">
              <a:solidFill>
                <a:schemeClr val="bg2"/>
              </a:solidFill>
              <a:latin typeface="Arial" panose="020B0604020202020204" pitchFamily="34" charset="0"/>
              <a:cs typeface="Arial" panose="020B0604020202020204" pitchFamily="34" charset="0"/>
            </a:endParaRPr>
          </a:p>
          <a:p>
            <a:pPr lvl="1"/>
            <a:r>
              <a:rPr lang="de-DE" sz="1600">
                <a:solidFill>
                  <a:schemeClr val="bg2"/>
                </a:solidFill>
                <a:latin typeface="Arial" panose="020B0604020202020204" pitchFamily="34" charset="0"/>
                <a:cs typeface="Arial" panose="020B0604020202020204" pitchFamily="34" charset="0"/>
              </a:rPr>
              <a:t>Auch die Nutzung der LNG-Terminals als Wasserstoff-Terminals ist laut einer Studie des Fraunhofer ISI kaum möglich </a:t>
            </a:r>
            <a:r>
              <a:rPr lang="de-DE" sz="1200">
                <a:solidFill>
                  <a:schemeClr val="bg2"/>
                </a:solidFill>
                <a:latin typeface="Arial" panose="020B0604020202020204" pitchFamily="34" charset="0"/>
                <a:cs typeface="Arial" panose="020B0604020202020204" pitchFamily="34" charset="0"/>
              </a:rPr>
              <a:t>(Quelle: </a:t>
            </a:r>
            <a:r>
              <a:rPr lang="de-DE" sz="1200">
                <a:solidFill>
                  <a:schemeClr val="bg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Fraunhofer ISI</a:t>
            </a:r>
            <a:r>
              <a:rPr lang="de-DE" sz="1200">
                <a:solidFill>
                  <a:schemeClr val="bg2"/>
                </a:solidFill>
                <a:latin typeface="Arial" panose="020B0604020202020204" pitchFamily="34" charset="0"/>
                <a:cs typeface="Arial" panose="020B0604020202020204" pitchFamily="34" charset="0"/>
              </a:rPr>
              <a:t>)</a:t>
            </a:r>
            <a:r>
              <a:rPr lang="de-DE" sz="1600">
                <a:solidFill>
                  <a:schemeClr val="bg2"/>
                </a:solidFill>
                <a:latin typeface="Arial" panose="020B0604020202020204" pitchFamily="34" charset="0"/>
                <a:cs typeface="Arial" panose="020B0604020202020204" pitchFamily="34" charset="0"/>
              </a:rPr>
              <a:t>.</a:t>
            </a:r>
            <a:endParaRPr lang="de-DE" sz="1400">
              <a:solidFill>
                <a:schemeClr val="bg2"/>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DA92B9DE-FAEB-EE30-3928-6319628D9E3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5"/>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69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825625"/>
            <a:ext cx="6054442" cy="4037104"/>
          </a:xfrm>
        </p:spPr>
        <p:txBody>
          <a:bodyPr anchor="ctr">
            <a:noAutofit/>
          </a:bodyPr>
          <a:lstStyle/>
          <a:p>
            <a:pPr marL="400050" lvl="1" indent="0">
              <a:lnSpc>
                <a:spcPct val="150000"/>
              </a:lnSpc>
              <a:spcBef>
                <a:spcPts val="1200"/>
              </a:spcBef>
              <a:spcAft>
                <a:spcPts val="1200"/>
              </a:spcAft>
              <a:buNone/>
            </a:pPr>
            <a:r>
              <a:rPr lang="de-DE" sz="1800" noProof="0"/>
              <a:t>Erstzulassungsstopp für Pkw mit Verbrennungsmotoren ab 2025</a:t>
            </a:r>
          </a:p>
          <a:p>
            <a:pPr marL="400050" lvl="1" indent="0">
              <a:lnSpc>
                <a:spcPct val="150000"/>
              </a:lnSpc>
              <a:spcBef>
                <a:spcPts val="1200"/>
              </a:spcBef>
              <a:spcAft>
                <a:spcPts val="1200"/>
              </a:spcAft>
              <a:buNone/>
            </a:pPr>
            <a:r>
              <a:rPr lang="de-DE" sz="1800" noProof="0"/>
              <a:t>Erstzulassungsstopp Verbrenner-LKW ab 2030 &amp; Ausbau Oberleitungen</a:t>
            </a:r>
          </a:p>
          <a:p>
            <a:pPr marL="400050" lvl="1" indent="0">
              <a:lnSpc>
                <a:spcPct val="150000"/>
              </a:lnSpc>
              <a:spcBef>
                <a:spcPts val="1200"/>
              </a:spcBef>
              <a:spcAft>
                <a:spcPts val="1200"/>
              </a:spcAft>
              <a:buNone/>
            </a:pPr>
            <a:r>
              <a:rPr lang="de-DE" sz="1800"/>
              <a:t>Reform Brennstoffemissionshandel</a:t>
            </a:r>
          </a:p>
          <a:p>
            <a:pPr marL="400050" lvl="1" indent="0">
              <a:lnSpc>
                <a:spcPct val="150000"/>
              </a:lnSpc>
              <a:spcBef>
                <a:spcPts val="1200"/>
              </a:spcBef>
              <a:spcAft>
                <a:spcPts val="1200"/>
              </a:spcAft>
              <a:buNone/>
            </a:pPr>
            <a:r>
              <a:rPr lang="de-DE" sz="1800" noProof="0"/>
              <a:t>Staffelung LKW-Maut nach CO2-Emissionen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Verkehr I</a:t>
            </a:r>
          </a:p>
        </p:txBody>
      </p:sp>
      <p:pic>
        <p:nvPicPr>
          <p:cNvPr id="6" name="Grafik 5">
            <a:extLst>
              <a:ext uri="{FF2B5EF4-FFF2-40B4-BE49-F238E27FC236}">
                <a16:creationId xmlns:a16="http://schemas.microsoft.com/office/drawing/2014/main" id="{32B31DEF-AC34-076D-C79F-403F36FE0477}"/>
              </a:ext>
            </a:extLst>
          </p:cNvPr>
          <p:cNvPicPr>
            <a:picLocks noChangeAspect="1"/>
          </p:cNvPicPr>
          <p:nvPr/>
        </p:nvPicPr>
        <p:blipFill>
          <a:blip r:embed="rId2"/>
          <a:stretch>
            <a:fillRect/>
          </a:stretch>
        </p:blipFill>
        <p:spPr>
          <a:xfrm flipV="1">
            <a:off x="450000" y="4351267"/>
            <a:ext cx="612000" cy="612000"/>
          </a:xfrm>
          <a:prstGeom prst="rect">
            <a:avLst/>
          </a:prstGeom>
        </p:spPr>
      </p:pic>
      <p:pic>
        <p:nvPicPr>
          <p:cNvPr id="8" name="Grafik 7">
            <a:extLst>
              <a:ext uri="{FF2B5EF4-FFF2-40B4-BE49-F238E27FC236}">
                <a16:creationId xmlns:a16="http://schemas.microsoft.com/office/drawing/2014/main" id="{E6B980E8-CB2B-DF0B-B6B4-286DA86D292C}"/>
              </a:ext>
            </a:extLst>
          </p:cNvPr>
          <p:cNvPicPr>
            <a:picLocks noChangeAspect="1"/>
          </p:cNvPicPr>
          <p:nvPr/>
        </p:nvPicPr>
        <p:blipFill>
          <a:blip r:embed="rId3"/>
          <a:stretch>
            <a:fillRect/>
          </a:stretch>
        </p:blipFill>
        <p:spPr>
          <a:xfrm>
            <a:off x="450000" y="2293943"/>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23E5B80B-5601-A8D3-B7C0-CA7AFD461D38}"/>
              </a:ext>
            </a:extLst>
          </p:cNvPr>
          <p:cNvPicPr>
            <a:picLocks noChangeAspect="1"/>
          </p:cNvPicPr>
          <p:nvPr/>
        </p:nvPicPr>
        <p:blipFill>
          <a:blip r:embed="rId4"/>
          <a:stretch>
            <a:fillRect/>
          </a:stretch>
        </p:blipFill>
        <p:spPr>
          <a:xfrm>
            <a:off x="6732000" y="1490400"/>
            <a:ext cx="5389597" cy="4230000"/>
          </a:xfrm>
          <a:prstGeom prst="rect">
            <a:avLst/>
          </a:prstGeom>
        </p:spPr>
      </p:pic>
      <p:pic>
        <p:nvPicPr>
          <p:cNvPr id="7" name="Grafik 6">
            <a:extLst>
              <a:ext uri="{FF2B5EF4-FFF2-40B4-BE49-F238E27FC236}">
                <a16:creationId xmlns:a16="http://schemas.microsoft.com/office/drawing/2014/main" id="{DCB70501-CA4A-F728-2D02-21FD4A6E064B}"/>
              </a:ext>
            </a:extLst>
          </p:cNvPr>
          <p:cNvPicPr>
            <a:picLocks noChangeAspect="1"/>
          </p:cNvPicPr>
          <p:nvPr/>
        </p:nvPicPr>
        <p:blipFill>
          <a:blip r:embed="rId5"/>
          <a:stretch>
            <a:fillRect/>
          </a:stretch>
        </p:blipFill>
        <p:spPr>
          <a:xfrm>
            <a:off x="450000" y="3390697"/>
            <a:ext cx="612000" cy="612000"/>
          </a:xfrm>
          <a:prstGeom prst="rect">
            <a:avLst/>
          </a:prstGeom>
        </p:spPr>
      </p:pic>
      <p:pic>
        <p:nvPicPr>
          <p:cNvPr id="9" name="Grafik 8">
            <a:extLst>
              <a:ext uri="{FF2B5EF4-FFF2-40B4-BE49-F238E27FC236}">
                <a16:creationId xmlns:a16="http://schemas.microsoft.com/office/drawing/2014/main" id="{AB2E207F-DABD-2973-1A95-D6B9F778B426}"/>
              </a:ext>
            </a:extLst>
          </p:cNvPr>
          <p:cNvPicPr>
            <a:picLocks noChangeAspect="1"/>
          </p:cNvPicPr>
          <p:nvPr/>
        </p:nvPicPr>
        <p:blipFill>
          <a:blip r:embed="rId6"/>
          <a:stretch>
            <a:fillRect/>
          </a:stretch>
        </p:blipFill>
        <p:spPr>
          <a:xfrm>
            <a:off x="450000" y="5068640"/>
            <a:ext cx="612000" cy="612000"/>
          </a:xfrm>
          <a:prstGeom prst="rect">
            <a:avLst/>
          </a:prstGeom>
        </p:spPr>
      </p:pic>
      <p:sp>
        <p:nvSpPr>
          <p:cNvPr id="10" name="Textfeld 9">
            <a:extLst>
              <a:ext uri="{FF2B5EF4-FFF2-40B4-BE49-F238E27FC236}">
                <a16:creationId xmlns:a16="http://schemas.microsoft.com/office/drawing/2014/main" id="{684F3745-A7F9-442F-95F6-9C8D5FAAD20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7"/>
              </a:rPr>
              <a:t>Klimanotstandspaket</a:t>
            </a:r>
            <a:endParaRPr lang="de-DE" sz="1050">
              <a:latin typeface="Arial" panose="020B0604020202020204" pitchFamily="34" charset="0"/>
              <a:cs typeface="Arial" panose="020B0604020202020204" pitchFamily="34" charset="0"/>
            </a:endParaRPr>
          </a:p>
        </p:txBody>
      </p:sp>
      <p:sp>
        <p:nvSpPr>
          <p:cNvPr id="11" name="Pfeil: Fünfeck 10">
            <a:extLst>
              <a:ext uri="{FF2B5EF4-FFF2-40B4-BE49-F238E27FC236}">
                <a16:creationId xmlns:a16="http://schemas.microsoft.com/office/drawing/2014/main" id="{1966081D-A2A1-A967-6F87-B6BCD8AF2E4F}"/>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269113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171" y="1805862"/>
            <a:ext cx="6181830" cy="4351338"/>
          </a:xfrm>
        </p:spPr>
        <p:txBody>
          <a:bodyPr anchor="ctr">
            <a:normAutofit/>
          </a:bodyPr>
          <a:lstStyle/>
          <a:p>
            <a:pPr marL="400050" lvl="1" indent="0">
              <a:lnSpc>
                <a:spcPct val="150000"/>
              </a:lnSpc>
              <a:spcBef>
                <a:spcPts val="1200"/>
              </a:spcBef>
              <a:spcAft>
                <a:spcPts val="1200"/>
              </a:spcAft>
              <a:buNone/>
            </a:pPr>
            <a:r>
              <a:rPr lang="de-DE" sz="1800" noProof="0"/>
              <a:t>Deutschlandtaktgesetz</a:t>
            </a:r>
          </a:p>
          <a:p>
            <a:pPr marL="400050" lvl="1" indent="0">
              <a:lnSpc>
                <a:spcPct val="150000"/>
              </a:lnSpc>
              <a:spcBef>
                <a:spcPts val="1200"/>
              </a:spcBef>
              <a:spcAft>
                <a:spcPts val="1200"/>
              </a:spcAft>
              <a:buNone/>
            </a:pPr>
            <a:r>
              <a:rPr lang="de-DE" sz="1800"/>
              <a:t>Quoten für alternative Kraftstoffe</a:t>
            </a:r>
          </a:p>
          <a:p>
            <a:pPr marL="400050" lvl="1" indent="0">
              <a:lnSpc>
                <a:spcPct val="150000"/>
              </a:lnSpc>
              <a:spcBef>
                <a:spcPts val="1200"/>
              </a:spcBef>
              <a:spcAft>
                <a:spcPts val="1200"/>
              </a:spcAft>
              <a:buNone/>
            </a:pPr>
            <a:r>
              <a:rPr lang="de-DE" sz="1800" noProof="0"/>
              <a:t>Separate Emissionshandelssysteme Luft- und Schiffsverkehr</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Verkehr II</a:t>
            </a:r>
          </a:p>
        </p:txBody>
      </p:sp>
      <p:pic>
        <p:nvPicPr>
          <p:cNvPr id="16" name="Grafik 15">
            <a:extLst>
              <a:ext uri="{FF2B5EF4-FFF2-40B4-BE49-F238E27FC236}">
                <a16:creationId xmlns:a16="http://schemas.microsoft.com/office/drawing/2014/main" id="{D2353650-EEC3-648D-FD3A-88DBFD9D09F8}"/>
              </a:ext>
            </a:extLst>
          </p:cNvPr>
          <p:cNvPicPr>
            <a:picLocks noChangeAspect="1"/>
          </p:cNvPicPr>
          <p:nvPr/>
        </p:nvPicPr>
        <p:blipFill>
          <a:blip r:embed="rId2"/>
          <a:stretch>
            <a:fillRect/>
          </a:stretch>
        </p:blipFill>
        <p:spPr>
          <a:xfrm>
            <a:off x="450000" y="2783717"/>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3C48FD05-2BF5-E3A7-9DAB-677BCF4832E2}"/>
              </a:ext>
            </a:extLst>
          </p:cNvPr>
          <p:cNvPicPr>
            <a:picLocks noChangeAspect="1"/>
          </p:cNvPicPr>
          <p:nvPr/>
        </p:nvPicPr>
        <p:blipFill>
          <a:blip r:embed="rId3"/>
          <a:stretch>
            <a:fillRect/>
          </a:stretch>
        </p:blipFill>
        <p:spPr>
          <a:xfrm>
            <a:off x="6732000" y="1490400"/>
            <a:ext cx="5389597" cy="4230000"/>
          </a:xfrm>
          <a:prstGeom prst="rect">
            <a:avLst/>
          </a:prstGeom>
        </p:spPr>
      </p:pic>
      <p:pic>
        <p:nvPicPr>
          <p:cNvPr id="6" name="Grafik 5">
            <a:extLst>
              <a:ext uri="{FF2B5EF4-FFF2-40B4-BE49-F238E27FC236}">
                <a16:creationId xmlns:a16="http://schemas.microsoft.com/office/drawing/2014/main" id="{527F310F-5B67-4B36-009C-923EE2BB5694}"/>
              </a:ext>
            </a:extLst>
          </p:cNvPr>
          <p:cNvPicPr>
            <a:picLocks noChangeAspect="1"/>
          </p:cNvPicPr>
          <p:nvPr/>
        </p:nvPicPr>
        <p:blipFill>
          <a:blip r:embed="rId4"/>
          <a:stretch>
            <a:fillRect/>
          </a:stretch>
        </p:blipFill>
        <p:spPr>
          <a:xfrm>
            <a:off x="450000" y="4418315"/>
            <a:ext cx="612000" cy="612000"/>
          </a:xfrm>
          <a:prstGeom prst="rect">
            <a:avLst/>
          </a:prstGeom>
        </p:spPr>
      </p:pic>
      <p:pic>
        <p:nvPicPr>
          <p:cNvPr id="7" name="Grafik 6">
            <a:extLst>
              <a:ext uri="{FF2B5EF4-FFF2-40B4-BE49-F238E27FC236}">
                <a16:creationId xmlns:a16="http://schemas.microsoft.com/office/drawing/2014/main" id="{72C7661D-6B09-959E-2ED6-E6E209540BBC}"/>
              </a:ext>
            </a:extLst>
          </p:cNvPr>
          <p:cNvPicPr>
            <a:picLocks noChangeAspect="1"/>
          </p:cNvPicPr>
          <p:nvPr/>
        </p:nvPicPr>
        <p:blipFill>
          <a:blip r:embed="rId5"/>
          <a:stretch>
            <a:fillRect/>
          </a:stretch>
        </p:blipFill>
        <p:spPr>
          <a:xfrm>
            <a:off x="450000" y="3601016"/>
            <a:ext cx="612000" cy="612000"/>
          </a:xfrm>
          <a:prstGeom prst="rect">
            <a:avLst/>
          </a:prstGeom>
        </p:spPr>
      </p:pic>
      <p:sp>
        <p:nvSpPr>
          <p:cNvPr id="8" name="Textfeld 7">
            <a:extLst>
              <a:ext uri="{FF2B5EF4-FFF2-40B4-BE49-F238E27FC236}">
                <a16:creationId xmlns:a16="http://schemas.microsoft.com/office/drawing/2014/main" id="{69FF7D72-1D18-C847-9E25-810F4A36A6A8}"/>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6"/>
              </a:rPr>
              <a:t>Klimanotstandspaket</a:t>
            </a:r>
            <a:endParaRPr lang="de-DE" sz="1050">
              <a:latin typeface="Arial" panose="020B0604020202020204" pitchFamily="34" charset="0"/>
              <a:cs typeface="Arial" panose="020B0604020202020204" pitchFamily="34" charset="0"/>
            </a:endParaRPr>
          </a:p>
        </p:txBody>
      </p:sp>
      <p:sp>
        <p:nvSpPr>
          <p:cNvPr id="9" name="Pfeil: Fünfeck 8">
            <a:extLst>
              <a:ext uri="{FF2B5EF4-FFF2-40B4-BE49-F238E27FC236}">
                <a16:creationId xmlns:a16="http://schemas.microsoft.com/office/drawing/2014/main" id="{75B163E0-30A8-3C57-C536-699DB0799467}"/>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397350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C166C-E715-0965-5E0B-7B6FD034EF48}"/>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CA5B2761-7337-6BAC-428A-DDA36701E966}"/>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ab 2025 dürfen keine neuen Verbrenner-PKW zugelassen werden (betrifft </a:t>
            </a:r>
            <a:r>
              <a:rPr lang="de-DE" u="sng">
                <a:latin typeface="Arial"/>
                <a:cs typeface="Arial"/>
              </a:rPr>
              <a:t>nicht</a:t>
            </a:r>
            <a:r>
              <a:rPr lang="de-DE">
                <a:latin typeface="Arial"/>
                <a:cs typeface="Arial"/>
              </a:rPr>
              <a:t> Bestandsfahrzeuge, und ist </a:t>
            </a:r>
            <a:r>
              <a:rPr lang="de-DE" u="sng">
                <a:latin typeface="Arial"/>
                <a:cs typeface="Arial"/>
              </a:rPr>
              <a:t>kein</a:t>
            </a:r>
            <a:r>
              <a:rPr lang="de-DE">
                <a:solidFill>
                  <a:srgbClr val="001432"/>
                </a:solidFill>
                <a:latin typeface="Arial"/>
                <a:cs typeface="Arial"/>
              </a:rPr>
              <a:t> Produktionsverbot)</a:t>
            </a:r>
            <a:endParaRPr lang="de-DE">
              <a:solidFill>
                <a:srgbClr val="001432"/>
              </a:solidFill>
            </a:endParaRPr>
          </a:p>
          <a:p>
            <a:r>
              <a:rPr lang="de-DE">
                <a:latin typeface="Arial"/>
                <a:cs typeface="Arial"/>
              </a:rPr>
              <a:t>E-Mobilitätsprämie für Menschen mit geringem Einkommen</a:t>
            </a:r>
            <a:endParaRPr lang="de-DE"/>
          </a:p>
          <a:p>
            <a:r>
              <a:rPr lang="de-DE">
                <a:latin typeface="Arial"/>
                <a:cs typeface="Arial"/>
              </a:rPr>
              <a:t>Zusätzlich braucht es ab 2035 eine 100% Quote für alternative Kraftstoffe, um restliche Verbrenner klimaneutral zu betreiben</a:t>
            </a:r>
            <a:endParaRPr lang="de-DE"/>
          </a:p>
          <a:p>
            <a:endParaRPr lang="de-DE"/>
          </a:p>
        </p:txBody>
      </p:sp>
      <p:sp>
        <p:nvSpPr>
          <p:cNvPr id="6" name="Inhaltsplatzhalter 5">
            <a:extLst>
              <a:ext uri="{FF2B5EF4-FFF2-40B4-BE49-F238E27FC236}">
                <a16:creationId xmlns:a16="http://schemas.microsoft.com/office/drawing/2014/main" id="{F78C682E-1B73-AA1E-AF7F-EEC22DE127CA}"/>
              </a:ext>
            </a:extLst>
          </p:cNvPr>
          <p:cNvSpPr>
            <a:spLocks noGrp="1"/>
          </p:cNvSpPr>
          <p:nvPr>
            <p:ph sz="half" idx="2"/>
          </p:nvPr>
        </p:nvSpPr>
        <p:spPr>
          <a:xfrm>
            <a:off x="6277510" y="1825625"/>
            <a:ext cx="5003265" cy="4351338"/>
          </a:xfrm>
        </p:spPr>
        <p:txBody>
          <a:bodyPr vert="horz" lIns="91440" tIns="45720" rIns="91440" bIns="45720" rtlCol="0" anchor="t">
            <a:normAutofit fontScale="92500"/>
          </a:bodyPr>
          <a:lstStyle/>
          <a:p>
            <a:pPr marL="0" indent="0">
              <a:buNone/>
            </a:pPr>
            <a:r>
              <a:rPr lang="de-DE" b="1">
                <a:highlight>
                  <a:srgbClr val="FFC80C"/>
                </a:highlight>
                <a:latin typeface="Arial"/>
                <a:cs typeface="Arial"/>
              </a:rPr>
              <a:t>Begründung</a:t>
            </a:r>
          </a:p>
          <a:p>
            <a:r>
              <a:rPr lang="de-DE">
                <a:latin typeface="Arial"/>
                <a:cs typeface="Arial"/>
              </a:rPr>
              <a:t>auf EU-Ebene wurde Zulassungsstopp für 2035 beschlossen → eine Änderung ist höchst unwahrscheinlich</a:t>
            </a:r>
          </a:p>
          <a:p>
            <a:r>
              <a:rPr lang="de-DE">
                <a:latin typeface="Arial"/>
                <a:cs typeface="Arial"/>
              </a:rPr>
              <a:t>E-Autos marktreif ab 2025</a:t>
            </a:r>
          </a:p>
          <a:p>
            <a:r>
              <a:rPr lang="de-DE">
                <a:latin typeface="Arial"/>
                <a:cs typeface="Arial"/>
              </a:rPr>
              <a:t>E-</a:t>
            </a:r>
            <a:r>
              <a:rPr lang="de-DE" err="1">
                <a:latin typeface="Arial"/>
                <a:cs typeface="Arial"/>
              </a:rPr>
              <a:t>fuels</a:t>
            </a:r>
            <a:r>
              <a:rPr lang="de-DE">
                <a:latin typeface="Arial"/>
                <a:cs typeface="Arial"/>
              </a:rPr>
              <a:t> sind sehr ineffizient und bleiben somit knapp, müssen daher</a:t>
            </a:r>
            <a:r>
              <a:rPr lang="de-DE">
                <a:solidFill>
                  <a:srgbClr val="001432"/>
                </a:solidFill>
                <a:latin typeface="Arial"/>
                <a:cs typeface="Arial"/>
              </a:rPr>
              <a:t> in Bereichen eingesetzt werden, die nicht </a:t>
            </a:r>
            <a:r>
              <a:rPr lang="de-DE" err="1">
                <a:solidFill>
                  <a:srgbClr val="001432"/>
                </a:solidFill>
                <a:latin typeface="Arial"/>
                <a:cs typeface="Arial"/>
              </a:rPr>
              <a:t>elektrifizierbar</a:t>
            </a:r>
            <a:r>
              <a:rPr lang="de-DE">
                <a:solidFill>
                  <a:srgbClr val="001432"/>
                </a:solidFill>
                <a:latin typeface="Arial"/>
                <a:cs typeface="Arial"/>
              </a:rPr>
              <a:t> sind (selbst hier könnten sie ggf. nicht ausreichen)</a:t>
            </a:r>
            <a:endParaRPr lang="de-DE"/>
          </a:p>
          <a:p>
            <a:r>
              <a:rPr lang="de-DE">
                <a:latin typeface="Arial"/>
                <a:cs typeface="Arial"/>
              </a:rPr>
              <a:t>E-Auto-Planungssicherheit für deutsche Autobauer im globalen Wettbewerb</a:t>
            </a:r>
          </a:p>
          <a:p>
            <a:r>
              <a:rPr lang="de-DE">
                <a:latin typeface="Arial"/>
                <a:cs typeface="Arial"/>
              </a:rPr>
              <a:t>Maßnahme hat extrem hohes Einsparpotential</a:t>
            </a:r>
          </a:p>
        </p:txBody>
      </p:sp>
      <p:sp>
        <p:nvSpPr>
          <p:cNvPr id="4" name="Titel 3">
            <a:extLst>
              <a:ext uri="{FF2B5EF4-FFF2-40B4-BE49-F238E27FC236}">
                <a16:creationId xmlns:a16="http://schemas.microsoft.com/office/drawing/2014/main" id="{B179F4A3-F3BF-7BF7-0B33-3896B9590349}"/>
              </a:ext>
            </a:extLst>
          </p:cNvPr>
          <p:cNvSpPr>
            <a:spLocks noGrp="1"/>
          </p:cNvSpPr>
          <p:nvPr>
            <p:ph type="title"/>
          </p:nvPr>
        </p:nvSpPr>
        <p:spPr>
          <a:xfrm>
            <a:off x="677558" y="603463"/>
            <a:ext cx="8269671" cy="459357"/>
          </a:xfrm>
        </p:spPr>
        <p:txBody>
          <a:bodyPr/>
          <a:lstStyle/>
          <a:p>
            <a:pPr>
              <a:lnSpc>
                <a:spcPct val="100000"/>
              </a:lnSpc>
            </a:pPr>
            <a:r>
              <a:rPr lang="de-DE"/>
              <a:t>Erstzulassungsstopp für Verbrenner 2025</a:t>
            </a:r>
            <a:br>
              <a:rPr lang="de-DE"/>
            </a:br>
            <a:br>
              <a:rPr lang="de-DE"/>
            </a:br>
            <a:r>
              <a:rPr lang="de-DE" sz="1800" i="1"/>
              <a:t>Einsparpotential 374 Mio. t</a:t>
            </a:r>
            <a:endParaRPr lang="de-DE"/>
          </a:p>
        </p:txBody>
      </p:sp>
      <p:sp>
        <p:nvSpPr>
          <p:cNvPr id="2" name="Pfeil: Fünfeck 1">
            <a:extLst>
              <a:ext uri="{FF2B5EF4-FFF2-40B4-BE49-F238E27FC236}">
                <a16:creationId xmlns:a16="http://schemas.microsoft.com/office/drawing/2014/main" id="{51A08CA6-9671-14F2-3BE2-2252DBB05B14}"/>
              </a:ext>
            </a:extLst>
          </p:cNvPr>
          <p:cNvSpPr/>
          <p:nvPr/>
        </p:nvSpPr>
        <p:spPr>
          <a:xfrm>
            <a:off x="0" y="5377069"/>
            <a:ext cx="5184775" cy="1373562"/>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Eine riesige Einsparlücke wurde hier verpasst. Was plant Ihre Fraktion/Partei, um dieses Emissionsreduktionspotenzial zu kompensieren?</a:t>
            </a:r>
          </a:p>
        </p:txBody>
      </p:sp>
      <p:sp>
        <p:nvSpPr>
          <p:cNvPr id="8" name="Textfeld 7">
            <a:extLst>
              <a:ext uri="{FF2B5EF4-FFF2-40B4-BE49-F238E27FC236}">
                <a16:creationId xmlns:a16="http://schemas.microsoft.com/office/drawing/2014/main" id="{4599C20E-5C51-B84A-BF3D-1A99AEC15221}"/>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56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LKW müssen emissionsfrei betrieben werden</a:t>
            </a:r>
          </a:p>
          <a:p>
            <a:r>
              <a:rPr lang="de-DE" sz="1800">
                <a:effectLst/>
                <a:latin typeface="Arial"/>
                <a:cs typeface="Arial"/>
              </a:rPr>
              <a:t>Ergänzung durch Oberleitungen auf Autobahnen ermöglichen</a:t>
            </a:r>
            <a:r>
              <a:rPr lang="de-DE">
                <a:latin typeface="Arial"/>
                <a:cs typeface="Arial"/>
              </a:rPr>
              <a:t> kleinere und </a:t>
            </a:r>
            <a:r>
              <a:rPr lang="de-DE" sz="1800">
                <a:effectLst/>
                <a:latin typeface="Arial"/>
                <a:cs typeface="Arial"/>
              </a:rPr>
              <a:t>bedarfsgerechte Batteriegrößen</a:t>
            </a:r>
          </a:p>
          <a:p>
            <a:r>
              <a:rPr lang="de-DE" dirty="0">
                <a:latin typeface="Arial"/>
                <a:cs typeface="Arial"/>
              </a:rPr>
              <a:t>notwendige Innovationen müssen frühzeitig angestoßen werden, um eine ad hoc Umstellung inkl. Disruptionen zu vermeiden</a:t>
            </a:r>
            <a:endParaRPr lang="de-DE" dirty="0"/>
          </a:p>
          <a:p>
            <a:endParaRPr lang="de-DE" dirty="0"/>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p:txBody>
          <a:bodyPr/>
          <a:lstStyle/>
          <a:p>
            <a:r>
              <a:rPr lang="de-DE"/>
              <a:t>Erstzulassungsstopp Verbrenner-LKW ab 2030</a:t>
            </a:r>
            <a:br>
              <a:rPr lang="de-DE"/>
            </a:br>
            <a:br>
              <a:rPr lang="de-DE"/>
            </a:br>
            <a:r>
              <a:rPr lang="de-DE" sz="1800" i="1"/>
              <a:t>Einsparpotential 133 Mio. t</a:t>
            </a:r>
            <a:endParaRPr lang="de-DE"/>
          </a:p>
        </p:txBody>
      </p:sp>
      <p:sp>
        <p:nvSpPr>
          <p:cNvPr id="3" name="Textfeld 2">
            <a:extLst>
              <a:ext uri="{FF2B5EF4-FFF2-40B4-BE49-F238E27FC236}">
                <a16:creationId xmlns:a16="http://schemas.microsoft.com/office/drawing/2014/main" id="{19EFF765-069E-2C65-44CB-CB6AE0BDEB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2"/>
              </a:rPr>
              <a:t>Klimanotstandspaket</a:t>
            </a:r>
            <a:endParaRPr lang="de-DE" sz="1050">
              <a:latin typeface="Arial" panose="020B0604020202020204" pitchFamily="34" charset="0"/>
              <a:cs typeface="Arial" panose="020B0604020202020204" pitchFamily="34" charset="0"/>
            </a:endParaRPr>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dirty="0">
                <a:highlight>
                  <a:srgbClr val="FFC80C"/>
                </a:highlight>
                <a:latin typeface="Arial"/>
                <a:cs typeface="Arial"/>
              </a:rPr>
              <a:t>Begründung</a:t>
            </a:r>
          </a:p>
          <a:p>
            <a:r>
              <a:rPr lang="de-DE" dirty="0"/>
              <a:t>Verlegung auf die Schiene wird nicht gesamten Güterverkehr erfassen</a:t>
            </a:r>
          </a:p>
          <a:p>
            <a:r>
              <a:rPr lang="de-DE" dirty="0"/>
              <a:t>ab 2030 marktreife Technologie für LKW-Batterien erwartet</a:t>
            </a:r>
          </a:p>
          <a:p>
            <a:r>
              <a:rPr lang="de-DE" dirty="0">
                <a:latin typeface="Arial"/>
                <a:cs typeface="Arial"/>
              </a:rPr>
              <a:t>längerer Zeitraum ermöglicht unternehmerische Planbarkeit</a:t>
            </a:r>
          </a:p>
          <a:p>
            <a:endParaRPr lang="de-DE" dirty="0"/>
          </a:p>
          <a:p>
            <a:endParaRPr lang="de-DE" dirty="0"/>
          </a:p>
          <a:p>
            <a:endParaRPr lang="de-DE" dirty="0">
              <a:latin typeface="Arial"/>
              <a:cs typeface="Arial"/>
            </a:endParaRPr>
          </a:p>
        </p:txBody>
      </p:sp>
    </p:spTree>
    <p:extLst>
      <p:ext uri="{BB962C8B-B14F-4D97-AF65-F5344CB8AC3E}">
        <p14:creationId xmlns:p14="http://schemas.microsoft.com/office/powerpoint/2010/main" val="12420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F67E-C1E0-4284-EFF1-3425EF8F6C12}"/>
              </a:ext>
            </a:extLst>
          </p:cNvPr>
          <p:cNvSpPr>
            <a:spLocks noGrp="1"/>
          </p:cNvSpPr>
          <p:nvPr>
            <p:ph sz="half" idx="1"/>
          </p:nvPr>
        </p:nvSpPr>
        <p:spPr/>
        <p:txBody>
          <a:bodyPr>
            <a:noAutofit/>
          </a:bodyPr>
          <a:lstStyle/>
          <a:p>
            <a:pPr marL="0" indent="0">
              <a:buNone/>
            </a:pPr>
            <a:r>
              <a:rPr lang="de-DE" b="1">
                <a:highlight>
                  <a:srgbClr val="FFC80C"/>
                </a:highlight>
              </a:rPr>
              <a:t>Maßnahme</a:t>
            </a:r>
          </a:p>
          <a:p>
            <a:r>
              <a:rPr lang="de-DE"/>
              <a:t>Situation: nationales Emissionshandelssystem (CO2-Preis) mit festgelegten Preisen (25€ 2021, 55€ 2025) – spürbar u.a. beim Kauf von Kraftstoffen </a:t>
            </a:r>
          </a:p>
          <a:p>
            <a:r>
              <a:rPr lang="de-DE"/>
              <a:t>Problem: Kosten repräsentieren </a:t>
            </a:r>
            <a:r>
              <a:rPr lang="de-DE" u="sng"/>
              <a:t>nicht</a:t>
            </a:r>
            <a:r>
              <a:rPr lang="de-DE"/>
              <a:t> die realen Folgekosten für Mensch &amp; Umwelt.</a:t>
            </a:r>
          </a:p>
          <a:p>
            <a:r>
              <a:rPr lang="de-DE"/>
              <a:t>Lösung: Kosten müssen die wirklichen Emissionskosten widerspiegeln</a:t>
            </a:r>
          </a:p>
          <a:p>
            <a:pPr lvl="1">
              <a:buFont typeface="Arial" panose="020B0604020202020204" pitchFamily="34" charset="0"/>
              <a:buChar char="−"/>
            </a:pPr>
            <a:r>
              <a:rPr lang="de-DE"/>
              <a:t>Abschaffung eines fixen Preises</a:t>
            </a:r>
          </a:p>
          <a:p>
            <a:pPr lvl="1">
              <a:buFont typeface="Arial" panose="020B0604020202020204" pitchFamily="34" charset="0"/>
              <a:buChar char="−"/>
            </a:pPr>
            <a:r>
              <a:rPr lang="de-DE"/>
              <a:t>Reduktion der Zertifikate mit Obergrenze (Cap)</a:t>
            </a:r>
          </a:p>
          <a:p>
            <a:r>
              <a:rPr lang="de-DE"/>
              <a:t>Integration in den EU-ETS</a:t>
            </a:r>
          </a:p>
        </p:txBody>
      </p:sp>
      <p:sp>
        <p:nvSpPr>
          <p:cNvPr id="3" name="Inhaltsplatzhalter 2">
            <a:extLst>
              <a:ext uri="{FF2B5EF4-FFF2-40B4-BE49-F238E27FC236}">
                <a16:creationId xmlns:a16="http://schemas.microsoft.com/office/drawing/2014/main" id="{BBA06526-64D1-27D4-C72F-FF928B4B5748}"/>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t>Kosten für fossiles Autofahren nähern sich den tatsächlichen Kosten für Umwelt und Gesellschaft an</a:t>
            </a:r>
          </a:p>
          <a:p>
            <a:r>
              <a:rPr lang="de-DE">
                <a:latin typeface="Arial"/>
                <a:cs typeface="Arial"/>
              </a:rPr>
              <a:t>hat Lenkungswirkung zur Unterstützung anderer Maßnahmen</a:t>
            </a:r>
          </a:p>
          <a:p>
            <a:r>
              <a:rPr lang="de-DE">
                <a:latin typeface="Arial"/>
                <a:cs typeface="Arial"/>
              </a:rPr>
              <a:t>kann alleine nicht für Umstieg sorgen, wenn keine Alternativen bereitstehen</a:t>
            </a:r>
          </a:p>
        </p:txBody>
      </p:sp>
      <p:sp>
        <p:nvSpPr>
          <p:cNvPr id="5" name="Titel 4">
            <a:extLst>
              <a:ext uri="{FF2B5EF4-FFF2-40B4-BE49-F238E27FC236}">
                <a16:creationId xmlns:a16="http://schemas.microsoft.com/office/drawing/2014/main" id="{A5FDA934-5CA9-325E-6D27-CE2EFE4B80EE}"/>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81 Mio. t</a:t>
            </a:r>
            <a:endParaRPr lang="de-DE"/>
          </a:p>
        </p:txBody>
      </p:sp>
      <p:sp>
        <p:nvSpPr>
          <p:cNvPr id="6" name="Textfeld 5">
            <a:extLst>
              <a:ext uri="{FF2B5EF4-FFF2-40B4-BE49-F238E27FC236}">
                <a16:creationId xmlns:a16="http://schemas.microsoft.com/office/drawing/2014/main" id="{CF173124-EECC-9241-CDD9-1574EC521D55}"/>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2"/>
              </a:rPr>
              <a:t>Klimanotstandspaket</a:t>
            </a:r>
            <a:endParaRPr lang="de-DE" sz="1050">
              <a:latin typeface="Arial" panose="020B0604020202020204" pitchFamily="34" charset="0"/>
              <a:cs typeface="Arial" panose="020B0604020202020204" pitchFamily="34" charset="0"/>
            </a:endParaRPr>
          </a:p>
        </p:txBody>
      </p:sp>
      <p:sp>
        <p:nvSpPr>
          <p:cNvPr id="4" name="Pfeil: Fünfeck 3">
            <a:extLst>
              <a:ext uri="{FF2B5EF4-FFF2-40B4-BE49-F238E27FC236}">
                <a16:creationId xmlns:a16="http://schemas.microsoft.com/office/drawing/2014/main" id="{8BC456DB-0075-0155-75D0-8E7FD7A576A8}"/>
              </a:ext>
            </a:extLst>
          </p:cNvPr>
          <p:cNvSpPr/>
          <p:nvPr/>
        </p:nvSpPr>
        <p:spPr>
          <a:xfrm flipH="1">
            <a:off x="8349183" y="5222784"/>
            <a:ext cx="4126632" cy="792000"/>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a:solidFill>
                  <a:srgbClr val="FEFFFF"/>
                </a:solidFill>
                <a:latin typeface="Arial"/>
                <a:cs typeface="Arial"/>
              </a:rPr>
              <a:t>nur mit Klimageld als Ausgleichskomponente sozial gerecht</a:t>
            </a:r>
          </a:p>
        </p:txBody>
      </p:sp>
    </p:spTree>
    <p:extLst>
      <p:ext uri="{BB962C8B-B14F-4D97-AF65-F5344CB8AC3E}">
        <p14:creationId xmlns:p14="http://schemas.microsoft.com/office/powerpoint/2010/main" val="16059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4B680A7-DAAC-45DF-ACF2-AFA61E30FBCD}"/>
              </a:ext>
            </a:extLst>
          </p:cNvPr>
          <p:cNvSpPr>
            <a:spLocks noGrp="1"/>
          </p:cNvSpPr>
          <p:nvPr>
            <p:ph sz="half" idx="1"/>
          </p:nvPr>
        </p:nvSpPr>
        <p:spPr>
          <a:xfrm>
            <a:off x="677558" y="1825625"/>
            <a:ext cx="5291323" cy="4351338"/>
          </a:xfrm>
        </p:spPr>
        <p:txBody>
          <a:bodyPr>
            <a:noAutofit/>
          </a:bodyPr>
          <a:lstStyle/>
          <a:p>
            <a:pPr marL="0" indent="0">
              <a:buNone/>
            </a:pPr>
            <a:r>
              <a:rPr lang="de-DE" b="1">
                <a:highlight>
                  <a:srgbClr val="FFC80C"/>
                </a:highlight>
              </a:rPr>
              <a:t>Europäische Beschlusslage</a:t>
            </a:r>
          </a:p>
          <a:p>
            <a:r>
              <a:rPr lang="de-DE" sz="1700"/>
              <a:t>aktuelle Reformen des EU-ETS (u.a. stärkere </a:t>
            </a:r>
            <a:r>
              <a:rPr lang="de-DE" sz="1700" err="1"/>
              <a:t>Zertifikatereduzierung</a:t>
            </a:r>
            <a:r>
              <a:rPr lang="de-DE" sz="1700"/>
              <a:t>) werden </a:t>
            </a:r>
            <a:r>
              <a:rPr lang="de-DE" sz="1700" err="1"/>
              <a:t>vrstl</a:t>
            </a:r>
            <a:r>
              <a:rPr lang="de-DE" sz="1700"/>
              <a:t>. einen CO2-Preis ab 2030 von Ø160€/t CO2 erreichen***</a:t>
            </a:r>
          </a:p>
          <a:p>
            <a:r>
              <a:rPr lang="de-DE" sz="1700"/>
              <a:t>geplanter Übergang vom </a:t>
            </a:r>
            <a:r>
              <a:rPr lang="de-DE" sz="1700" err="1"/>
              <a:t>nEHS</a:t>
            </a:r>
            <a:r>
              <a:rPr lang="de-DE" sz="1700"/>
              <a:t> in EU-ETS II: 2027 (im Rahmen des EU Programms „Fit for 55“)</a:t>
            </a:r>
          </a:p>
          <a:p>
            <a:r>
              <a:rPr lang="de-DE" sz="1700"/>
              <a:t>EU-ETS II:</a:t>
            </a:r>
          </a:p>
          <a:p>
            <a:pPr lvl="1">
              <a:buFont typeface="Arial" panose="020B0604020202020204" pitchFamily="34" charset="0"/>
              <a:buChar char="−"/>
            </a:pPr>
            <a:r>
              <a:rPr lang="de-DE" sz="1700"/>
              <a:t>Minderungsziel: 42% in 2030 </a:t>
            </a:r>
            <a:r>
              <a:rPr lang="de-DE" sz="1700" err="1"/>
              <a:t>ggü</a:t>
            </a:r>
            <a:r>
              <a:rPr lang="de-DE" sz="1700"/>
              <a:t>. 2005</a:t>
            </a:r>
          </a:p>
          <a:p>
            <a:pPr lvl="1">
              <a:buFont typeface="Arial" panose="020B0604020202020204" pitchFamily="34" charset="0"/>
              <a:buChar char="−"/>
            </a:pPr>
            <a:r>
              <a:rPr lang="de-DE" sz="1700"/>
              <a:t>bindender CAP, der sich am CO2-Markt orientiert (im Gegensatz zum </a:t>
            </a:r>
            <a:r>
              <a:rPr lang="de-DE" sz="1700" err="1"/>
              <a:t>nEHS</a:t>
            </a:r>
            <a:r>
              <a:rPr lang="de-DE" sz="1700"/>
              <a:t>)</a:t>
            </a:r>
          </a:p>
          <a:p>
            <a:pPr lvl="1">
              <a:buFont typeface="Arial" panose="020B0604020202020204" pitchFamily="34" charset="0"/>
              <a:buChar char="−"/>
            </a:pPr>
            <a:r>
              <a:rPr lang="de-DE" sz="1700"/>
              <a:t>Auswirkungen auf Bevölkerung durch soziale Klimafonds abgefedert</a:t>
            </a:r>
          </a:p>
          <a:p>
            <a:pPr lvl="1"/>
            <a:endParaRPr lang="de-DE"/>
          </a:p>
          <a:p>
            <a:endParaRPr lang="de-DE"/>
          </a:p>
        </p:txBody>
      </p:sp>
      <p:sp>
        <p:nvSpPr>
          <p:cNvPr id="5" name="Titel 4">
            <a:extLst>
              <a:ext uri="{FF2B5EF4-FFF2-40B4-BE49-F238E27FC236}">
                <a16:creationId xmlns:a16="http://schemas.microsoft.com/office/drawing/2014/main" id="{6F397BB6-C8B0-3ED4-828E-174DCAC138B4}"/>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81 Mio. t</a:t>
            </a:r>
            <a:endParaRPr lang="de-DE"/>
          </a:p>
        </p:txBody>
      </p:sp>
      <p:pic>
        <p:nvPicPr>
          <p:cNvPr id="6" name="Inhaltsplatzhalter 6" descr="Ein Bild, das Text, Screenshot, Schrift, Diagramm enthält.&#10;&#10;Automatisch generierte Beschreibung">
            <a:extLst>
              <a:ext uri="{FF2B5EF4-FFF2-40B4-BE49-F238E27FC236}">
                <a16:creationId xmlns:a16="http://schemas.microsoft.com/office/drawing/2014/main" id="{C5EDA126-7895-C755-0B5A-7DAE39425D5A}"/>
              </a:ext>
            </a:extLst>
          </p:cNvPr>
          <p:cNvPicPr>
            <a:picLocks noChangeAspect="1"/>
          </p:cNvPicPr>
          <p:nvPr/>
        </p:nvPicPr>
        <p:blipFill>
          <a:blip r:embed="rId3"/>
          <a:stretch>
            <a:fillRect/>
          </a:stretch>
        </p:blipFill>
        <p:spPr>
          <a:xfrm>
            <a:off x="6109095" y="2732690"/>
            <a:ext cx="5171680" cy="2909070"/>
          </a:xfrm>
          <a:prstGeom prst="rect">
            <a:avLst/>
          </a:prstGeom>
        </p:spPr>
      </p:pic>
      <p:sp>
        <p:nvSpPr>
          <p:cNvPr id="7" name="Textfeld 6">
            <a:extLst>
              <a:ext uri="{FF2B5EF4-FFF2-40B4-BE49-F238E27FC236}">
                <a16:creationId xmlns:a16="http://schemas.microsoft.com/office/drawing/2014/main" id="{4CD18F76-D5BE-59DC-516E-E6097E0B8EA9}"/>
              </a:ext>
            </a:extLst>
          </p:cNvPr>
          <p:cNvSpPr txBox="1"/>
          <p:nvPr/>
        </p:nvSpPr>
        <p:spPr>
          <a:xfrm>
            <a:off x="6547946" y="1386253"/>
            <a:ext cx="1522308" cy="830997"/>
          </a:xfrm>
          <a:prstGeom prst="rect">
            <a:avLst/>
          </a:prstGeom>
          <a:noFill/>
        </p:spPr>
        <p:txBody>
          <a:bodyPr wrap="square" rtlCol="0">
            <a:spAutoFit/>
          </a:bodyPr>
          <a:lstStyle/>
          <a:p>
            <a:pPr algn="ctr"/>
            <a:r>
              <a:rPr lang="de-DE" sz="1600">
                <a:highlight>
                  <a:srgbClr val="4CBAC0"/>
                </a:highlight>
                <a:latin typeface="Arial" panose="020B0604020202020204" pitchFamily="34" charset="0"/>
                <a:cs typeface="Arial" panose="020B0604020202020204" pitchFamily="34" charset="0"/>
              </a:rPr>
              <a:t>EU-ETS Marktpreis</a:t>
            </a:r>
          </a:p>
          <a:p>
            <a:pPr algn="ctr"/>
            <a:r>
              <a:rPr lang="de-DE" sz="1600">
                <a:highlight>
                  <a:srgbClr val="4CBAC0"/>
                </a:highlight>
                <a:latin typeface="Arial" panose="020B0604020202020204" pitchFamily="34" charset="0"/>
                <a:cs typeface="Arial" panose="020B0604020202020204" pitchFamily="34" charset="0"/>
              </a:rPr>
              <a:t>&gt;100 €/t CO</a:t>
            </a:r>
            <a:r>
              <a:rPr lang="de-DE" sz="1600" baseline="-25000">
                <a:highlight>
                  <a:srgbClr val="4CBAC0"/>
                </a:highlight>
                <a:latin typeface="Arial" panose="020B0604020202020204" pitchFamily="34" charset="0"/>
                <a:cs typeface="Arial" panose="020B0604020202020204" pitchFamily="34" charset="0"/>
              </a:rPr>
              <a:t>2</a:t>
            </a:r>
            <a:r>
              <a:rPr lang="de-DE" sz="1600">
                <a:highlight>
                  <a:srgbClr val="4CBAC0"/>
                </a:highlight>
                <a:latin typeface="Arial" panose="020B0604020202020204" pitchFamily="34" charset="0"/>
                <a:cs typeface="Arial" panose="020B0604020202020204" pitchFamily="34" charset="0"/>
              </a:rPr>
              <a:t>*</a:t>
            </a:r>
            <a:endParaRPr lang="de-DE" sz="1600" baseline="-25000">
              <a:highlight>
                <a:srgbClr val="4CBAC0"/>
              </a:highlight>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0728D360-E875-44E5-6F59-F332A26929E1}"/>
              </a:ext>
            </a:extLst>
          </p:cNvPr>
          <p:cNvSpPr txBox="1"/>
          <p:nvPr/>
        </p:nvSpPr>
        <p:spPr>
          <a:xfrm>
            <a:off x="8899748" y="1361726"/>
            <a:ext cx="1371327" cy="883832"/>
          </a:xfrm>
          <a:prstGeom prst="rect">
            <a:avLst/>
          </a:prstGeom>
          <a:noFill/>
        </p:spPr>
        <p:txBody>
          <a:bodyPr wrap="square" rtlCol="0">
            <a:spAutoFit/>
          </a:bodyPr>
          <a:lstStyle/>
          <a:p>
            <a:pPr algn="ctr">
              <a:lnSpc>
                <a:spcPct val="110000"/>
              </a:lnSpc>
              <a:spcBef>
                <a:spcPts val="1000"/>
              </a:spcBef>
            </a:pPr>
            <a:r>
              <a:rPr lang="de-DE" sz="1600">
                <a:solidFill>
                  <a:schemeClr val="bg1"/>
                </a:solidFill>
                <a:highlight>
                  <a:srgbClr val="FFC80C"/>
                </a:highlight>
                <a:latin typeface="Arial" panose="020B0604020202020204" pitchFamily="34" charset="0"/>
                <a:cs typeface="Arial" panose="020B0604020202020204" pitchFamily="34" charset="0"/>
              </a:rPr>
              <a:t>Nationale CO2-Steuer: 45 €/t CO</a:t>
            </a:r>
            <a:r>
              <a:rPr lang="de-DE" sz="1600" baseline="-25000">
                <a:solidFill>
                  <a:schemeClr val="bg1"/>
                </a:solidFill>
                <a:highlight>
                  <a:srgbClr val="FFC80C"/>
                </a:highlight>
                <a:latin typeface="Arial" panose="020B0604020202020204" pitchFamily="34" charset="0"/>
                <a:cs typeface="Arial" panose="020B0604020202020204" pitchFamily="34" charset="0"/>
              </a:rPr>
              <a:t>2</a:t>
            </a:r>
            <a:r>
              <a:rPr lang="de-DE" sz="1600">
                <a:solidFill>
                  <a:schemeClr val="bg1"/>
                </a:solidFill>
                <a:highlight>
                  <a:srgbClr val="FFC80C"/>
                </a:highlight>
                <a:latin typeface="Arial" panose="020B0604020202020204" pitchFamily="34" charset="0"/>
                <a:cs typeface="Arial" panose="020B0604020202020204" pitchFamily="34" charset="0"/>
              </a:rPr>
              <a:t>**</a:t>
            </a:r>
          </a:p>
        </p:txBody>
      </p:sp>
      <p:sp>
        <p:nvSpPr>
          <p:cNvPr id="10" name="Eckige Klammer links 9">
            <a:extLst>
              <a:ext uri="{FF2B5EF4-FFF2-40B4-BE49-F238E27FC236}">
                <a16:creationId xmlns:a16="http://schemas.microsoft.com/office/drawing/2014/main" id="{294E42CF-A198-9C0D-632A-D818AA38971C}"/>
              </a:ext>
            </a:extLst>
          </p:cNvPr>
          <p:cNvSpPr/>
          <p:nvPr/>
        </p:nvSpPr>
        <p:spPr>
          <a:xfrm rot="5400000">
            <a:off x="7327333" y="1161269"/>
            <a:ext cx="275898" cy="2614695"/>
          </a:xfrm>
          <a:prstGeom prst="leftBracket">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Eckige Klammer links 10">
            <a:extLst>
              <a:ext uri="{FF2B5EF4-FFF2-40B4-BE49-F238E27FC236}">
                <a16:creationId xmlns:a16="http://schemas.microsoft.com/office/drawing/2014/main" id="{3FCC7A48-2DA9-2799-B212-5944B9151DB7}"/>
              </a:ext>
            </a:extLst>
          </p:cNvPr>
          <p:cNvSpPr/>
          <p:nvPr/>
        </p:nvSpPr>
        <p:spPr>
          <a:xfrm rot="5400000">
            <a:off x="9450639" y="1786131"/>
            <a:ext cx="269546" cy="1371328"/>
          </a:xfrm>
          <a:prstGeom prst="leftBracket">
            <a:avLst/>
          </a:prstGeom>
          <a:noFill/>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6C309A41-9A45-689F-9154-A5E74F0D0AC9}"/>
              </a:ext>
            </a:extLst>
          </p:cNvPr>
          <p:cNvSpPr txBox="1"/>
          <p:nvPr/>
        </p:nvSpPr>
        <p:spPr>
          <a:xfrm>
            <a:off x="6096000" y="5791200"/>
            <a:ext cx="2803748" cy="646331"/>
          </a:xfrm>
          <a:prstGeom prst="rect">
            <a:avLst/>
          </a:prstGeom>
          <a:noFill/>
        </p:spPr>
        <p:txBody>
          <a:bodyPr wrap="square" rtlCol="0">
            <a:spAutoFit/>
          </a:bodyPr>
          <a:lstStyle/>
          <a:p>
            <a:r>
              <a:rPr lang="de-DE" sz="1200">
                <a:latin typeface="Arial" panose="020B0604020202020204" pitchFamily="34" charset="0"/>
                <a:cs typeface="Arial" panose="020B0604020202020204" pitchFamily="34" charset="0"/>
              </a:rPr>
              <a:t>* Spitze im Februar 2023</a:t>
            </a:r>
          </a:p>
          <a:p>
            <a:r>
              <a:rPr lang="de-DE" sz="1200">
                <a:latin typeface="Arial" panose="020B0604020202020204" pitchFamily="34" charset="0"/>
                <a:cs typeface="Arial" panose="020B0604020202020204" pitchFamily="34" charset="0"/>
              </a:rPr>
              <a:t>** ab 2024 55€ ab 2025</a:t>
            </a:r>
          </a:p>
          <a:p>
            <a:r>
              <a:rPr lang="de-DE" sz="1200">
                <a:latin typeface="Arial" panose="020B0604020202020204" pitchFamily="34" charset="0"/>
                <a:cs typeface="Arial" panose="020B0604020202020204" pitchFamily="34" charset="0"/>
              </a:rPr>
              <a:t>*** </a:t>
            </a:r>
            <a:r>
              <a:rPr lang="de-DE" sz="1200">
                <a:latin typeface="Arial" panose="020B0604020202020204" pitchFamily="34" charset="0"/>
                <a:cs typeface="Arial" panose="020B0604020202020204" pitchFamily="34" charset="0"/>
                <a:hlinkClick r:id="rId4"/>
              </a:rPr>
              <a:t>Studie PIK</a:t>
            </a:r>
            <a:r>
              <a:rPr lang="de-DE" sz="1200">
                <a:latin typeface="Arial" panose="020B0604020202020204" pitchFamily="34" charset="0"/>
                <a:cs typeface="Arial" panose="020B0604020202020204" pitchFamily="34" charset="0"/>
              </a:rPr>
              <a:t>, März 2023</a:t>
            </a:r>
            <a:endParaRPr lang="de-DE">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154F90A5-375F-C9FE-5617-5EA79891612F}"/>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5"/>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47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C1B4CFB0-1B15-FCC2-B621-0C03CD9F1FC9}"/>
              </a:ext>
            </a:extLst>
          </p:cNvPr>
          <p:cNvSpPr>
            <a:spLocks noGrp="1"/>
          </p:cNvSpPr>
          <p:nvPr>
            <p:ph sz="half" idx="1"/>
          </p:nvPr>
        </p:nvSpPr>
        <p:spPr/>
        <p:txBody>
          <a:bodyPr/>
          <a:lstStyle/>
          <a:p>
            <a:pPr marL="0" indent="0">
              <a:buNone/>
            </a:pPr>
            <a:r>
              <a:rPr lang="de-DE" b="1">
                <a:highlight>
                  <a:srgbClr val="FFC80C"/>
                </a:highlight>
              </a:rPr>
              <a:t>Das Risiko des verpassten Übergangs</a:t>
            </a:r>
          </a:p>
          <a:p>
            <a:r>
              <a:rPr lang="de-DE" err="1"/>
              <a:t>nEHS</a:t>
            </a:r>
            <a:r>
              <a:rPr lang="de-DE"/>
              <a:t> mit niedrigen Emissionspreisen wird vom EU-ETS II mit deutlich höheren Preisen abgelöst</a:t>
            </a:r>
          </a:p>
          <a:p>
            <a:pPr lvl="1">
              <a:buFont typeface="Arial" panose="020B0604020202020204" pitchFamily="34" charset="0"/>
              <a:buChar char="−"/>
            </a:pPr>
            <a:r>
              <a:rPr lang="de-DE">
                <a:hlinkClick r:id="rId2"/>
              </a:rPr>
              <a:t>Studie </a:t>
            </a:r>
            <a:r>
              <a:rPr lang="de-DE" sz="1200">
                <a:hlinkClick r:id="rId2"/>
              </a:rPr>
              <a:t>(Agora Energiewende</a:t>
            </a:r>
            <a:r>
              <a:rPr lang="de-DE" sz="1200"/>
              <a:t>) </a:t>
            </a:r>
            <a:r>
              <a:rPr lang="de-DE"/>
              <a:t>prognostiziert Preise in 2027 bis zu 200€/t CO2 </a:t>
            </a:r>
            <a:r>
              <a:rPr lang="de-DE" sz="1600"/>
              <a:t>(~ 38ct/l Benzin)</a:t>
            </a:r>
          </a:p>
          <a:p>
            <a:pPr lvl="1">
              <a:buFont typeface="Arial" panose="020B0604020202020204" pitchFamily="34" charset="0"/>
              <a:buChar char="−"/>
            </a:pPr>
            <a:r>
              <a:rPr lang="de-DE" err="1"/>
              <a:t>nEHS</a:t>
            </a:r>
            <a:r>
              <a:rPr lang="de-DE"/>
              <a:t> sieht für 2025 55€/t CO2 vor</a:t>
            </a:r>
          </a:p>
          <a:p>
            <a:endParaRPr lang="de-DE"/>
          </a:p>
        </p:txBody>
      </p:sp>
      <p:sp>
        <p:nvSpPr>
          <p:cNvPr id="6" name="Inhaltsplatzhalter 5">
            <a:extLst>
              <a:ext uri="{FF2B5EF4-FFF2-40B4-BE49-F238E27FC236}">
                <a16:creationId xmlns:a16="http://schemas.microsoft.com/office/drawing/2014/main" id="{358FA9B8-BFA1-56AD-E2F5-ED4A4D44A797}"/>
              </a:ext>
            </a:extLst>
          </p:cNvPr>
          <p:cNvSpPr>
            <a:spLocks noGrp="1"/>
          </p:cNvSpPr>
          <p:nvPr>
            <p:ph sz="half" idx="2"/>
          </p:nvPr>
        </p:nvSpPr>
        <p:spPr/>
        <p:txBody>
          <a:bodyPr>
            <a:normAutofit/>
          </a:bodyPr>
          <a:lstStyle/>
          <a:p>
            <a:pPr marL="0" indent="0">
              <a:buNone/>
            </a:pPr>
            <a:r>
              <a:rPr lang="de-DE" b="1">
                <a:highlight>
                  <a:srgbClr val="FFC80C"/>
                </a:highlight>
              </a:rPr>
              <a:t>Wir müssen uns darauf vorbereiten</a:t>
            </a:r>
          </a:p>
          <a:p>
            <a:pPr marL="0" indent="0">
              <a:buNone/>
            </a:pPr>
            <a:r>
              <a:rPr lang="de-DE"/>
              <a:t>Unsere Empfehlungen:</a:t>
            </a:r>
          </a:p>
          <a:p>
            <a:r>
              <a:rPr lang="de-DE"/>
              <a:t>Anstieg des CO2-Preises im </a:t>
            </a:r>
            <a:r>
              <a:rPr lang="de-DE" err="1"/>
              <a:t>nEHS</a:t>
            </a:r>
            <a:r>
              <a:rPr lang="de-DE"/>
              <a:t> auf mind. 60€/t CO2 in 2024</a:t>
            </a:r>
          </a:p>
          <a:p>
            <a:r>
              <a:rPr lang="de-DE"/>
              <a:t>feste vorbereitende Preiskorridore ab 2025, die sich an den zukünftigen EU-ETS II Preisen orientieren</a:t>
            </a:r>
          </a:p>
          <a:p>
            <a:r>
              <a:rPr lang="de-DE"/>
              <a:t>Beschleunigung der Einführung eines Klimagelds zur sozialen Abfederung</a:t>
            </a:r>
          </a:p>
          <a:p>
            <a:r>
              <a:rPr lang="de-DE"/>
              <a:t>öffentliche Kommunikation über Preissprünge, damit die Bev. diese in Investitionsüber-legungen berücksichtigen können</a:t>
            </a:r>
          </a:p>
        </p:txBody>
      </p:sp>
      <p:sp>
        <p:nvSpPr>
          <p:cNvPr id="4" name="Titel 3">
            <a:extLst>
              <a:ext uri="{FF2B5EF4-FFF2-40B4-BE49-F238E27FC236}">
                <a16:creationId xmlns:a16="http://schemas.microsoft.com/office/drawing/2014/main" id="{9B514AA1-4998-F668-B651-917DD1C0EEAD}"/>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81 Mio. t</a:t>
            </a:r>
            <a:endParaRPr lang="de-DE"/>
          </a:p>
        </p:txBody>
      </p:sp>
      <p:sp>
        <p:nvSpPr>
          <p:cNvPr id="7" name="Pfeil: Fünfeck 6">
            <a:extLst>
              <a:ext uri="{FF2B5EF4-FFF2-40B4-BE49-F238E27FC236}">
                <a16:creationId xmlns:a16="http://schemas.microsoft.com/office/drawing/2014/main" id="{10877E5F-578C-1B00-10BE-B2F6E9FAA74E}"/>
              </a:ext>
            </a:extLst>
          </p:cNvPr>
          <p:cNvSpPr/>
          <p:nvPr/>
        </p:nvSpPr>
        <p:spPr>
          <a:xfrm>
            <a:off x="-1" y="4796982"/>
            <a:ext cx="5897559" cy="1807779"/>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Ignorieren wir die Preiskluft, setzen wir die Bevölkerung unvorbereitet enormen Preissprüngen aus. Dies reduziert die </a:t>
            </a:r>
            <a:r>
              <a:rPr lang="de-DE" err="1">
                <a:solidFill>
                  <a:schemeClr val="bg2"/>
                </a:solidFill>
                <a:latin typeface="Arial" panose="020B0604020202020204" pitchFamily="34" charset="0"/>
                <a:cs typeface="Arial" panose="020B0604020202020204" pitchFamily="34" charset="0"/>
              </a:rPr>
              <a:t>Akzep</a:t>
            </a:r>
            <a:r>
              <a:rPr lang="de-DE">
                <a:solidFill>
                  <a:schemeClr val="bg2"/>
                </a:solidFill>
                <a:latin typeface="Arial" panose="020B0604020202020204" pitchFamily="34" charset="0"/>
                <a:cs typeface="Arial" panose="020B0604020202020204" pitchFamily="34" charset="0"/>
              </a:rPr>
              <a:t>-tanz der notwendigen Transformation und führt zu hohem Vertrauensverlust &amp; Frust.</a:t>
            </a:r>
          </a:p>
        </p:txBody>
      </p:sp>
      <p:sp>
        <p:nvSpPr>
          <p:cNvPr id="9" name="Textfeld 8">
            <a:extLst>
              <a:ext uri="{FF2B5EF4-FFF2-40B4-BE49-F238E27FC236}">
                <a16:creationId xmlns:a16="http://schemas.microsoft.com/office/drawing/2014/main" id="{2F683721-16E5-987A-877C-27E0A102287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39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p:txBody>
          <a:bodyPr/>
          <a:lstStyle/>
          <a:p>
            <a:pPr marL="0" indent="0">
              <a:buNone/>
            </a:pPr>
            <a:r>
              <a:rPr lang="de-DE" b="1">
                <a:highlight>
                  <a:srgbClr val="FFC80C"/>
                </a:highlight>
              </a:rPr>
              <a:t>Maßnahme</a:t>
            </a:r>
          </a:p>
          <a:p>
            <a:r>
              <a:rPr lang="de-DE"/>
              <a:t>Ausrichtung der Lkw-Maut an den CO2 Emissionen</a:t>
            </a:r>
          </a:p>
          <a:p>
            <a:r>
              <a:rPr lang="de-DE"/>
              <a:t>Ausweitung der Maut auf alle Nutzfahrzeuge unter 7,5t ab 2024</a:t>
            </a:r>
          </a:p>
          <a:p>
            <a:pPr lvl="1">
              <a:buFont typeface="Arial" panose="020B0604020202020204" pitchFamily="34" charset="0"/>
              <a:buChar char="−"/>
            </a:pPr>
            <a:r>
              <a:rPr lang="de-DE"/>
              <a:t>Absenkung der Mautpflichtgrenze auf 3,5t</a:t>
            </a:r>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a:xfrm>
            <a:off x="6277510" y="1825625"/>
            <a:ext cx="5003265" cy="4351338"/>
          </a:xfrm>
        </p:spPr>
        <p:txBody>
          <a:bodyPr/>
          <a:lstStyle/>
          <a:p>
            <a:pPr marL="0" indent="0">
              <a:buNone/>
            </a:pPr>
            <a:r>
              <a:rPr lang="de-DE" b="1">
                <a:highlight>
                  <a:srgbClr val="FFC80C"/>
                </a:highlight>
              </a:rPr>
              <a:t>Begründung</a:t>
            </a:r>
          </a:p>
          <a:p>
            <a:r>
              <a:rPr lang="de-DE"/>
              <a:t>setzt deutliche Anreize, den Wandel der Lkw-Flotte zu beschleunigen</a:t>
            </a:r>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p:txBody>
          <a:bodyPr/>
          <a:lstStyle/>
          <a:p>
            <a:r>
              <a:rPr lang="de-DE"/>
              <a:t>Staffelung der Lkw-Maut nach CO2 Emissionen</a:t>
            </a:r>
            <a:br>
              <a:rPr lang="de-DE"/>
            </a:br>
            <a:br>
              <a:rPr lang="de-DE"/>
            </a:br>
            <a:r>
              <a:rPr lang="de-DE" sz="1800" i="1"/>
              <a:t>Einsparpotential 63 Mio. t</a:t>
            </a:r>
            <a:endParaRPr lang="de-DE"/>
          </a:p>
        </p:txBody>
      </p:sp>
      <p:sp>
        <p:nvSpPr>
          <p:cNvPr id="3" name="Textfeld 2">
            <a:extLst>
              <a:ext uri="{FF2B5EF4-FFF2-40B4-BE49-F238E27FC236}">
                <a16:creationId xmlns:a16="http://schemas.microsoft.com/office/drawing/2014/main" id="{19EFF765-069E-2C65-44CB-CB6AE0BDEB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2"/>
              </a:rPr>
              <a:t>Klimanotstandspaket</a:t>
            </a:r>
            <a:endParaRPr lang="de-DE" sz="1050">
              <a:latin typeface="Arial" panose="020B0604020202020204" pitchFamily="34" charset="0"/>
              <a:cs typeface="Arial" panose="020B0604020202020204" pitchFamily="34" charset="0"/>
            </a:endParaRPr>
          </a:p>
        </p:txBody>
      </p:sp>
      <p:sp>
        <p:nvSpPr>
          <p:cNvPr id="2" name="Pfeil: Fünfeck 1">
            <a:extLst>
              <a:ext uri="{FF2B5EF4-FFF2-40B4-BE49-F238E27FC236}">
                <a16:creationId xmlns:a16="http://schemas.microsoft.com/office/drawing/2014/main" id="{C18183B0-3491-59B1-84C2-32261F58AC1D}"/>
              </a:ext>
            </a:extLst>
          </p:cNvPr>
          <p:cNvSpPr/>
          <p:nvPr/>
        </p:nvSpPr>
        <p:spPr>
          <a:xfrm>
            <a:off x="0" y="5087292"/>
            <a:ext cx="5003264" cy="130202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a:solidFill>
                  <a:schemeClr val="bg2"/>
                </a:solidFill>
                <a:latin typeface="Arial" panose="020B0604020202020204" pitchFamily="34" charset="0"/>
                <a:cs typeface="Arial" panose="020B0604020202020204" pitchFamily="34" charset="0"/>
              </a:rPr>
              <a:t>Wir begrüßen ausdrücklich, dass die Bundesregierung mit einem CO2 Aufschlag von 200€ pro Tonne dieser Forderung nachkommt.</a:t>
            </a:r>
          </a:p>
        </p:txBody>
      </p:sp>
      <p:sp>
        <p:nvSpPr>
          <p:cNvPr id="7" name="Pfeil: Fünfeck 6">
            <a:extLst>
              <a:ext uri="{FF2B5EF4-FFF2-40B4-BE49-F238E27FC236}">
                <a16:creationId xmlns:a16="http://schemas.microsoft.com/office/drawing/2014/main" id="{4516FD59-332D-7CB9-1928-DD35CEB9C4BA}"/>
              </a:ext>
            </a:extLst>
          </p:cNvPr>
          <p:cNvSpPr/>
          <p:nvPr/>
        </p:nvSpPr>
        <p:spPr>
          <a:xfrm flipH="1">
            <a:off x="7191709" y="3261371"/>
            <a:ext cx="5003264" cy="2915592"/>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1"/>
            <a:r>
              <a:rPr lang="de-DE" dirty="0">
                <a:solidFill>
                  <a:schemeClr val="bg2"/>
                </a:solidFill>
                <a:latin typeface="Arial"/>
                <a:cs typeface="Arial"/>
              </a:rPr>
              <a:t>Unsere Nachforderungen:</a:t>
            </a:r>
          </a:p>
          <a:p>
            <a:pPr lvl="1"/>
            <a:endParaRPr lang="de-DE" dirty="0">
              <a:solidFill>
                <a:schemeClr val="bg2"/>
              </a:solidFill>
              <a:ea typeface="+mn-lt"/>
              <a:cs typeface="+mn-lt"/>
            </a:endParaRPr>
          </a:p>
          <a:p>
            <a:pPr marL="628650" lvl="1" indent="-171450">
              <a:buFont typeface="Arial"/>
              <a:buChar char="•"/>
            </a:pPr>
            <a:r>
              <a:rPr lang="de-DE" sz="1600" dirty="0">
                <a:solidFill>
                  <a:srgbClr val="FEFFFF"/>
                </a:solidFill>
                <a:latin typeface="Arial"/>
                <a:ea typeface="+mn-lt"/>
                <a:cs typeface="+mn-lt"/>
              </a:rPr>
              <a:t>Handwerkerfahrzeuge unter 7,5 Tonnen &amp; Reisebusse integrieren</a:t>
            </a:r>
            <a:endParaRPr lang="de-DE" sz="1600" dirty="0">
              <a:solidFill>
                <a:srgbClr val="FEFFFF"/>
              </a:solidFill>
              <a:latin typeface="Arial"/>
              <a:cs typeface="Calibri"/>
            </a:endParaRPr>
          </a:p>
          <a:p>
            <a:pPr marL="628650" lvl="1" indent="-171450">
              <a:buFont typeface="Arial"/>
              <a:buChar char="•"/>
            </a:pPr>
            <a:r>
              <a:rPr lang="de-DE" sz="1600" u="sng" dirty="0">
                <a:solidFill>
                  <a:srgbClr val="FEFFFF"/>
                </a:solidFill>
                <a:latin typeface="Arial"/>
                <a:ea typeface="+mn-lt"/>
                <a:cs typeface="+mn-lt"/>
              </a:rPr>
              <a:t>Alle</a:t>
            </a:r>
            <a:r>
              <a:rPr lang="de-DE" sz="1600" dirty="0">
                <a:solidFill>
                  <a:srgbClr val="FEFFFF"/>
                </a:solidFill>
                <a:latin typeface="Arial"/>
                <a:ea typeface="+mn-lt"/>
                <a:cs typeface="+mn-lt"/>
              </a:rPr>
              <a:t> Straßen berücksichtigen</a:t>
            </a:r>
            <a:endParaRPr lang="de-DE" sz="1600" dirty="0"/>
          </a:p>
          <a:p>
            <a:pPr marL="628650" lvl="1" indent="-171450">
              <a:buFont typeface="Arial"/>
              <a:buChar char="•"/>
            </a:pPr>
            <a:r>
              <a:rPr lang="de-DE" sz="1600" dirty="0">
                <a:solidFill>
                  <a:srgbClr val="FEFFFF"/>
                </a:solidFill>
                <a:latin typeface="Arial"/>
                <a:ea typeface="+mn-lt"/>
                <a:cs typeface="+mn-lt"/>
              </a:rPr>
              <a:t>Entfernungsprogressive Staffelung </a:t>
            </a:r>
            <a:endParaRPr lang="de-DE" sz="1600" dirty="0">
              <a:solidFill>
                <a:srgbClr val="FEFFFF"/>
              </a:solidFill>
              <a:latin typeface="Arial"/>
              <a:cs typeface="Calibri"/>
            </a:endParaRPr>
          </a:p>
          <a:p>
            <a:pPr marL="628650" lvl="1" indent="-171450">
              <a:buFont typeface="Arial"/>
              <a:buChar char="•"/>
            </a:pPr>
            <a:r>
              <a:rPr lang="de-DE" sz="1600" dirty="0">
                <a:solidFill>
                  <a:srgbClr val="FEFFFF"/>
                </a:solidFill>
                <a:latin typeface="Arial"/>
                <a:ea typeface="+mn-lt"/>
                <a:cs typeface="+mn-lt"/>
              </a:rPr>
              <a:t>Voller Einbezug von Lärm und Schadstoffkosten</a:t>
            </a:r>
            <a:endParaRPr lang="de-DE" sz="1600" dirty="0">
              <a:solidFill>
                <a:srgbClr val="FEFFFF"/>
              </a:solidFill>
              <a:latin typeface="Arial"/>
              <a:cs typeface="Calibri"/>
            </a:endParaRPr>
          </a:p>
        </p:txBody>
      </p:sp>
    </p:spTree>
    <p:extLst>
      <p:ext uri="{BB962C8B-B14F-4D97-AF65-F5344CB8AC3E}">
        <p14:creationId xmlns:p14="http://schemas.microsoft.com/office/powerpoint/2010/main" val="3919962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83097E2-EBA6-DABD-B081-370E78623303}"/>
              </a:ext>
            </a:extLst>
          </p:cNvPr>
          <p:cNvSpPr>
            <a:spLocks noGrp="1"/>
          </p:cNvSpPr>
          <p:nvPr>
            <p:ph sz="half" idx="1"/>
          </p:nvPr>
        </p:nvSpPr>
        <p:spPr/>
        <p:txBody>
          <a:bodyPr>
            <a:normAutofit/>
          </a:bodyPr>
          <a:lstStyle/>
          <a:p>
            <a:pPr marL="0" indent="0">
              <a:buNone/>
            </a:pPr>
            <a:r>
              <a:rPr lang="de-DE" b="1">
                <a:highlight>
                  <a:srgbClr val="FFC80C"/>
                </a:highlight>
              </a:rPr>
              <a:t>Maßnahme</a:t>
            </a:r>
          </a:p>
          <a:p>
            <a:r>
              <a:rPr lang="de-DE"/>
              <a:t>Anbindung aller Orte im Deutschlandtakt</a:t>
            </a:r>
          </a:p>
          <a:p>
            <a:pPr lvl="1">
              <a:buFont typeface="Arial" panose="020B0604020202020204" pitchFamily="34" charset="0"/>
              <a:buChar char="−"/>
            </a:pPr>
            <a:r>
              <a:rPr lang="de-DE"/>
              <a:t>Ausbau des Schienensystems und ÖP(N)V</a:t>
            </a:r>
          </a:p>
          <a:p>
            <a:pPr lvl="1">
              <a:buFont typeface="Arial" panose="020B0604020202020204" pitchFamily="34" charset="0"/>
              <a:buChar char="−"/>
            </a:pPr>
            <a:r>
              <a:rPr lang="de-DE"/>
              <a:t>kürzere Umsteigezeiten und bessere Verbindungen</a:t>
            </a:r>
          </a:p>
          <a:p>
            <a:pPr lvl="1">
              <a:buFont typeface="Arial" panose="020B0604020202020204" pitchFamily="34" charset="0"/>
              <a:buChar char="−"/>
            </a:pPr>
            <a:r>
              <a:rPr lang="de-DE"/>
              <a:t>bedarfsorientierter Zeitplan</a:t>
            </a:r>
          </a:p>
          <a:p>
            <a:r>
              <a:rPr lang="de-DE"/>
              <a:t>Bundesweite Koordinationsstelle</a:t>
            </a:r>
          </a:p>
          <a:p>
            <a:pPr lvl="1">
              <a:buFont typeface="Arial" panose="020B0604020202020204" pitchFamily="34" charset="0"/>
              <a:buChar char="−"/>
            </a:pPr>
            <a:r>
              <a:rPr lang="de-DE"/>
              <a:t>entwirft bedarfsorientierten Fahrplan</a:t>
            </a:r>
          </a:p>
          <a:p>
            <a:pPr lvl="1">
              <a:buFont typeface="Arial" panose="020B0604020202020204" pitchFamily="34" charset="0"/>
              <a:buChar char="−"/>
            </a:pPr>
            <a:r>
              <a:rPr lang="de-DE"/>
              <a:t>vergibt ökonomisch attraktive nur in Kombination mit ökonomisch unattraktiven Strecken</a:t>
            </a:r>
          </a:p>
          <a:p>
            <a:endParaRPr lang="de-DE"/>
          </a:p>
        </p:txBody>
      </p:sp>
      <p:sp>
        <p:nvSpPr>
          <p:cNvPr id="3" name="Inhaltsplatzhalter 2">
            <a:extLst>
              <a:ext uri="{FF2B5EF4-FFF2-40B4-BE49-F238E27FC236}">
                <a16:creationId xmlns:a16="http://schemas.microsoft.com/office/drawing/2014/main" id="{2377DA2C-3396-E96D-4452-607D1B273BF5}"/>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dirty="0">
                <a:highlight>
                  <a:srgbClr val="FFC80C"/>
                </a:highlight>
              </a:rPr>
              <a:t>Begründung</a:t>
            </a:r>
          </a:p>
          <a:p>
            <a:r>
              <a:rPr lang="de-DE" dirty="0"/>
              <a:t>sozial fair – jeder bekommt Anschluss an Mobilität</a:t>
            </a:r>
          </a:p>
          <a:p>
            <a:r>
              <a:rPr lang="de-DE" dirty="0"/>
              <a:t>ermöglicht ÖP(N)V als echte Alternative zum Individualverkehr, weil in Geschwindigkeit und Bequemlichkeit vergleichbar</a:t>
            </a:r>
          </a:p>
          <a:p>
            <a:r>
              <a:rPr lang="de-DE" dirty="0">
                <a:latin typeface="Arial"/>
                <a:cs typeface="Arial"/>
              </a:rPr>
              <a:t>Einsparpotential entfaltet sich erst, wenn Ausbau insgesamt abgeschlossen → hohes Vorleistungserfordernis</a:t>
            </a:r>
          </a:p>
          <a:p>
            <a:r>
              <a:rPr lang="de-DE" dirty="0">
                <a:latin typeface="Arial"/>
                <a:cs typeface="Arial"/>
              </a:rPr>
              <a:t>mittelbares Einsparpotential, da Umstieg auf ÖP(N)V nicht vorausgesetzt werden kann</a:t>
            </a:r>
            <a:endParaRPr lang="de-DE" dirty="0"/>
          </a:p>
          <a:p>
            <a:r>
              <a:rPr lang="de-DE" dirty="0">
                <a:latin typeface="Arial"/>
                <a:cs typeface="Arial"/>
              </a:rPr>
              <a:t>Neubau von Infrastruktur ist CO2-intensiv</a:t>
            </a:r>
            <a:endParaRPr lang="de-DE" dirty="0"/>
          </a:p>
        </p:txBody>
      </p:sp>
      <p:sp>
        <p:nvSpPr>
          <p:cNvPr id="5" name="Titel 4">
            <a:extLst>
              <a:ext uri="{FF2B5EF4-FFF2-40B4-BE49-F238E27FC236}">
                <a16:creationId xmlns:a16="http://schemas.microsoft.com/office/drawing/2014/main" id="{2D0FF158-6719-9AB1-1632-103FF4601C62}"/>
              </a:ext>
            </a:extLst>
          </p:cNvPr>
          <p:cNvSpPr>
            <a:spLocks noGrp="1"/>
          </p:cNvSpPr>
          <p:nvPr>
            <p:ph type="title"/>
          </p:nvPr>
        </p:nvSpPr>
        <p:spPr/>
        <p:txBody>
          <a:bodyPr/>
          <a:lstStyle/>
          <a:p>
            <a:r>
              <a:rPr lang="de-DE"/>
              <a:t>Deutschlandtaktgesetz</a:t>
            </a:r>
            <a:br>
              <a:rPr lang="de-DE"/>
            </a:br>
            <a:br>
              <a:rPr lang="de-DE"/>
            </a:br>
            <a:r>
              <a:rPr lang="de-DE" sz="1800" i="1"/>
              <a:t>Einsparpotential 44 Mio. t</a:t>
            </a:r>
            <a:br>
              <a:rPr lang="de-DE" sz="1800"/>
            </a:br>
            <a:endParaRPr lang="de-DE"/>
          </a:p>
        </p:txBody>
      </p:sp>
      <p:sp>
        <p:nvSpPr>
          <p:cNvPr id="6" name="Textfeld 5">
            <a:extLst>
              <a:ext uri="{FF2B5EF4-FFF2-40B4-BE49-F238E27FC236}">
                <a16:creationId xmlns:a16="http://schemas.microsoft.com/office/drawing/2014/main" id="{F48806A4-0174-96DC-D96B-AC084FC5DDD2}"/>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2"/>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63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648FE7EE-7F54-E3EE-3297-212EE1DC9FEB}"/>
              </a:ext>
            </a:extLst>
          </p:cNvPr>
          <p:cNvSpPr txBox="1"/>
          <p:nvPr/>
        </p:nvSpPr>
        <p:spPr>
          <a:xfrm>
            <a:off x="552104" y="2079497"/>
            <a:ext cx="2916845" cy="3693319"/>
          </a:xfrm>
          <a:prstGeom prst="rect">
            <a:avLst/>
          </a:prstGeom>
          <a:noFill/>
        </p:spPr>
        <p:txBody>
          <a:bodyPr wrap="square" lIns="91440" tIns="45720" rIns="91440" bIns="45720" anchor="t">
            <a:spAutoFit/>
          </a:bodyPr>
          <a:lstStyle/>
          <a:p>
            <a:pPr marL="285750" indent="-285750" algn="l" rtl="0" fontAlgn="base">
              <a:buFont typeface="Arial" panose="020B0604020202020204" pitchFamily="34" charset="0"/>
              <a:buChar char="•"/>
            </a:pPr>
            <a:r>
              <a:rPr lang="en-US" b="0" i="0" u="none" strike="noStrike" dirty="0">
                <a:solidFill>
                  <a:srgbClr val="001432"/>
                </a:solidFill>
                <a:effectLst/>
                <a:latin typeface="Arial"/>
                <a:cs typeface="Arial"/>
              </a:rPr>
              <a:t>Deutschland </a:t>
            </a:r>
            <a:r>
              <a:rPr lang="en-US" b="0" i="0" u="none" strike="noStrike" dirty="0" err="1">
                <a:solidFill>
                  <a:srgbClr val="001432"/>
                </a:solidFill>
                <a:effectLst/>
                <a:latin typeface="Arial"/>
                <a:cs typeface="Arial"/>
              </a:rPr>
              <a:t>überschreitet</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seinen</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Anteil</a:t>
            </a:r>
            <a:r>
              <a:rPr lang="en-US" b="0" i="0" u="none" strike="noStrike" dirty="0">
                <a:solidFill>
                  <a:srgbClr val="001432"/>
                </a:solidFill>
                <a:effectLst/>
                <a:latin typeface="Arial"/>
                <a:cs typeface="Arial"/>
              </a:rPr>
              <a:t> am </a:t>
            </a:r>
            <a:r>
              <a:rPr lang="en-US" b="0" i="0" u="none" strike="noStrike" dirty="0" err="1">
                <a:solidFill>
                  <a:srgbClr val="001432"/>
                </a:solidFill>
                <a:effectLst/>
                <a:latin typeface="Arial"/>
                <a:cs typeface="Arial"/>
              </a:rPr>
              <a:t>globalen</a:t>
            </a:r>
            <a:r>
              <a:rPr lang="en-US" b="0" i="0" u="none" strike="noStrike" dirty="0">
                <a:solidFill>
                  <a:srgbClr val="001432"/>
                </a:solidFill>
                <a:effectLst/>
                <a:latin typeface="Arial"/>
                <a:cs typeface="Arial"/>
              </a:rPr>
              <a:t> THG-Budget</a:t>
            </a:r>
            <a:br>
              <a:rPr lang="en-US" b="0" i="0" u="none" strike="noStrike" dirty="0">
                <a:effectLst/>
                <a:latin typeface="Arial" panose="020B0604020202020204" pitchFamily="34" charset="0"/>
              </a:rPr>
            </a:br>
            <a:endParaRPr lang="en-US" b="0" i="0" dirty="0">
              <a:effectLst/>
              <a:latin typeface="Arial" panose="020B0604020202020204" pitchFamily="34" charset="0"/>
            </a:endParaRPr>
          </a:p>
          <a:p>
            <a:pPr marL="285750" indent="-285750" algn="l" rtl="0" fontAlgn="base">
              <a:buFont typeface="Arial" panose="020B0604020202020204" pitchFamily="34" charset="0"/>
              <a:buChar char="•"/>
            </a:pPr>
            <a:r>
              <a:rPr lang="en-US" b="0" i="0" dirty="0">
                <a:effectLst/>
                <a:latin typeface="Arial"/>
                <a:cs typeface="Arial"/>
              </a:rPr>
              <a:t>​</a:t>
            </a:r>
            <a:r>
              <a:rPr lang="en-US" b="0" i="0" u="none" strike="noStrike" dirty="0" err="1">
                <a:solidFill>
                  <a:srgbClr val="001432"/>
                </a:solidFill>
                <a:effectLst/>
                <a:latin typeface="Arial"/>
                <a:cs typeface="Arial"/>
              </a:rPr>
              <a:t>Eigentlich</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bleiben</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uns</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noch</a:t>
            </a:r>
            <a:r>
              <a:rPr lang="en-US" b="0" i="0" u="none" strike="noStrike" dirty="0">
                <a:solidFill>
                  <a:srgbClr val="001432"/>
                </a:solidFill>
                <a:effectLst/>
                <a:latin typeface="Arial"/>
                <a:cs typeface="Arial"/>
              </a:rPr>
              <a:t> ca. </a:t>
            </a:r>
            <a:r>
              <a:rPr lang="en-US" b="1" dirty="0">
                <a:solidFill>
                  <a:srgbClr val="001432"/>
                </a:solidFill>
                <a:latin typeface="Arial"/>
                <a:cs typeface="Arial"/>
              </a:rPr>
              <a:t>2,3</a:t>
            </a:r>
            <a:r>
              <a:rPr lang="en-US" b="0" i="0" u="none" strike="noStrike" dirty="0">
                <a:solidFill>
                  <a:srgbClr val="001432"/>
                </a:solidFill>
                <a:effectLst/>
                <a:latin typeface="Arial"/>
                <a:cs typeface="Arial"/>
              </a:rPr>
              <a:t> </a:t>
            </a:r>
            <a:r>
              <a:rPr lang="en-US" dirty="0">
                <a:solidFill>
                  <a:srgbClr val="001432"/>
                </a:solidFill>
                <a:latin typeface="Arial"/>
                <a:cs typeface="Arial"/>
              </a:rPr>
              <a:t>Gt</a:t>
            </a:r>
            <a:r>
              <a:rPr lang="en-US" b="0" i="0" u="none" strike="noStrike" dirty="0">
                <a:solidFill>
                  <a:srgbClr val="001432"/>
                </a:solidFill>
                <a:effectLst/>
                <a:latin typeface="Arial"/>
                <a:cs typeface="Arial"/>
              </a:rPr>
              <a:t> CO</a:t>
            </a:r>
            <a:r>
              <a:rPr lang="en-US" b="0" i="0" u="none" strike="noStrike" baseline="-25000" dirty="0">
                <a:solidFill>
                  <a:srgbClr val="001432"/>
                </a:solidFill>
                <a:effectLst/>
                <a:latin typeface="Arial"/>
                <a:cs typeface="Arial"/>
              </a:rPr>
              <a:t>2</a:t>
            </a:r>
            <a:r>
              <a:rPr lang="en-US" b="0" i="0" u="none" strike="noStrike" dirty="0">
                <a:solidFill>
                  <a:srgbClr val="001432"/>
                </a:solidFill>
                <a:effectLst/>
                <a:latin typeface="Arial"/>
                <a:cs typeface="Arial"/>
              </a:rPr>
              <a:t>e ab dem </a:t>
            </a:r>
            <a:r>
              <a:rPr lang="en-US" dirty="0">
                <a:solidFill>
                  <a:srgbClr val="001432"/>
                </a:solidFill>
                <a:latin typeface="Arial"/>
                <a:cs typeface="Arial"/>
              </a:rPr>
              <a:t>1.1.2023</a:t>
            </a:r>
            <a:br>
              <a:rPr lang="en-US" b="0" i="0" dirty="0">
                <a:effectLst/>
                <a:latin typeface="Arial" panose="020B0604020202020204" pitchFamily="34" charset="0"/>
              </a:rPr>
            </a:br>
            <a:endParaRPr lang="en-US" b="0" i="0" dirty="0">
              <a:effectLst/>
              <a:latin typeface="Arial" panose="020B0604020202020204" pitchFamily="34" charset="0"/>
            </a:endParaRPr>
          </a:p>
          <a:p>
            <a:pPr marL="285750" indent="-285750" algn="l" rtl="0" fontAlgn="base">
              <a:buFont typeface="Arial" panose="020B0604020202020204" pitchFamily="34" charset="0"/>
              <a:buChar char="•"/>
            </a:pPr>
            <a:r>
              <a:rPr lang="en-US" b="0" i="0" dirty="0">
                <a:effectLst/>
                <a:latin typeface="Arial"/>
                <a:cs typeface="Arial"/>
              </a:rPr>
              <a:t>​</a:t>
            </a:r>
            <a:r>
              <a:rPr lang="en-US" b="0" i="0" u="none" strike="noStrike" dirty="0">
                <a:solidFill>
                  <a:srgbClr val="001432"/>
                </a:solidFill>
                <a:effectLst/>
                <a:latin typeface="Arial"/>
                <a:cs typeface="Arial"/>
              </a:rPr>
              <a:t>Das KSG und der </a:t>
            </a:r>
            <a:r>
              <a:rPr lang="en-US" b="0" i="0" u="none" strike="noStrike" dirty="0" err="1">
                <a:solidFill>
                  <a:srgbClr val="001432"/>
                </a:solidFill>
                <a:effectLst/>
                <a:latin typeface="Arial"/>
                <a:cs typeface="Arial"/>
              </a:rPr>
              <a:t>Koalitionsvertrag</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planen</a:t>
            </a:r>
            <a:r>
              <a:rPr lang="en-US" b="0" i="0" u="none" strike="noStrike" dirty="0">
                <a:solidFill>
                  <a:srgbClr val="001432"/>
                </a:solidFill>
                <a:effectLst/>
                <a:latin typeface="Arial"/>
                <a:cs typeface="Arial"/>
              </a:rPr>
              <a:t>, </a:t>
            </a:r>
            <a:r>
              <a:rPr lang="en-US" b="1" dirty="0">
                <a:solidFill>
                  <a:srgbClr val="001432"/>
                </a:solidFill>
                <a:latin typeface="Arial"/>
                <a:cs typeface="Arial"/>
              </a:rPr>
              <a:t>7,2</a:t>
            </a:r>
            <a:r>
              <a:rPr lang="en-US" b="1" i="0" u="none" strike="noStrike" dirty="0">
                <a:solidFill>
                  <a:srgbClr val="001432"/>
                </a:solidFill>
                <a:effectLst/>
                <a:latin typeface="Arial"/>
                <a:cs typeface="Arial"/>
              </a:rPr>
              <a:t> </a:t>
            </a:r>
            <a:r>
              <a:rPr lang="en-US" dirty="0">
                <a:solidFill>
                  <a:srgbClr val="001432"/>
                </a:solidFill>
                <a:latin typeface="Arial"/>
                <a:cs typeface="Arial"/>
              </a:rPr>
              <a:t>Gt</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zu</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emittieren</a:t>
            </a:r>
            <a:endParaRPr lang="en-US" b="0" i="0" dirty="0">
              <a:effectLst/>
              <a:latin typeface="Arial"/>
              <a:cs typeface="Arial"/>
            </a:endParaRPr>
          </a:p>
        </p:txBody>
      </p:sp>
      <p:sp>
        <p:nvSpPr>
          <p:cNvPr id="5" name="Titel 3">
            <a:extLst>
              <a:ext uri="{FF2B5EF4-FFF2-40B4-BE49-F238E27FC236}">
                <a16:creationId xmlns:a16="http://schemas.microsoft.com/office/drawing/2014/main" id="{5F7FB9F3-8553-111D-2203-C5C71F278BD7}"/>
              </a:ext>
            </a:extLst>
          </p:cNvPr>
          <p:cNvSpPr>
            <a:spLocks noGrp="1"/>
          </p:cNvSpPr>
          <p:nvPr>
            <p:ph type="title"/>
          </p:nvPr>
        </p:nvSpPr>
        <p:spPr>
          <a:xfrm>
            <a:off x="677558" y="632647"/>
            <a:ext cx="8269671" cy="459357"/>
          </a:xfrm>
        </p:spPr>
        <p:txBody>
          <a:bodyPr/>
          <a:lstStyle/>
          <a:p>
            <a:r>
              <a:rPr lang="de-DE" noProof="0" dirty="0"/>
              <a:t>Treibhausgas-Budget: Der richtige Ansatz</a:t>
            </a:r>
          </a:p>
        </p:txBody>
      </p:sp>
      <p:pic>
        <p:nvPicPr>
          <p:cNvPr id="2" name="Grafik 2" descr="Ein Bild, das Text, Screenshot, Diagramm, Schrift enthält.&#10;&#10;Beschreibung automatisch generiert.">
            <a:extLst>
              <a:ext uri="{FF2B5EF4-FFF2-40B4-BE49-F238E27FC236}">
                <a16:creationId xmlns:a16="http://schemas.microsoft.com/office/drawing/2014/main" id="{325EABFA-CA63-90EC-ADAE-C40B29ED01BB}"/>
              </a:ext>
            </a:extLst>
          </p:cNvPr>
          <p:cNvPicPr>
            <a:picLocks noChangeAspect="1"/>
          </p:cNvPicPr>
          <p:nvPr/>
        </p:nvPicPr>
        <p:blipFill>
          <a:blip r:embed="rId3"/>
          <a:stretch>
            <a:fillRect/>
          </a:stretch>
        </p:blipFill>
        <p:spPr>
          <a:xfrm>
            <a:off x="3516351" y="1643467"/>
            <a:ext cx="7742663" cy="4565381"/>
          </a:xfrm>
          <a:prstGeom prst="rect">
            <a:avLst/>
          </a:prstGeom>
        </p:spPr>
      </p:pic>
    </p:spTree>
    <p:extLst>
      <p:ext uri="{BB962C8B-B14F-4D97-AF65-F5344CB8AC3E}">
        <p14:creationId xmlns:p14="http://schemas.microsoft.com/office/powerpoint/2010/main" val="4105496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p:txBody>
          <a:bodyPr/>
          <a:lstStyle/>
          <a:p>
            <a:pPr marL="0" indent="0">
              <a:buNone/>
            </a:pPr>
            <a:r>
              <a:rPr lang="de-DE" b="1">
                <a:highlight>
                  <a:srgbClr val="FFC80C"/>
                </a:highlight>
              </a:rPr>
              <a:t>Maßnahme</a:t>
            </a:r>
          </a:p>
          <a:p>
            <a:r>
              <a:rPr lang="de-DE"/>
              <a:t>Beimischungsquote bis 2035 auf 100% von </a:t>
            </a:r>
            <a:r>
              <a:rPr lang="de-DE" err="1"/>
              <a:t>Sustainable</a:t>
            </a:r>
            <a:r>
              <a:rPr lang="de-DE"/>
              <a:t> Aviation </a:t>
            </a:r>
            <a:r>
              <a:rPr lang="de-DE" err="1"/>
              <a:t>Fuels</a:t>
            </a:r>
            <a:r>
              <a:rPr lang="de-DE"/>
              <a:t> im Flugverkehr erhöhen</a:t>
            </a:r>
          </a:p>
          <a:p>
            <a:r>
              <a:rPr lang="de-DE"/>
              <a:t>Negativquote für fossile Kraftstoffe im Schiffverkehr einführen, die bis 2035 auf 0% gesenkt wird</a:t>
            </a:r>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a:xfrm>
            <a:off x="6277510" y="1825624"/>
            <a:ext cx="5003265" cy="4563693"/>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synthetischer Kraftstoff entwickelt erst bei einem hohen Anteil von EE einen Klimavorteil gegenüber Kerosin</a:t>
            </a:r>
          </a:p>
          <a:p>
            <a:r>
              <a:rPr lang="de-DE">
                <a:latin typeface="Arial"/>
                <a:cs typeface="Arial"/>
              </a:rPr>
              <a:t>Luftverkehr: Beschluss der EU, bis 2035 20% </a:t>
            </a:r>
            <a:r>
              <a:rPr lang="de-DE" err="1">
                <a:latin typeface="Arial"/>
                <a:cs typeface="Arial"/>
              </a:rPr>
              <a:t>Sustainable</a:t>
            </a:r>
            <a:r>
              <a:rPr lang="de-DE">
                <a:latin typeface="Arial"/>
                <a:cs typeface="Arial"/>
              </a:rPr>
              <a:t> Aviation </a:t>
            </a:r>
            <a:r>
              <a:rPr lang="de-DE" err="1">
                <a:latin typeface="Arial"/>
                <a:cs typeface="Arial"/>
              </a:rPr>
              <a:t>Fuels</a:t>
            </a:r>
            <a:r>
              <a:rPr lang="de-DE">
                <a:latin typeface="Arial"/>
                <a:cs typeface="Arial"/>
              </a:rPr>
              <a:t> vorzuschreiben ist nicht ambitioniert genug</a:t>
            </a:r>
          </a:p>
          <a:p>
            <a:r>
              <a:rPr lang="de-DE" sz="1700">
                <a:latin typeface="Arial"/>
                <a:cs typeface="Arial"/>
              </a:rPr>
              <a:t>Schiffsverkehr mit verschiedenen Technologien: Beschluss der EU berücksichtigt </a:t>
            </a:r>
            <a:r>
              <a:rPr lang="de-DE" sz="1700" err="1">
                <a:latin typeface="Arial"/>
                <a:cs typeface="Arial"/>
              </a:rPr>
              <a:t>Nagativquoten</a:t>
            </a:r>
            <a:r>
              <a:rPr lang="de-DE" sz="1700">
                <a:latin typeface="Arial"/>
                <a:cs typeface="Arial"/>
              </a:rPr>
              <a:t>-Ansatz durch technologieneutrale Definition von nachhaltigen Treibstoffen, aber bis 2035 </a:t>
            </a:r>
            <a:r>
              <a:rPr lang="de-DE" sz="1700" err="1">
                <a:latin typeface="Arial"/>
                <a:cs typeface="Arial"/>
              </a:rPr>
              <a:t>Beimischquote</a:t>
            </a:r>
            <a:r>
              <a:rPr lang="de-DE" sz="1700">
                <a:latin typeface="Arial"/>
                <a:cs typeface="Arial"/>
              </a:rPr>
              <a:t> von 14,5% nicht ambitioniert genug</a:t>
            </a:r>
            <a:endParaRPr lang="en-US" sz="1700">
              <a:latin typeface="Arial"/>
              <a:cs typeface="Arial"/>
            </a:endParaRPr>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p:txBody>
          <a:bodyPr/>
          <a:lstStyle/>
          <a:p>
            <a:r>
              <a:rPr lang="de-DE"/>
              <a:t>Quoten für alternative Kraftstoffe</a:t>
            </a:r>
            <a:br>
              <a:rPr lang="de-DE"/>
            </a:br>
            <a:br>
              <a:rPr lang="de-DE"/>
            </a:br>
            <a:r>
              <a:rPr lang="de-DE" sz="1800" i="1"/>
              <a:t>Einsparpotential 38 Mio. t</a:t>
            </a:r>
            <a:endParaRPr lang="de-DE"/>
          </a:p>
        </p:txBody>
      </p:sp>
      <p:sp>
        <p:nvSpPr>
          <p:cNvPr id="3" name="Textfeld 2">
            <a:extLst>
              <a:ext uri="{FF2B5EF4-FFF2-40B4-BE49-F238E27FC236}">
                <a16:creationId xmlns:a16="http://schemas.microsoft.com/office/drawing/2014/main" id="{19EFF765-069E-2C65-44CB-CB6AE0BDEB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310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a:xfrm>
            <a:off x="677559" y="2137122"/>
            <a:ext cx="5220000" cy="4351338"/>
          </a:xfrm>
        </p:spPr>
        <p:txBody>
          <a:bodyPr/>
          <a:lstStyle/>
          <a:p>
            <a:pPr marL="0" indent="0">
              <a:buNone/>
            </a:pPr>
            <a:r>
              <a:rPr lang="de-DE" b="1">
                <a:highlight>
                  <a:srgbClr val="FFC80C"/>
                </a:highlight>
              </a:rPr>
              <a:t>Maßnahme</a:t>
            </a:r>
          </a:p>
          <a:p>
            <a:r>
              <a:rPr lang="de-DE"/>
              <a:t>zwei separate Emissionshandelssysteme für Luft- &amp; Schiffverkehr</a:t>
            </a:r>
          </a:p>
          <a:p>
            <a:pPr lvl="1">
              <a:buFont typeface="Arial" panose="020B0604020202020204" pitchFamily="34" charset="0"/>
              <a:buChar char="−"/>
            </a:pPr>
            <a:r>
              <a:rPr lang="de-DE"/>
              <a:t>getrennt vom EU-ETS I (für Energie &amp; Industrie)</a:t>
            </a:r>
          </a:p>
          <a:p>
            <a:r>
              <a:rPr lang="de-DE"/>
              <a:t>Verbot des anderweitigen Erwerbs von Zertifikaten</a:t>
            </a:r>
          </a:p>
          <a:p>
            <a:pPr lvl="1">
              <a:buFont typeface="Arial" panose="020B0604020202020204" pitchFamily="34" charset="0"/>
              <a:buChar char="−"/>
            </a:pPr>
            <a:r>
              <a:rPr lang="de-DE"/>
              <a:t>dem Luftverkehr muss die Möglichkeit, Zertifikate aus dem stationären EU-ETS zuzukaufen, unterbunden werden</a:t>
            </a:r>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a:xfrm>
            <a:off x="6277510" y="2137122"/>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es ergeben sich für unterschiedliche Branchen verschiedene Preiskorridore, in denen es wirtschaftlich sinnvoll ist, in neue klimafreundliche Technologien zu investieren, statt CO2-Zertifikate zu kaufen</a:t>
            </a:r>
          </a:p>
          <a:p>
            <a:pPr lvl="1">
              <a:buFont typeface="Arial" panose="020B0604020202020204" pitchFamily="34" charset="0"/>
              <a:buChar char="−"/>
            </a:pPr>
            <a:r>
              <a:rPr lang="de-DE">
                <a:latin typeface="Arial"/>
                <a:cs typeface="Arial"/>
              </a:rPr>
              <a:t>Beide Branchen benötigen höhere CO2-Preise als der Energiesektor</a:t>
            </a:r>
          </a:p>
          <a:p>
            <a:pPr lvl="1">
              <a:buFont typeface="Arial" panose="020B0604020202020204" pitchFamily="34" charset="0"/>
              <a:buChar char="−"/>
            </a:pPr>
            <a:r>
              <a:rPr lang="de-DE">
                <a:latin typeface="Arial"/>
                <a:cs typeface="Arial"/>
              </a:rPr>
              <a:t>benötigte CO2-Preise unterscheiden sich für Luft- &amp; Schiffverkehr </a:t>
            </a:r>
            <a:endParaRPr lang="de-DE">
              <a:cs typeface="Arial"/>
            </a:endParaRPr>
          </a:p>
          <a:p>
            <a:pPr lvl="1">
              <a:buFont typeface="Arial" panose="020B0604020202020204" pitchFamily="34" charset="0"/>
              <a:buChar char="−"/>
            </a:pPr>
            <a:r>
              <a:rPr lang="de-DE">
                <a:latin typeface="Arial"/>
                <a:cs typeface="Arial"/>
              </a:rPr>
              <a:t>zu niedrige Preise geben keinen Anreiz, zu investieren</a:t>
            </a:r>
          </a:p>
          <a:p>
            <a:pPr lvl="1"/>
            <a:endParaRPr lang="de-DE"/>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p:txBody>
          <a:bodyPr/>
          <a:lstStyle/>
          <a:p>
            <a:r>
              <a:rPr lang="de-DE"/>
              <a:t>Separate Emissionshandelssysteme Luft- und Schiffsverkehr</a:t>
            </a:r>
            <a:br>
              <a:rPr lang="de-DE"/>
            </a:br>
            <a:br>
              <a:rPr lang="de-DE"/>
            </a:br>
            <a:r>
              <a:rPr lang="de-DE" sz="1800" i="1"/>
              <a:t>Einsparpotential 6 Mio. t</a:t>
            </a:r>
            <a:endParaRPr lang="de-DE"/>
          </a:p>
        </p:txBody>
      </p:sp>
      <p:sp>
        <p:nvSpPr>
          <p:cNvPr id="3" name="Textfeld 2">
            <a:extLst>
              <a:ext uri="{FF2B5EF4-FFF2-40B4-BE49-F238E27FC236}">
                <a16:creationId xmlns:a16="http://schemas.microsoft.com/office/drawing/2014/main" id="{19EFF765-069E-2C65-44CB-CB6AE0BDEB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2"/>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74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864" y="1825625"/>
            <a:ext cx="6129181" cy="4447391"/>
          </a:xfrm>
        </p:spPr>
        <p:txBody>
          <a:bodyPr anchor="ctr">
            <a:noAutofit/>
          </a:bodyPr>
          <a:lstStyle/>
          <a:p>
            <a:pPr marL="400050" lvl="1" indent="0">
              <a:lnSpc>
                <a:spcPct val="150000"/>
              </a:lnSpc>
              <a:spcBef>
                <a:spcPts val="1200"/>
              </a:spcBef>
              <a:spcAft>
                <a:spcPts val="1200"/>
              </a:spcAft>
              <a:buNone/>
            </a:pPr>
            <a:r>
              <a:rPr lang="de-DE" noProof="0"/>
              <a:t>Reform </a:t>
            </a:r>
            <a:r>
              <a:rPr lang="de-DE" sz="1800" noProof="0"/>
              <a:t>EU-ETS</a:t>
            </a:r>
          </a:p>
          <a:p>
            <a:pPr marL="400050" lvl="1" indent="0">
              <a:lnSpc>
                <a:spcPct val="150000"/>
              </a:lnSpc>
              <a:spcBef>
                <a:spcPts val="1200"/>
              </a:spcBef>
              <a:spcAft>
                <a:spcPts val="1200"/>
              </a:spcAft>
              <a:buNone/>
            </a:pPr>
            <a:r>
              <a:rPr lang="de-DE" sz="1800"/>
              <a:t>Klimaschädliche fluorierte THG verringern</a:t>
            </a:r>
          </a:p>
          <a:p>
            <a:pPr marL="400050" lvl="1" indent="0">
              <a:lnSpc>
                <a:spcPct val="150000"/>
              </a:lnSpc>
              <a:spcBef>
                <a:spcPts val="1200"/>
              </a:spcBef>
              <a:spcAft>
                <a:spcPts val="1200"/>
              </a:spcAft>
              <a:buNone/>
            </a:pPr>
            <a:r>
              <a:rPr lang="de-DE" sz="1800" noProof="0"/>
              <a:t>Genehmigungsvorschriften für neue Industrieanlagen</a:t>
            </a:r>
          </a:p>
          <a:p>
            <a:pPr marL="400050" lvl="1" indent="0">
              <a:lnSpc>
                <a:spcPct val="150000"/>
              </a:lnSpc>
              <a:spcBef>
                <a:spcPts val="1200"/>
              </a:spcBef>
              <a:spcAft>
                <a:spcPts val="1200"/>
              </a:spcAft>
              <a:buNone/>
            </a:pPr>
            <a:r>
              <a:rPr lang="de-DE" sz="1800" noProof="0"/>
              <a:t>Kein Einsatz fossiler Brennstoffe in Industrieanlagen ab 2035</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a:xfrm>
            <a:off x="677557" y="636979"/>
            <a:ext cx="8269671" cy="459357"/>
          </a:xfrm>
        </p:spPr>
        <p:txBody>
          <a:bodyPr/>
          <a:lstStyle/>
          <a:p>
            <a:r>
              <a:rPr lang="de-DE" sz="2300" noProof="0"/>
              <a:t>Kernmaßnahmen </a:t>
            </a:r>
            <a:r>
              <a:rPr lang="de-DE" sz="2300" b="1" noProof="0"/>
              <a:t>Industrie I</a:t>
            </a:r>
          </a:p>
        </p:txBody>
      </p:sp>
      <p:pic>
        <p:nvPicPr>
          <p:cNvPr id="9" name="Grafik 8">
            <a:extLst>
              <a:ext uri="{FF2B5EF4-FFF2-40B4-BE49-F238E27FC236}">
                <a16:creationId xmlns:a16="http://schemas.microsoft.com/office/drawing/2014/main" id="{776BA6E6-22B0-BCC9-E2FE-09FDB41183DB}"/>
              </a:ext>
            </a:extLst>
          </p:cNvPr>
          <p:cNvPicPr>
            <a:picLocks noChangeAspect="1"/>
          </p:cNvPicPr>
          <p:nvPr/>
        </p:nvPicPr>
        <p:blipFill>
          <a:blip r:embed="rId3"/>
          <a:stretch>
            <a:fillRect/>
          </a:stretch>
        </p:blipFill>
        <p:spPr>
          <a:xfrm>
            <a:off x="450000" y="4092258"/>
            <a:ext cx="612000" cy="612000"/>
          </a:xfrm>
          <a:prstGeom prst="rect">
            <a:avLst/>
          </a:prstGeom>
        </p:spPr>
      </p:pic>
      <p:pic>
        <p:nvPicPr>
          <p:cNvPr id="13" name="Grafik 12">
            <a:extLst>
              <a:ext uri="{FF2B5EF4-FFF2-40B4-BE49-F238E27FC236}">
                <a16:creationId xmlns:a16="http://schemas.microsoft.com/office/drawing/2014/main" id="{9C3B8943-21CA-D85E-82D9-83425E6A8512}"/>
              </a:ext>
            </a:extLst>
          </p:cNvPr>
          <p:cNvPicPr>
            <a:picLocks noChangeAspect="1"/>
          </p:cNvPicPr>
          <p:nvPr/>
        </p:nvPicPr>
        <p:blipFill>
          <a:blip r:embed="rId4"/>
          <a:stretch>
            <a:fillRect/>
          </a:stretch>
        </p:blipFill>
        <p:spPr>
          <a:xfrm>
            <a:off x="450000" y="4875364"/>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1C3E04C6-B1C8-66BC-0AC4-5522F3EC28D8}"/>
              </a:ext>
            </a:extLst>
          </p:cNvPr>
          <p:cNvPicPr>
            <a:picLocks noChangeAspect="1"/>
          </p:cNvPicPr>
          <p:nvPr/>
        </p:nvPicPr>
        <p:blipFill>
          <a:blip r:embed="rId5"/>
          <a:stretch>
            <a:fillRect/>
          </a:stretch>
        </p:blipFill>
        <p:spPr>
          <a:xfrm>
            <a:off x="6732000" y="1539468"/>
            <a:ext cx="4758078" cy="4230000"/>
          </a:xfrm>
          <a:prstGeom prst="rect">
            <a:avLst/>
          </a:prstGeom>
        </p:spPr>
      </p:pic>
      <p:pic>
        <p:nvPicPr>
          <p:cNvPr id="6" name="Grafik 5">
            <a:extLst>
              <a:ext uri="{FF2B5EF4-FFF2-40B4-BE49-F238E27FC236}">
                <a16:creationId xmlns:a16="http://schemas.microsoft.com/office/drawing/2014/main" id="{2300C7FA-9219-9886-13BA-1C3366C1DD0B}"/>
              </a:ext>
            </a:extLst>
          </p:cNvPr>
          <p:cNvPicPr>
            <a:picLocks noChangeAspect="1"/>
          </p:cNvPicPr>
          <p:nvPr/>
        </p:nvPicPr>
        <p:blipFill>
          <a:blip r:embed="rId6"/>
          <a:stretch>
            <a:fillRect/>
          </a:stretch>
        </p:blipFill>
        <p:spPr>
          <a:xfrm>
            <a:off x="450000" y="3309153"/>
            <a:ext cx="612000" cy="612000"/>
          </a:xfrm>
          <a:prstGeom prst="rect">
            <a:avLst/>
          </a:prstGeom>
        </p:spPr>
      </p:pic>
      <p:pic>
        <p:nvPicPr>
          <p:cNvPr id="7" name="Grafik 6">
            <a:extLst>
              <a:ext uri="{FF2B5EF4-FFF2-40B4-BE49-F238E27FC236}">
                <a16:creationId xmlns:a16="http://schemas.microsoft.com/office/drawing/2014/main" id="{188DCEFF-7E4F-CFC5-B77B-F91E9642D01A}"/>
              </a:ext>
            </a:extLst>
          </p:cNvPr>
          <p:cNvPicPr>
            <a:picLocks noChangeAspect="1"/>
          </p:cNvPicPr>
          <p:nvPr/>
        </p:nvPicPr>
        <p:blipFill>
          <a:blip r:embed="rId7"/>
          <a:stretch>
            <a:fillRect/>
          </a:stretch>
        </p:blipFill>
        <p:spPr>
          <a:xfrm flipV="1">
            <a:off x="450000" y="2526048"/>
            <a:ext cx="612000" cy="612000"/>
          </a:xfrm>
          <a:prstGeom prst="rect">
            <a:avLst/>
          </a:prstGeom>
        </p:spPr>
      </p:pic>
      <p:sp>
        <p:nvSpPr>
          <p:cNvPr id="8" name="Textfeld 7">
            <a:extLst>
              <a:ext uri="{FF2B5EF4-FFF2-40B4-BE49-F238E27FC236}">
                <a16:creationId xmlns:a16="http://schemas.microsoft.com/office/drawing/2014/main" id="{346F9E59-9087-EA2B-34C6-C2432BB81187}"/>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8"/>
              </a:rPr>
              <a:t>Klimanotstandspaket</a:t>
            </a:r>
            <a:endParaRPr lang="de-DE" sz="1050">
              <a:latin typeface="Arial" panose="020B0604020202020204" pitchFamily="34" charset="0"/>
              <a:cs typeface="Arial" panose="020B0604020202020204" pitchFamily="34" charset="0"/>
            </a:endParaRPr>
          </a:p>
        </p:txBody>
      </p:sp>
      <p:sp>
        <p:nvSpPr>
          <p:cNvPr id="10" name="Pfeil: Fünfeck 9">
            <a:extLst>
              <a:ext uri="{FF2B5EF4-FFF2-40B4-BE49-F238E27FC236}">
                <a16:creationId xmlns:a16="http://schemas.microsoft.com/office/drawing/2014/main" id="{AC8B80B9-2A24-42AD-3898-3B72D901085F}"/>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241250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Schrift, Kreis enthält.&#10;&#10;Automatisch generierte Beschreibung">
            <a:extLst>
              <a:ext uri="{FF2B5EF4-FFF2-40B4-BE49-F238E27FC236}">
                <a16:creationId xmlns:a16="http://schemas.microsoft.com/office/drawing/2014/main" id="{0228485B-430A-6BCB-4780-340901D4FB3F}"/>
              </a:ext>
            </a:extLst>
          </p:cNvPr>
          <p:cNvPicPr>
            <a:picLocks noChangeAspect="1"/>
          </p:cNvPicPr>
          <p:nvPr/>
        </p:nvPicPr>
        <p:blipFill>
          <a:blip r:embed="rId3"/>
          <a:stretch>
            <a:fillRect/>
          </a:stretch>
        </p:blipFill>
        <p:spPr>
          <a:xfrm>
            <a:off x="6732000" y="1490400"/>
            <a:ext cx="4758078" cy="4230000"/>
          </a:xfrm>
          <a:prstGeom prst="rect">
            <a:avLst/>
          </a:prstGeom>
        </p:spPr>
      </p:pic>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881050"/>
            <a:ext cx="6398650" cy="4708267"/>
          </a:xfrm>
        </p:spPr>
        <p:txBody>
          <a:bodyPr>
            <a:noAutofit/>
          </a:bodyPr>
          <a:lstStyle/>
          <a:p>
            <a:pPr marL="400050" lvl="1" indent="0">
              <a:lnSpc>
                <a:spcPct val="150000"/>
              </a:lnSpc>
              <a:spcBef>
                <a:spcPts val="1200"/>
              </a:spcBef>
              <a:spcAft>
                <a:spcPts val="1200"/>
              </a:spcAft>
              <a:buNone/>
            </a:pPr>
            <a:r>
              <a:rPr lang="de-DE" sz="1800" noProof="0"/>
              <a:t>Unterstützung von Unternehmen in der Transformations-phase</a:t>
            </a:r>
          </a:p>
          <a:p>
            <a:pPr marL="400050" lvl="1" indent="0">
              <a:lnSpc>
                <a:spcPct val="150000"/>
              </a:lnSpc>
              <a:spcBef>
                <a:spcPts val="1200"/>
              </a:spcBef>
              <a:spcAft>
                <a:spcPts val="1200"/>
              </a:spcAft>
              <a:buNone/>
            </a:pPr>
            <a:r>
              <a:rPr lang="de-DE" sz="1800"/>
              <a:t>Grenzausgleichsproduktabgabe</a:t>
            </a:r>
          </a:p>
          <a:p>
            <a:pPr marL="400050" lvl="1" indent="0">
              <a:lnSpc>
                <a:spcPct val="150000"/>
              </a:lnSpc>
              <a:spcBef>
                <a:spcPts val="1200"/>
              </a:spcBef>
              <a:spcAft>
                <a:spcPts val="1200"/>
              </a:spcAft>
              <a:buNone/>
            </a:pPr>
            <a:r>
              <a:rPr lang="de-DE" sz="1800" noProof="0"/>
              <a:t>Stärkung Kreislaufwirtschaft</a:t>
            </a:r>
          </a:p>
          <a:p>
            <a:pPr marL="400050" lvl="1" indent="0">
              <a:lnSpc>
                <a:spcPct val="150000"/>
              </a:lnSpc>
              <a:spcBef>
                <a:spcPts val="1200"/>
              </a:spcBef>
              <a:spcAft>
                <a:spcPts val="1200"/>
              </a:spcAft>
              <a:buNone/>
            </a:pPr>
            <a:r>
              <a:rPr lang="de-DE" sz="1800"/>
              <a:t>Regelung/Begrenzung CCU/CCS</a:t>
            </a:r>
          </a:p>
          <a:p>
            <a:pPr marL="400050" lvl="1" indent="0">
              <a:lnSpc>
                <a:spcPct val="150000"/>
              </a:lnSpc>
              <a:spcBef>
                <a:spcPts val="1200"/>
              </a:spcBef>
              <a:spcAft>
                <a:spcPts val="1200"/>
              </a:spcAft>
              <a:buNone/>
            </a:pPr>
            <a:r>
              <a:rPr lang="de-DE" sz="1800" noProof="0"/>
              <a:t>Nachhaltige öffentliche Beschaffung sichern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Industrie II</a:t>
            </a:r>
          </a:p>
        </p:txBody>
      </p:sp>
      <p:pic>
        <p:nvPicPr>
          <p:cNvPr id="21" name="Grafik 20">
            <a:extLst>
              <a:ext uri="{FF2B5EF4-FFF2-40B4-BE49-F238E27FC236}">
                <a16:creationId xmlns:a16="http://schemas.microsoft.com/office/drawing/2014/main" id="{D9BF25B9-BDA4-BF33-1EFB-E1C555DC6A58}"/>
              </a:ext>
            </a:extLst>
          </p:cNvPr>
          <p:cNvPicPr>
            <a:picLocks noChangeAspect="1"/>
          </p:cNvPicPr>
          <p:nvPr/>
        </p:nvPicPr>
        <p:blipFill>
          <a:blip r:embed="rId4"/>
          <a:stretch>
            <a:fillRect/>
          </a:stretch>
        </p:blipFill>
        <p:spPr>
          <a:xfrm>
            <a:off x="450000" y="4360105"/>
            <a:ext cx="612000" cy="612000"/>
          </a:xfrm>
          <a:prstGeom prst="rect">
            <a:avLst/>
          </a:prstGeom>
        </p:spPr>
      </p:pic>
      <p:pic>
        <p:nvPicPr>
          <p:cNvPr id="31" name="Grafik 30">
            <a:extLst>
              <a:ext uri="{FF2B5EF4-FFF2-40B4-BE49-F238E27FC236}">
                <a16:creationId xmlns:a16="http://schemas.microsoft.com/office/drawing/2014/main" id="{172D1448-5298-D2A1-FD5E-53614AAAE657}"/>
              </a:ext>
            </a:extLst>
          </p:cNvPr>
          <p:cNvPicPr>
            <a:picLocks noChangeAspect="1"/>
          </p:cNvPicPr>
          <p:nvPr/>
        </p:nvPicPr>
        <p:blipFill>
          <a:blip r:embed="rId5"/>
          <a:stretch>
            <a:fillRect/>
          </a:stretch>
        </p:blipFill>
        <p:spPr>
          <a:xfrm>
            <a:off x="450000" y="5127008"/>
            <a:ext cx="612000" cy="612000"/>
          </a:xfrm>
          <a:prstGeom prst="rect">
            <a:avLst/>
          </a:prstGeom>
        </p:spPr>
      </p:pic>
      <p:pic>
        <p:nvPicPr>
          <p:cNvPr id="7" name="Grafik 25">
            <a:extLst>
              <a:ext uri="{FF2B5EF4-FFF2-40B4-BE49-F238E27FC236}">
                <a16:creationId xmlns:a16="http://schemas.microsoft.com/office/drawing/2014/main" id="{B3F5873E-9C44-F462-EC80-8F034456285A}"/>
              </a:ext>
            </a:extLst>
          </p:cNvPr>
          <p:cNvPicPr>
            <a:picLocks noChangeAspect="1"/>
          </p:cNvPicPr>
          <p:nvPr/>
        </p:nvPicPr>
        <p:blipFill>
          <a:blip r:embed="rId6"/>
          <a:stretch>
            <a:fillRect/>
          </a:stretch>
        </p:blipFill>
        <p:spPr>
          <a:xfrm>
            <a:off x="450000" y="3593204"/>
            <a:ext cx="612000" cy="612000"/>
          </a:xfrm>
          <a:prstGeom prst="rect">
            <a:avLst/>
          </a:prstGeom>
        </p:spPr>
      </p:pic>
      <p:pic>
        <p:nvPicPr>
          <p:cNvPr id="6" name="Grafik 5">
            <a:extLst>
              <a:ext uri="{FF2B5EF4-FFF2-40B4-BE49-F238E27FC236}">
                <a16:creationId xmlns:a16="http://schemas.microsoft.com/office/drawing/2014/main" id="{AEB3A6AF-1800-26F3-4A85-B1BA93CC4537}"/>
              </a:ext>
            </a:extLst>
          </p:cNvPr>
          <p:cNvPicPr>
            <a:picLocks noChangeAspect="1"/>
          </p:cNvPicPr>
          <p:nvPr/>
        </p:nvPicPr>
        <p:blipFill>
          <a:blip r:embed="rId7"/>
          <a:stretch>
            <a:fillRect/>
          </a:stretch>
        </p:blipFill>
        <p:spPr>
          <a:xfrm>
            <a:off x="450000" y="2059402"/>
            <a:ext cx="612000" cy="612000"/>
          </a:xfrm>
          <a:prstGeom prst="rect">
            <a:avLst/>
          </a:prstGeom>
        </p:spPr>
      </p:pic>
      <p:pic>
        <p:nvPicPr>
          <p:cNvPr id="8" name="Grafik 7">
            <a:extLst>
              <a:ext uri="{FF2B5EF4-FFF2-40B4-BE49-F238E27FC236}">
                <a16:creationId xmlns:a16="http://schemas.microsoft.com/office/drawing/2014/main" id="{C7C156F1-2AB2-4B70-7DA9-BE52DEF4394B}"/>
              </a:ext>
            </a:extLst>
          </p:cNvPr>
          <p:cNvPicPr>
            <a:picLocks noChangeAspect="1"/>
          </p:cNvPicPr>
          <p:nvPr/>
        </p:nvPicPr>
        <p:blipFill>
          <a:blip r:embed="rId8"/>
          <a:stretch>
            <a:fillRect/>
          </a:stretch>
        </p:blipFill>
        <p:spPr>
          <a:xfrm>
            <a:off x="450000" y="2826303"/>
            <a:ext cx="612000" cy="612000"/>
          </a:xfrm>
          <a:prstGeom prst="rect">
            <a:avLst/>
          </a:prstGeom>
        </p:spPr>
      </p:pic>
      <p:sp>
        <p:nvSpPr>
          <p:cNvPr id="9" name="Textfeld 8">
            <a:extLst>
              <a:ext uri="{FF2B5EF4-FFF2-40B4-BE49-F238E27FC236}">
                <a16:creationId xmlns:a16="http://schemas.microsoft.com/office/drawing/2014/main" id="{D7B3C881-0597-7242-5FF3-C7D56BBBFD06}"/>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9"/>
              </a:rPr>
              <a:t>Klimanotstandspaket</a:t>
            </a:r>
            <a:endParaRPr lang="de-DE" sz="1050">
              <a:latin typeface="Arial" panose="020B0604020202020204" pitchFamily="34" charset="0"/>
              <a:cs typeface="Arial" panose="020B0604020202020204" pitchFamily="34" charset="0"/>
            </a:endParaRPr>
          </a:p>
        </p:txBody>
      </p:sp>
      <p:sp>
        <p:nvSpPr>
          <p:cNvPr id="10" name="Pfeil: Fünfeck 9">
            <a:extLst>
              <a:ext uri="{FF2B5EF4-FFF2-40B4-BE49-F238E27FC236}">
                <a16:creationId xmlns:a16="http://schemas.microsoft.com/office/drawing/2014/main" id="{604B900E-FB99-B95C-6EC0-A8A48E08CBE0}"/>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4038479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marR="0" lvl="0" indent="0" algn="l" rtl="0">
              <a:lnSpc>
                <a:spcPct val="125000"/>
              </a:lnSpc>
              <a:spcBef>
                <a:spcPts val="0"/>
              </a:spcBef>
              <a:spcAft>
                <a:spcPts val="1000"/>
              </a:spcAft>
              <a:buSzPts val="1800"/>
              <a:buNone/>
            </a:pPr>
            <a:r>
              <a:rPr kumimoji="0" lang="de-DE" sz="1800"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Bef>
                <a:spcPts val="0"/>
              </a:spcBef>
              <a:spcAft>
                <a:spcPts val="1000"/>
              </a:spcAft>
              <a:buSzPts val="1800"/>
              <a:buChar char="•"/>
            </a:pPr>
            <a:r>
              <a:rPr lang="de-DE"/>
              <a:t>schnellere Reduktion von Zertifikaten gemessen am Restbudget</a:t>
            </a:r>
            <a:endParaRPr/>
          </a:p>
          <a:p>
            <a:pPr marL="285750" marR="0" lvl="0" indent="-285750" algn="l" rtl="0">
              <a:lnSpc>
                <a:spcPct val="125000"/>
              </a:lnSpc>
              <a:spcBef>
                <a:spcPts val="0"/>
              </a:spcBef>
              <a:spcAft>
                <a:spcPts val="1000"/>
              </a:spcAft>
              <a:buSzPts val="1800"/>
              <a:buChar char="•"/>
            </a:pPr>
            <a:r>
              <a:rPr lang="de-DE"/>
              <a:t>sofortige Abschaffung kostenloser Zertifikate</a:t>
            </a:r>
            <a:endParaRPr/>
          </a:p>
          <a:p>
            <a:pPr marL="285750" marR="0" lvl="0" indent="-285750" algn="l" rtl="0">
              <a:lnSpc>
                <a:spcPct val="125000"/>
              </a:lnSpc>
              <a:spcBef>
                <a:spcPts val="0"/>
              </a:spcBef>
              <a:spcAft>
                <a:spcPts val="1000"/>
              </a:spcAft>
              <a:buSzPts val="1800"/>
              <a:buChar char="•"/>
            </a:pPr>
            <a:r>
              <a:rPr lang="de-DE"/>
              <a:t>Abschaffung Fixpreise, damit sich ein Handel am Kohlenstoffmarkt orientiert</a:t>
            </a:r>
            <a:endParaRPr/>
          </a:p>
          <a:p>
            <a:pPr marL="285750" marR="0" lvl="0" indent="-285750" algn="l" rtl="0">
              <a:lnSpc>
                <a:spcPct val="125000"/>
              </a:lnSpc>
              <a:spcBef>
                <a:spcPts val="0"/>
              </a:spcBef>
              <a:spcAft>
                <a:spcPts val="0"/>
              </a:spcAft>
              <a:buSzPts val="1800"/>
              <a:buChar char="•"/>
            </a:pPr>
            <a:endParaRPr/>
          </a:p>
        </p:txBody>
      </p:sp>
      <p:sp>
        <p:nvSpPr>
          <p:cNvPr id="2" name="Inhaltsplatzhalter 1">
            <a:extLst>
              <a:ext uri="{FF2B5EF4-FFF2-40B4-BE49-F238E27FC236}">
                <a16:creationId xmlns:a16="http://schemas.microsoft.com/office/drawing/2014/main" id="{54818B97-3DD7-7CAA-6D22-773D7B4EA9DA}"/>
              </a:ext>
            </a:extLst>
          </p:cNvPr>
          <p:cNvSpPr>
            <a:spLocks noGrp="1"/>
          </p:cNvSpPr>
          <p:nvPr>
            <p:ph sz="half" idx="2"/>
          </p:nvPr>
        </p:nvSpPr>
        <p:spPr/>
        <p:txBody>
          <a:bodyPr/>
          <a:lstStyle/>
          <a:p>
            <a:pPr marL="0" indent="0">
              <a:spcAft>
                <a:spcPts val="1000"/>
              </a:spcAft>
              <a:buNone/>
            </a:pPr>
            <a:r>
              <a:rPr lang="de-DE" b="1">
                <a:solidFill>
                  <a:srgbClr val="001432"/>
                </a:solidFill>
                <a:highlight>
                  <a:srgbClr val="FFC80C"/>
                </a:highlight>
              </a:rPr>
              <a:t>Begründung</a:t>
            </a:r>
          </a:p>
          <a:p>
            <a:pPr marL="285750" indent="-285750">
              <a:lnSpc>
                <a:spcPct val="125000"/>
              </a:lnSpc>
              <a:spcBef>
                <a:spcPts val="0"/>
              </a:spcBef>
              <a:spcAft>
                <a:spcPts val="1000"/>
              </a:spcAft>
            </a:pPr>
            <a:r>
              <a:rPr lang="de-DE"/>
              <a:t>geringer Bürokratieaufwand</a:t>
            </a:r>
          </a:p>
          <a:p>
            <a:pPr marL="285750" indent="-285750">
              <a:lnSpc>
                <a:spcPct val="125000"/>
              </a:lnSpc>
              <a:spcBef>
                <a:spcPts val="0"/>
              </a:spcBef>
              <a:spcAft>
                <a:spcPts val="1000"/>
              </a:spcAft>
            </a:pPr>
            <a:r>
              <a:rPr lang="de-DE"/>
              <a:t>sektorübergreifende Lenkungswirkung</a:t>
            </a:r>
          </a:p>
          <a:p>
            <a:pPr marL="0" indent="0">
              <a:spcAft>
                <a:spcPts val="1000"/>
              </a:spcAft>
              <a:buNone/>
            </a:pPr>
            <a:endParaRPr lang="de-DE" b="1">
              <a:solidFill>
                <a:srgbClr val="001432"/>
              </a:solidFill>
              <a:highlight>
                <a:srgbClr val="FFC80C"/>
              </a:highlight>
            </a:endParaRPr>
          </a:p>
          <a:p>
            <a:pPr marL="0" indent="0">
              <a:spcAft>
                <a:spcPts val="1000"/>
              </a:spcAft>
              <a:buNone/>
            </a:pPr>
            <a:r>
              <a:rPr lang="de-DE" b="1">
                <a:solidFill>
                  <a:srgbClr val="001432"/>
                </a:solidFill>
                <a:highlight>
                  <a:srgbClr val="FFC80C"/>
                </a:highlight>
              </a:rPr>
              <a:t>Risiko</a:t>
            </a:r>
          </a:p>
          <a:p>
            <a:pPr marL="285750" indent="-285750">
              <a:lnSpc>
                <a:spcPct val="125000"/>
              </a:lnSpc>
              <a:spcBef>
                <a:spcPts val="0"/>
              </a:spcBef>
              <a:spcAft>
                <a:spcPts val="1000"/>
              </a:spcAft>
            </a:pPr>
            <a:r>
              <a:rPr lang="de-DE"/>
              <a:t>soziale Härten bei Preisanstieg durch große Zertifikatsnachfrage </a:t>
            </a:r>
          </a:p>
          <a:p>
            <a:pPr lvl="1">
              <a:lnSpc>
                <a:spcPct val="125000"/>
              </a:lnSpc>
              <a:spcBef>
                <a:spcPts val="0"/>
              </a:spcBef>
              <a:spcAft>
                <a:spcPts val="1000"/>
              </a:spcAft>
              <a:buFont typeface="Arial" panose="020B0604020202020204" pitchFamily="34" charset="0"/>
              <a:buChar char="−"/>
            </a:pPr>
            <a:r>
              <a:rPr lang="de-DE"/>
              <a:t>Empfehlung: Klimageld-Einführung zur Abfederung beschleunigen</a:t>
            </a:r>
          </a:p>
          <a:p>
            <a:pPr marL="0" indent="0">
              <a:spcAft>
                <a:spcPts val="1000"/>
              </a:spcAft>
              <a:buNone/>
            </a:pPr>
            <a:endParaRPr lang="de-DE" b="1">
              <a:solidFill>
                <a:srgbClr val="001432"/>
              </a:solidFill>
              <a:highlight>
                <a:srgbClr val="FFC80C"/>
              </a:highlight>
            </a:endParaRPr>
          </a:p>
          <a:p>
            <a:pPr marL="0" indent="0">
              <a:spcAft>
                <a:spcPts val="1000"/>
              </a:spcAft>
              <a:buNone/>
            </a:pPr>
            <a:endParaRPr lang="de-DE"/>
          </a:p>
        </p:txBody>
      </p:sp>
      <p:sp>
        <p:nvSpPr>
          <p:cNvPr id="175" name="Google Shape;175;p2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solidFill>
                  <a:schemeClr val="dk1"/>
                </a:solidFill>
              </a:rPr>
              <a:t>Reform des EU-ETS</a:t>
            </a:r>
            <a:endParaRPr>
              <a:solidFill>
                <a:schemeClr val="dk1"/>
              </a:solidFill>
            </a:endParaRPr>
          </a:p>
          <a:p>
            <a:pPr marL="0" lvl="0" indent="0" algn="l" rtl="0">
              <a:spcBef>
                <a:spcPts val="0"/>
              </a:spcBef>
              <a:spcAft>
                <a:spcPts val="0"/>
              </a:spcAft>
              <a:buClr>
                <a:schemeClr val="dk1"/>
              </a:buClr>
              <a:buSzPts val="2400"/>
              <a:buFont typeface="Arial"/>
              <a:buNone/>
            </a:pPr>
            <a:br>
              <a:rPr lang="de-DE" sz="1800" i="1">
                <a:solidFill>
                  <a:schemeClr val="dk1"/>
                </a:solidFill>
              </a:rPr>
            </a:br>
            <a:r>
              <a:rPr lang="de-DE" sz="1800" i="1">
                <a:solidFill>
                  <a:schemeClr val="dk1"/>
                </a:solidFill>
              </a:rPr>
              <a:t>Einsparpotential: 16 Mio. t</a:t>
            </a:r>
            <a:endParaRPr sz="1800" i="1">
              <a:solidFill>
                <a:schemeClr val="dk1"/>
              </a:solidFill>
            </a:endParaRPr>
          </a:p>
        </p:txBody>
      </p:sp>
      <p:sp>
        <p:nvSpPr>
          <p:cNvPr id="3" name="Pfeil: Fünfeck 2">
            <a:extLst>
              <a:ext uri="{FF2B5EF4-FFF2-40B4-BE49-F238E27FC236}">
                <a16:creationId xmlns:a16="http://schemas.microsoft.com/office/drawing/2014/main" id="{231044E7-80A9-73D6-BC32-5D5FB528C55B}"/>
              </a:ext>
            </a:extLst>
          </p:cNvPr>
          <p:cNvSpPr/>
          <p:nvPr/>
        </p:nvSpPr>
        <p:spPr>
          <a:xfrm>
            <a:off x="0" y="4653915"/>
            <a:ext cx="5419830" cy="1807779"/>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25000"/>
              </a:lnSpc>
              <a:buSzPts val="1800"/>
            </a:pPr>
            <a:r>
              <a:rPr lang="de-DE">
                <a:solidFill>
                  <a:schemeClr val="bg2"/>
                </a:solidFill>
                <a:latin typeface="Arial" panose="020B0604020202020204" pitchFamily="34" charset="0"/>
                <a:cs typeface="Arial" panose="020B0604020202020204" pitchFamily="34" charset="0"/>
              </a:rPr>
              <a:t>ACHTUNG: es sollte KEINE Anpassung des nationalen Preises (ab 2026: €55-€65/t) an europäischen Preis von €45/t CO2 erfolgen, um Planungssicherheit &amp; Erfolge zu sichern.</a:t>
            </a:r>
          </a:p>
        </p:txBody>
      </p:sp>
      <p:sp>
        <p:nvSpPr>
          <p:cNvPr id="6" name="Textfeld 5">
            <a:extLst>
              <a:ext uri="{FF2B5EF4-FFF2-40B4-BE49-F238E27FC236}">
                <a16:creationId xmlns:a16="http://schemas.microsoft.com/office/drawing/2014/main" id="{94B218B0-239E-D347-6BB0-BD07D682C0B8}"/>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791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sz="half" idx="1"/>
          </p:nvPr>
        </p:nvSpPr>
        <p:spPr>
          <a:prstGeom prst="rect">
            <a:avLst/>
          </a:prstGeom>
          <a:noFill/>
          <a:ln>
            <a:noFill/>
          </a:ln>
        </p:spPr>
        <p:txBody>
          <a:bodyPr spcFirstLastPara="1" wrap="square" lIns="91425" tIns="45700" rIns="91425" bIns="45700" anchor="t" anchorCtr="0">
            <a:normAutofit lnSpcReduction="10000"/>
          </a:bodyPr>
          <a:lstStyle/>
          <a:p>
            <a:pPr marL="0" marR="0" lvl="0" indent="0" algn="l" defTabSz="914400" rtl="0" eaLnBrk="1" fontAlgn="auto" latinLnBrk="0" hangingPunct="1">
              <a:lnSpc>
                <a:spcPct val="110000"/>
              </a:lnSpc>
              <a:spcAft>
                <a:spcPts val="0"/>
              </a:spcAft>
              <a:buClrTx/>
              <a:buSzTx/>
              <a:buFont typeface="Arial" panose="020B0604020202020204" pitchFamily="34" charset="0"/>
              <a:buNone/>
              <a:tabLst/>
              <a:defRPr/>
            </a:pPr>
            <a:r>
              <a:rPr kumimoji="0" lang="de-DE" sz="1800"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Aft>
                <a:spcPts val="0"/>
              </a:spcAft>
              <a:buSzPts val="1800"/>
              <a:buChar char="•"/>
            </a:pPr>
            <a:r>
              <a:rPr lang="de-DE"/>
              <a:t>Herstellung eines fairen Wettbewerbs auf dem europäischen Markt, durch die Schaffung einer analog zur Umsatzsteuer ausgestalteten CO₂-Abgabe.</a:t>
            </a:r>
            <a:endParaRPr/>
          </a:p>
          <a:p>
            <a:pPr marL="285750" marR="0" lvl="0" indent="-285750" algn="l" rtl="0">
              <a:lnSpc>
                <a:spcPct val="125000"/>
              </a:lnSpc>
              <a:spcAft>
                <a:spcPts val="0"/>
              </a:spcAft>
              <a:buSzPts val="1800"/>
              <a:buChar char="•"/>
            </a:pPr>
            <a:r>
              <a:rPr lang="de-DE"/>
              <a:t>diese wird auf Importe genauso wie auf heimische Produktion erhoben, d.h. entlang der Wertschöpfungskette zahlt jeder Produzent die Endproduktabgabe gemäß der im Produkt enthaltenen Emissionen.</a:t>
            </a:r>
            <a:endParaRPr/>
          </a:p>
          <a:p>
            <a:pPr marL="285750" marR="0" lvl="0" indent="-285750" algn="l" rtl="0">
              <a:lnSpc>
                <a:spcPct val="125000"/>
              </a:lnSpc>
              <a:spcAft>
                <a:spcPts val="0"/>
              </a:spcAft>
              <a:buSzPts val="1800"/>
              <a:buChar char="•"/>
            </a:pPr>
            <a:r>
              <a:rPr lang="de-DE"/>
              <a:t>die im Einkaufspreis enthaltene Emissionsabgabe sollte abgezogen werden</a:t>
            </a:r>
          </a:p>
          <a:p>
            <a:pPr marL="0" marR="0" lvl="0" indent="0" algn="l" rtl="0">
              <a:lnSpc>
                <a:spcPct val="125000"/>
              </a:lnSpc>
              <a:spcAft>
                <a:spcPts val="0"/>
              </a:spcAft>
              <a:buSzPts val="1800"/>
              <a:buNone/>
            </a:pPr>
            <a:endParaRPr lang="de-DE"/>
          </a:p>
        </p:txBody>
      </p:sp>
      <p:sp>
        <p:nvSpPr>
          <p:cNvPr id="2" name="Inhaltsplatzhalter 1">
            <a:extLst>
              <a:ext uri="{FF2B5EF4-FFF2-40B4-BE49-F238E27FC236}">
                <a16:creationId xmlns:a16="http://schemas.microsoft.com/office/drawing/2014/main" id="{DDF593B1-5200-FB9A-CFA4-FCD63D467E65}"/>
              </a:ext>
            </a:extLst>
          </p:cNvPr>
          <p:cNvSpPr>
            <a:spLocks noGrp="1"/>
          </p:cNvSpPr>
          <p:nvPr>
            <p:ph sz="half" idx="2"/>
          </p:nvPr>
        </p:nvSpPr>
        <p:spPr>
          <a:xfrm>
            <a:off x="6277510" y="1825625"/>
            <a:ext cx="5003265" cy="4351338"/>
          </a:xfrm>
        </p:spPr>
        <p:txBody>
          <a:bodyPr>
            <a:noAutofit/>
          </a:bodyPr>
          <a:lstStyle/>
          <a:p>
            <a:pPr marL="0" indent="0">
              <a:lnSpc>
                <a:spcPct val="120000"/>
              </a:lnSpc>
              <a:buNone/>
              <a:defRPr/>
            </a:pPr>
            <a:r>
              <a:rPr lang="de-DE" b="1">
                <a:solidFill>
                  <a:srgbClr val="001432"/>
                </a:solidFill>
                <a:highlight>
                  <a:srgbClr val="FFC80C"/>
                </a:highlight>
              </a:rPr>
              <a:t>RISIKO</a:t>
            </a:r>
          </a:p>
          <a:p>
            <a:pPr marL="285750" indent="-285750">
              <a:lnSpc>
                <a:spcPct val="125000"/>
              </a:lnSpc>
            </a:pPr>
            <a:r>
              <a:rPr lang="de-DE"/>
              <a:t>Verwaltungsaufwand inkl. Auswirkungen auf schwache Volkswirtschaften</a:t>
            </a:r>
          </a:p>
          <a:p>
            <a:pPr marL="0" indent="0">
              <a:lnSpc>
                <a:spcPct val="125000"/>
              </a:lnSpc>
              <a:buNone/>
            </a:pPr>
            <a:r>
              <a:rPr lang="de-DE" b="1">
                <a:solidFill>
                  <a:srgbClr val="001432"/>
                </a:solidFill>
                <a:highlight>
                  <a:srgbClr val="FFC80C"/>
                </a:highlight>
              </a:rPr>
              <a:t>Begründung/Potential</a:t>
            </a:r>
          </a:p>
          <a:p>
            <a:pPr marL="285750" indent="-285750">
              <a:lnSpc>
                <a:spcPct val="125000"/>
              </a:lnSpc>
            </a:pPr>
            <a:r>
              <a:rPr lang="de-DE"/>
              <a:t>Vermeidungsanreize entlang Wertschöpfungskette durch Weiterreichung der CO2-Kosten bis zum Endkonsumenten</a:t>
            </a:r>
          </a:p>
          <a:p>
            <a:pPr marL="285750" indent="-285750">
              <a:lnSpc>
                <a:spcPct val="125000"/>
              </a:lnSpc>
            </a:pPr>
            <a:r>
              <a:rPr lang="de-DE"/>
              <a:t>verhindert Produktionsverlagerung und gibt Anreize zur Emissionsvermeidung bei Exporten nach Europa</a:t>
            </a:r>
          </a:p>
          <a:p>
            <a:pPr marL="285750" indent="-285750">
              <a:lnSpc>
                <a:spcPct val="125000"/>
              </a:lnSpc>
            </a:pPr>
            <a:r>
              <a:rPr lang="de-DE"/>
              <a:t>Anreize für Emissionshandelssysteme in anderen Ländern</a:t>
            </a:r>
          </a:p>
          <a:p>
            <a:pPr marL="0" indent="0">
              <a:buNone/>
            </a:pPr>
            <a:endParaRPr lang="de-DE"/>
          </a:p>
        </p:txBody>
      </p:sp>
      <p:sp>
        <p:nvSpPr>
          <p:cNvPr id="182" name="Google Shape;182;p3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2200">
                <a:solidFill>
                  <a:schemeClr val="dk1"/>
                </a:solidFill>
              </a:rPr>
              <a:t>Grenzausgleich/Endproduktabgabe</a:t>
            </a:r>
            <a:endParaRPr sz="2200">
              <a:solidFill>
                <a:schemeClr val="dk1"/>
              </a:solidFill>
            </a:endParaRPr>
          </a:p>
          <a:p>
            <a:pPr marL="0" lvl="0" indent="0" algn="l" rtl="0">
              <a:spcBef>
                <a:spcPts val="0"/>
              </a:spcBef>
              <a:spcAft>
                <a:spcPts val="0"/>
              </a:spcAft>
              <a:buClr>
                <a:schemeClr val="dk1"/>
              </a:buClr>
              <a:buSzPts val="2400"/>
              <a:buFont typeface="Arial"/>
              <a:buNone/>
            </a:pPr>
            <a:br>
              <a:rPr lang="de-DE" sz="1800" i="1">
                <a:solidFill>
                  <a:schemeClr val="dk1"/>
                </a:solidFill>
              </a:rPr>
            </a:br>
            <a:r>
              <a:rPr lang="de-DE" sz="1800" i="1">
                <a:solidFill>
                  <a:schemeClr val="dk1"/>
                </a:solidFill>
              </a:rPr>
              <a:t>Einsparpotential: 3 Mio. t</a:t>
            </a:r>
            <a:endParaRPr sz="1800" i="1">
              <a:solidFill>
                <a:schemeClr val="dk1"/>
              </a:solidFill>
            </a:endParaRPr>
          </a:p>
        </p:txBody>
      </p:sp>
      <p:sp>
        <p:nvSpPr>
          <p:cNvPr id="4" name="Textfeld 3">
            <a:extLst>
              <a:ext uri="{FF2B5EF4-FFF2-40B4-BE49-F238E27FC236}">
                <a16:creationId xmlns:a16="http://schemas.microsoft.com/office/drawing/2014/main" id="{A3721FBE-8824-803E-9C01-DFC9D237BE5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2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Aft>
                <a:spcPts val="0"/>
              </a:spcAft>
              <a:buSzPts val="180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Aft>
                <a:spcPts val="0"/>
              </a:spcAft>
              <a:buSzPts val="1800"/>
              <a:buChar char="•"/>
            </a:pPr>
            <a:r>
              <a:rPr lang="de-DE"/>
              <a:t>Etablierung der Carbon </a:t>
            </a:r>
            <a:r>
              <a:rPr lang="de-DE" err="1"/>
              <a:t>Contracts</a:t>
            </a:r>
            <a:r>
              <a:rPr lang="de-DE"/>
              <a:t> for </a:t>
            </a:r>
            <a:r>
              <a:rPr lang="de-DE" err="1"/>
              <a:t>Difference</a:t>
            </a:r>
            <a:r>
              <a:rPr lang="de-DE"/>
              <a:t> (</a:t>
            </a:r>
            <a:r>
              <a:rPr lang="de-DE" err="1"/>
              <a:t>CCfDs</a:t>
            </a:r>
            <a:r>
              <a:rPr lang="de-DE"/>
              <a:t>)</a:t>
            </a:r>
            <a:endParaRPr/>
          </a:p>
          <a:p>
            <a:pPr marL="285750" marR="0" lvl="0" indent="-285750" algn="l" rtl="0">
              <a:lnSpc>
                <a:spcPct val="125000"/>
              </a:lnSpc>
              <a:spcAft>
                <a:spcPts val="0"/>
              </a:spcAft>
              <a:buSzPts val="1800"/>
              <a:buChar char="•"/>
            </a:pPr>
            <a:r>
              <a:rPr lang="de-DE"/>
              <a:t>Einführung einer unternehmensbezogenen Klimaprämie</a:t>
            </a:r>
            <a:endParaRPr/>
          </a:p>
          <a:p>
            <a:pPr marL="685800" marR="0" lvl="1" indent="-228600" algn="l" rtl="0">
              <a:lnSpc>
                <a:spcPct val="125000"/>
              </a:lnSpc>
              <a:spcBef>
                <a:spcPts val="1000"/>
              </a:spcBef>
              <a:spcAft>
                <a:spcPts val="0"/>
              </a:spcAft>
              <a:buSzPts val="1600"/>
              <a:buChar char="−"/>
            </a:pPr>
            <a:r>
              <a:rPr lang="de-DE" sz="1600"/>
              <a:t>anteilig ihrer Beschäftigten erhalten Unternehmen Teil der Einnahmen aus dem Emissionshandel zurück</a:t>
            </a:r>
            <a:endParaRPr sz="1600"/>
          </a:p>
          <a:p>
            <a:pPr marL="685800" marR="0" lvl="1" indent="-228600" algn="l" rtl="0">
              <a:lnSpc>
                <a:spcPct val="125000"/>
              </a:lnSpc>
              <a:spcBef>
                <a:spcPts val="1000"/>
              </a:spcBef>
              <a:spcAft>
                <a:spcPts val="0"/>
              </a:spcAft>
              <a:buSzPts val="1600"/>
              <a:buChar char="−"/>
            </a:pPr>
            <a:r>
              <a:rPr lang="de-DE" sz="1600"/>
              <a:t>Verrechnung über Lohnnebenkosten für die Rentenkassen ermöglicht Dekarbonisierung bei paralleler Sicherung von Arbeitsplätzen</a:t>
            </a:r>
          </a:p>
          <a:p>
            <a:pPr marL="0" marR="0" lvl="0" indent="0" algn="l" rtl="0">
              <a:lnSpc>
                <a:spcPct val="125000"/>
              </a:lnSpc>
              <a:spcAft>
                <a:spcPts val="0"/>
              </a:spcAft>
              <a:buSzPts val="1800"/>
              <a:buNone/>
            </a:pPr>
            <a:endParaRPr/>
          </a:p>
        </p:txBody>
      </p:sp>
      <p:sp>
        <p:nvSpPr>
          <p:cNvPr id="2" name="Inhaltsplatzhalter 1">
            <a:extLst>
              <a:ext uri="{FF2B5EF4-FFF2-40B4-BE49-F238E27FC236}">
                <a16:creationId xmlns:a16="http://schemas.microsoft.com/office/drawing/2014/main" id="{D343D276-F029-EC09-99C7-433741DF10B1}"/>
              </a:ext>
            </a:extLst>
          </p:cNvPr>
          <p:cNvSpPr>
            <a:spLocks noGrp="1"/>
          </p:cNvSpPr>
          <p:nvPr>
            <p:ph sz="half" idx="2"/>
          </p:nvPr>
        </p:nvSpPr>
        <p:spPr>
          <a:xfrm>
            <a:off x="6277510" y="1825625"/>
            <a:ext cx="5003265" cy="4351338"/>
          </a:xfrm>
        </p:spPr>
        <p:txBody>
          <a:bodyPr>
            <a:normAutofit/>
          </a:bodyPr>
          <a:lstStyle/>
          <a:p>
            <a:pPr marL="0" indent="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a:t>
            </a:r>
          </a:p>
          <a:p>
            <a:r>
              <a:rPr lang="de-DE"/>
              <a:t>verhindert Produktionsverlagerungen ins weniger regulierte Ausland (Carbon </a:t>
            </a:r>
            <a:r>
              <a:rPr lang="de-DE" err="1"/>
              <a:t>Leakages</a:t>
            </a:r>
            <a:r>
              <a:rPr lang="de-DE"/>
              <a:t>)</a:t>
            </a:r>
          </a:p>
          <a:p>
            <a:r>
              <a:rPr lang="de-DE"/>
              <a:t>finanzielle Förderungen von technischen Innovationen unterstützt heimische Wirtschaft &amp; Wissenschaft</a:t>
            </a:r>
          </a:p>
          <a:p>
            <a:pPr lvl="1">
              <a:buFont typeface="Arial" panose="020B0604020202020204" pitchFamily="34" charset="0"/>
              <a:buChar char="−"/>
            </a:pPr>
            <a:r>
              <a:rPr lang="de-DE" sz="1600" err="1"/>
              <a:t>GreenTech</a:t>
            </a:r>
            <a:r>
              <a:rPr lang="de-DE" sz="1600"/>
              <a:t> </a:t>
            </a:r>
            <a:r>
              <a:rPr lang="de-DE" sz="1600" err="1"/>
              <a:t>made</a:t>
            </a:r>
            <a:r>
              <a:rPr lang="de-DE" sz="1600"/>
              <a:t> in Germany sichert langfristig Arbeitsplätze</a:t>
            </a:r>
          </a:p>
        </p:txBody>
      </p:sp>
      <p:sp>
        <p:nvSpPr>
          <p:cNvPr id="189" name="Google Shape;189;p3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sz="2200">
                <a:solidFill>
                  <a:schemeClr val="dk1"/>
                </a:solidFill>
              </a:rPr>
              <a:t>Finanzielle Unterstützung von Unternehmen in der Transformationsphase</a:t>
            </a:r>
            <a:endParaRPr sz="2200">
              <a:solidFill>
                <a:schemeClr val="dk1"/>
              </a:solidFill>
            </a:endParaRPr>
          </a:p>
          <a:p>
            <a:pPr marL="0" lvl="0" indent="0" algn="l" rtl="0">
              <a:spcBef>
                <a:spcPts val="0"/>
              </a:spcBef>
              <a:spcAft>
                <a:spcPts val="0"/>
              </a:spcAft>
              <a:buClr>
                <a:schemeClr val="dk1"/>
              </a:buClr>
              <a:buSzPts val="2400"/>
              <a:buFont typeface="Arial"/>
              <a:buNone/>
            </a:pPr>
            <a:r>
              <a:rPr lang="de-DE" sz="1800" i="1">
                <a:solidFill>
                  <a:schemeClr val="dk1"/>
                </a:solidFill>
              </a:rPr>
              <a:t>Einsparpotential: 3 Mio. t</a:t>
            </a:r>
            <a:endParaRPr sz="1800" i="1">
              <a:solidFill>
                <a:schemeClr val="dk1"/>
              </a:solidFill>
            </a:endParaRPr>
          </a:p>
        </p:txBody>
      </p:sp>
      <p:sp>
        <p:nvSpPr>
          <p:cNvPr id="3" name="Pfeil: Fünfeck 2">
            <a:extLst>
              <a:ext uri="{FF2B5EF4-FFF2-40B4-BE49-F238E27FC236}">
                <a16:creationId xmlns:a16="http://schemas.microsoft.com/office/drawing/2014/main" id="{564E3F2D-136E-01AF-9EA6-BDBD120A254B}"/>
              </a:ext>
            </a:extLst>
          </p:cNvPr>
          <p:cNvSpPr/>
          <p:nvPr/>
        </p:nvSpPr>
        <p:spPr>
          <a:xfrm flipH="1">
            <a:off x="7878560" y="4981115"/>
            <a:ext cx="4313440" cy="130202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a:solidFill>
                  <a:schemeClr val="bg2"/>
                </a:solidFill>
                <a:latin typeface="Arial" panose="020B0604020202020204" pitchFamily="34" charset="0"/>
                <a:cs typeface="Arial" panose="020B0604020202020204" pitchFamily="34" charset="0"/>
              </a:rPr>
              <a:t>Wer zu lange auf alte Technologien setzt, gefährdet unsere zukünftige Wirtschaftskraft und Wohlstand.</a:t>
            </a:r>
          </a:p>
        </p:txBody>
      </p:sp>
      <p:sp>
        <p:nvSpPr>
          <p:cNvPr id="5" name="Textfeld 4">
            <a:extLst>
              <a:ext uri="{FF2B5EF4-FFF2-40B4-BE49-F238E27FC236}">
                <a16:creationId xmlns:a16="http://schemas.microsoft.com/office/drawing/2014/main" id="{36687CDE-E0B4-3A5E-E267-CAEDF49076BD}"/>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360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Aft>
                <a:spcPts val="0"/>
              </a:spcAft>
              <a:buSzPts val="180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Aft>
                <a:spcPts val="0"/>
              </a:spcAft>
              <a:buSzPts val="1800"/>
              <a:buChar char="•"/>
            </a:pPr>
            <a:r>
              <a:rPr lang="de-DE"/>
              <a:t>EU-Vorschlag </a:t>
            </a:r>
            <a:r>
              <a:rPr lang="de-DE" u="sng">
                <a:solidFill>
                  <a:srgbClr val="0070C0"/>
                </a:solidFill>
                <a:hlinkClick r:id="rId3">
                  <a:extLst>
                    <a:ext uri="{A12FA001-AC4F-418D-AE19-62706E023703}">
                      <ahyp:hlinkClr xmlns:ahyp="http://schemas.microsoft.com/office/drawing/2018/hyperlinkcolor" val="tx"/>
                    </a:ext>
                  </a:extLst>
                </a:hlinkClick>
              </a:rPr>
              <a:t>2022/0099/COD</a:t>
            </a:r>
            <a:endParaRPr lang="de-DE">
              <a:solidFill>
                <a:srgbClr val="0070C0"/>
              </a:solidFill>
            </a:endParaRPr>
          </a:p>
          <a:p>
            <a:pPr lvl="1">
              <a:lnSpc>
                <a:spcPct val="125000"/>
              </a:lnSpc>
              <a:spcBef>
                <a:spcPts val="1000"/>
              </a:spcBef>
              <a:buSzPts val="1600"/>
              <a:buChar char="−"/>
            </a:pPr>
            <a:r>
              <a:rPr lang="de-DE" sz="1400">
                <a:latin typeface="Arial"/>
                <a:cs typeface="Arial"/>
              </a:rPr>
              <a:t>Aufnahme SF</a:t>
            </a:r>
            <a:r>
              <a:rPr lang="de-DE" sz="1400" baseline="-25000">
                <a:latin typeface="Arial"/>
                <a:cs typeface="Arial"/>
              </a:rPr>
              <a:t>6,</a:t>
            </a:r>
            <a:endParaRPr lang="de-DE" sz="1400" baseline="-25000">
              <a:cs typeface="Arial"/>
            </a:endParaRPr>
          </a:p>
          <a:p>
            <a:pPr marL="685800" marR="0" lvl="1" indent="-228600" algn="l" rtl="0">
              <a:lnSpc>
                <a:spcPct val="125000"/>
              </a:lnSpc>
              <a:spcBef>
                <a:spcPts val="1000"/>
              </a:spcBef>
              <a:spcAft>
                <a:spcPts val="0"/>
              </a:spcAft>
              <a:buSzPts val="1600"/>
              <a:buChar char="−"/>
            </a:pPr>
            <a:r>
              <a:rPr lang="de-DE" sz="1400">
                <a:latin typeface="Arial"/>
                <a:cs typeface="Arial"/>
              </a:rPr>
              <a:t>Dichtheitskontrollen &amp; Leckage-Erkennungssystemen</a:t>
            </a:r>
          </a:p>
          <a:p>
            <a:pPr marL="685800" marR="0" lvl="1" indent="-228600" algn="l" rtl="0">
              <a:lnSpc>
                <a:spcPct val="125000"/>
              </a:lnSpc>
              <a:spcBef>
                <a:spcPts val="1000"/>
              </a:spcBef>
              <a:spcAft>
                <a:spcPts val="0"/>
              </a:spcAft>
              <a:buSzPts val="1600"/>
              <a:buChar char="−"/>
            </a:pPr>
            <a:r>
              <a:rPr lang="de-DE" sz="1400">
                <a:latin typeface="Arial"/>
                <a:cs typeface="Arial"/>
              </a:rPr>
              <a:t>Nachweis über Rückgewinnung und Zerstörung von als Nebenprodukt entstandenen Emissionen</a:t>
            </a:r>
          </a:p>
          <a:p>
            <a:pPr marL="685800" marR="0" lvl="1" indent="-228600" algn="l" rtl="0">
              <a:lnSpc>
                <a:spcPct val="125000"/>
              </a:lnSpc>
              <a:spcBef>
                <a:spcPts val="1000"/>
              </a:spcBef>
              <a:spcAft>
                <a:spcPts val="0"/>
              </a:spcAft>
              <a:buSzPts val="1600"/>
              <a:buChar char="−"/>
            </a:pPr>
            <a:r>
              <a:rPr lang="de-DE" sz="1400">
                <a:latin typeface="Arial"/>
                <a:cs typeface="Arial"/>
              </a:rPr>
              <a:t>Ausbildung &amp; Zertifizierung von Personal</a:t>
            </a:r>
          </a:p>
          <a:p>
            <a:pPr marL="685800" marR="0" lvl="1" indent="-228600" algn="l" rtl="0">
              <a:lnSpc>
                <a:spcPct val="125000"/>
              </a:lnSpc>
              <a:spcBef>
                <a:spcPts val="1000"/>
              </a:spcBef>
              <a:spcAft>
                <a:spcPts val="0"/>
              </a:spcAft>
              <a:buSzPts val="1600"/>
              <a:buChar char="−"/>
            </a:pPr>
            <a:r>
              <a:rPr lang="de-DE" sz="1400">
                <a:latin typeface="Arial"/>
                <a:cs typeface="Arial"/>
              </a:rPr>
              <a:t>HFKW-Ausstieg bis spätestens 2050 </a:t>
            </a:r>
            <a:r>
              <a:rPr lang="de-DE" sz="1400">
                <a:solidFill>
                  <a:srgbClr val="FFC000"/>
                </a:solidFill>
                <a:latin typeface="Arial"/>
                <a:cs typeface="Arial"/>
              </a:rPr>
              <a:t>(GZ fordert schnelleren Ausstieg!)</a:t>
            </a:r>
          </a:p>
          <a:p>
            <a:pPr lvl="1">
              <a:lnSpc>
                <a:spcPct val="125000"/>
              </a:lnSpc>
              <a:spcBef>
                <a:spcPts val="1000"/>
              </a:spcBef>
              <a:buSzPts val="1600"/>
              <a:buChar char="−"/>
            </a:pPr>
            <a:r>
              <a:rPr lang="de-DE" sz="1400">
                <a:latin typeface="Arial"/>
                <a:cs typeface="Arial"/>
              </a:rPr>
              <a:t>Wärmepumpenindustrie und -Förderung(!) soweit möglich auf natürliche Kältemittel (bspw. Propan) umstellen. </a:t>
            </a:r>
          </a:p>
        </p:txBody>
      </p:sp>
      <p:sp>
        <p:nvSpPr>
          <p:cNvPr id="2" name="Inhaltsplatzhalter 1">
            <a:extLst>
              <a:ext uri="{FF2B5EF4-FFF2-40B4-BE49-F238E27FC236}">
                <a16:creationId xmlns:a16="http://schemas.microsoft.com/office/drawing/2014/main" id="{BFCE4F50-73E0-F93A-16FF-2C0C0C584F09}"/>
              </a:ext>
            </a:extLst>
          </p:cNvPr>
          <p:cNvSpPr>
            <a:spLocks noGrp="1"/>
          </p:cNvSpPr>
          <p:nvPr>
            <p:ph sz="half" idx="2"/>
          </p:nvPr>
        </p:nvSpPr>
        <p:spPr/>
        <p:txBody>
          <a:bodyPr/>
          <a:lstStyle/>
          <a:p>
            <a:pPr marL="0" indent="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  </a:t>
            </a:r>
            <a:b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br>
            <a:r>
              <a:rPr lang="de-DE" err="1"/>
              <a:t>vgl</a:t>
            </a:r>
            <a:r>
              <a:rPr lang="de-DE"/>
              <a:t>: </a:t>
            </a:r>
            <a:r>
              <a:rPr lang="de-DE">
                <a:hlinkClick r:id="rId4"/>
              </a:rPr>
              <a:t>UBA (2023)</a:t>
            </a:r>
            <a:endParaRPr lang="de-DE"/>
          </a:p>
          <a:p>
            <a:r>
              <a:rPr lang="de-DE"/>
              <a:t>Treibhausgaspotential von </a:t>
            </a:r>
            <a:r>
              <a:rPr lang="de-DE" b="0" i="0">
                <a:effectLst/>
              </a:rPr>
              <a:t>F-Gasen bis zu 23.500-mal höher als von Kohlendioxid</a:t>
            </a:r>
            <a:endParaRPr kumimoji="0" lang="de-DE" b="1" i="0" u="none" strike="noStrike" kern="1200" cap="none" spc="0" normalizeH="0" baseline="0" noProof="0">
              <a:ln>
                <a:noFill/>
              </a:ln>
              <a:solidFill>
                <a:srgbClr val="001432"/>
              </a:solidFill>
              <a:effectLst/>
              <a:highlight>
                <a:srgbClr val="FFC80C"/>
              </a:highlight>
              <a:uLnTx/>
              <a:uFillTx/>
            </a:endParaRPr>
          </a:p>
          <a:p>
            <a:r>
              <a:rPr lang="de-DE"/>
              <a:t>Trotz geringer Mengen damit nach CO</a:t>
            </a:r>
            <a:r>
              <a:rPr lang="de-DE" baseline="-25000"/>
              <a:t>2</a:t>
            </a:r>
            <a:r>
              <a:rPr lang="de-DE"/>
              <a:t>, CH</a:t>
            </a:r>
            <a:r>
              <a:rPr lang="de-DE" baseline="-25000"/>
              <a:t>4</a:t>
            </a:r>
            <a:r>
              <a:rPr lang="de-DE"/>
              <a:t> und N</a:t>
            </a:r>
            <a:r>
              <a:rPr lang="de-DE" baseline="-25000"/>
              <a:t>2</a:t>
            </a:r>
            <a:r>
              <a:rPr lang="de-DE"/>
              <a:t>O relevant für die Klimaneutralität.</a:t>
            </a:r>
          </a:p>
          <a:p>
            <a:r>
              <a:rPr lang="de-DE"/>
              <a:t>Verwendung innerhalb Deutschlands v.a. in Schallschutzscheiben und als Kältemittel (relevant für die Skalierung von Wärmepumpen-Technologie)</a:t>
            </a:r>
          </a:p>
        </p:txBody>
      </p:sp>
      <p:sp>
        <p:nvSpPr>
          <p:cNvPr id="196" name="Google Shape;196;p3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solidFill>
                  <a:schemeClr val="dk1"/>
                </a:solidFill>
              </a:rPr>
              <a:t>Klimaschädliche fluorierte Treibhausgase verringern</a:t>
            </a:r>
            <a:endParaRPr>
              <a:solidFill>
                <a:schemeClr val="dk1"/>
              </a:solidFill>
            </a:endParaRPr>
          </a:p>
          <a:p>
            <a:pPr marL="0" lvl="0" indent="0" algn="l" rtl="0">
              <a:spcBef>
                <a:spcPts val="0"/>
              </a:spcBef>
              <a:spcAft>
                <a:spcPts val="0"/>
              </a:spcAft>
              <a:buClr>
                <a:schemeClr val="dk1"/>
              </a:buClr>
              <a:buSzPts val="2400"/>
              <a:buFont typeface="Arial"/>
              <a:buNone/>
            </a:pPr>
            <a:br>
              <a:rPr lang="de-DE" sz="1800" i="1">
                <a:solidFill>
                  <a:schemeClr val="dk1"/>
                </a:solidFill>
              </a:rPr>
            </a:br>
            <a:r>
              <a:rPr lang="de-DE" sz="1800" i="1">
                <a:solidFill>
                  <a:schemeClr val="dk1"/>
                </a:solidFill>
              </a:rPr>
              <a:t>Einsparpotential: 9 Mio. t</a:t>
            </a:r>
            <a:endParaRPr sz="1800" i="1">
              <a:solidFill>
                <a:schemeClr val="dk1"/>
              </a:solidFill>
            </a:endParaRPr>
          </a:p>
        </p:txBody>
      </p:sp>
      <p:sp>
        <p:nvSpPr>
          <p:cNvPr id="4" name="Textfeld 3">
            <a:extLst>
              <a:ext uri="{FF2B5EF4-FFF2-40B4-BE49-F238E27FC236}">
                <a16:creationId xmlns:a16="http://schemas.microsoft.com/office/drawing/2014/main" id="{FB36FB68-A851-E37B-70D0-0DA7CF9FEFF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5"/>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812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17145" marR="0" lvl="0" indent="0" algn="l" rtl="0">
              <a:lnSpc>
                <a:spcPct val="125000"/>
              </a:lnSpc>
              <a:spcAft>
                <a:spcPts val="0"/>
              </a:spcAft>
              <a:buSzPct val="10000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68605" algn="l" rtl="0">
              <a:lnSpc>
                <a:spcPct val="125000"/>
              </a:lnSpc>
              <a:spcAft>
                <a:spcPts val="0"/>
              </a:spcAft>
              <a:buSzPct val="100000"/>
              <a:buChar char="•"/>
            </a:pPr>
            <a:r>
              <a:rPr lang="de-DE" sz="1600"/>
              <a:t>Speichervolumina begrenzen, damit CCS nur für </a:t>
            </a:r>
            <a:r>
              <a:rPr lang="de-DE" sz="1600" b="1"/>
              <a:t>unvermeidbaren Emissionen</a:t>
            </a:r>
            <a:r>
              <a:rPr lang="de-DE" sz="1600"/>
              <a:t> der Industrie eingesetzt wird</a:t>
            </a:r>
            <a:endParaRPr sz="1600"/>
          </a:p>
          <a:p>
            <a:pPr marL="285750" marR="0" lvl="0" indent="-268605" algn="l" rtl="0">
              <a:lnSpc>
                <a:spcPct val="125000"/>
              </a:lnSpc>
              <a:spcAft>
                <a:spcPts val="0"/>
              </a:spcAft>
              <a:buSzPct val="100000"/>
              <a:buChar char="•"/>
            </a:pPr>
            <a:r>
              <a:rPr lang="de-DE" sz="1600"/>
              <a:t>Vorrang CCU (geschlossener Kreislauf) statt CCS</a:t>
            </a:r>
            <a:endParaRPr sz="1600"/>
          </a:p>
          <a:p>
            <a:pPr marL="285750" marR="0" lvl="0" indent="-268605" algn="l" rtl="0">
              <a:lnSpc>
                <a:spcPct val="125000"/>
              </a:lnSpc>
              <a:spcAft>
                <a:spcPts val="0"/>
              </a:spcAft>
              <a:buSzPct val="100000"/>
              <a:buChar char="•"/>
            </a:pPr>
            <a:r>
              <a:rPr lang="de-DE" sz="1600"/>
              <a:t>Transport-Infrastruktur ermöglichen </a:t>
            </a:r>
          </a:p>
          <a:p>
            <a:pPr marL="285750" marR="0" lvl="0" indent="-268605" algn="l" rtl="0">
              <a:lnSpc>
                <a:spcPct val="125000"/>
              </a:lnSpc>
              <a:spcAft>
                <a:spcPts val="0"/>
              </a:spcAft>
              <a:buSzPct val="100000"/>
              <a:buChar char="•"/>
            </a:pPr>
            <a:r>
              <a:rPr lang="de-DE" sz="1600"/>
              <a:t>strikte Regelung von Leckagen für alle Speicherstätten (Empfehlung: weniger als 0,01%)</a:t>
            </a:r>
          </a:p>
          <a:p>
            <a:pPr marL="285750" marR="0" lvl="0" indent="-268605" algn="l" rtl="0">
              <a:lnSpc>
                <a:spcPct val="125000"/>
              </a:lnSpc>
              <a:spcAft>
                <a:spcPts val="0"/>
              </a:spcAft>
              <a:buSzPct val="100000"/>
              <a:buChar char="•"/>
            </a:pPr>
            <a:r>
              <a:rPr lang="de-DE" sz="1600"/>
              <a:t>Einzahlung der Nutzer in Fonds, der langfristigen Betrieb (jenseits von 40 Jahren) der Speicherstätten gewährleistet und mögliche (Umwelt-)Katastrophen in der Zukunft abfedert</a:t>
            </a:r>
          </a:p>
        </p:txBody>
      </p:sp>
      <p:sp>
        <p:nvSpPr>
          <p:cNvPr id="2" name="Inhaltsplatzhalter 1">
            <a:extLst>
              <a:ext uri="{FF2B5EF4-FFF2-40B4-BE49-F238E27FC236}">
                <a16:creationId xmlns:a16="http://schemas.microsoft.com/office/drawing/2014/main" id="{178F6050-97FE-7319-081D-E99039D1348F}"/>
              </a:ext>
            </a:extLst>
          </p:cNvPr>
          <p:cNvSpPr>
            <a:spLocks noGrp="1"/>
          </p:cNvSpPr>
          <p:nvPr>
            <p:ph sz="half" idx="2"/>
          </p:nvPr>
        </p:nvSpPr>
        <p:spPr>
          <a:xfrm>
            <a:off x="6277510" y="1825625"/>
            <a:ext cx="5003265" cy="4351338"/>
          </a:xfrm>
        </p:spPr>
        <p:txBody>
          <a:bodyPr vert="horz" lIns="91440" tIns="45720" rIns="91440" bIns="45720" rtlCol="0" anchor="t">
            <a:normAutofit fontScale="92500"/>
          </a:bodyPr>
          <a:lstStyle/>
          <a:p>
            <a:pPr marL="0" indent="0">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a:t>
            </a:r>
          </a:p>
          <a:p>
            <a:r>
              <a:rPr lang="de-DE" sz="1600">
                <a:latin typeface="Arial"/>
                <a:cs typeface="Arial"/>
              </a:rPr>
              <a:t>CCU/CCS-Technologien sind enorm energieaufwändig und erreichen nicht die benötigte Kapazität, um neben unvermeidbaren auch vermeidbare Emissionen abzusaugen</a:t>
            </a:r>
          </a:p>
          <a:p>
            <a:pPr marL="0" indent="0">
              <a:lnSpc>
                <a:spcPct val="120000"/>
              </a:lnSpc>
              <a:buSzPct val="100000"/>
              <a:buNone/>
            </a:pPr>
            <a:r>
              <a:rPr lang="de-DE" b="1">
                <a:solidFill>
                  <a:srgbClr val="001432"/>
                </a:solidFill>
                <a:highlight>
                  <a:srgbClr val="FFC80C"/>
                </a:highlight>
              </a:rPr>
              <a:t>Risiko</a:t>
            </a:r>
          </a:p>
          <a:p>
            <a:pPr marL="302895" indent="-285750">
              <a:lnSpc>
                <a:spcPct val="125000"/>
              </a:lnSpc>
              <a:buSzPct val="100000"/>
            </a:pPr>
            <a:r>
              <a:rPr lang="de-DE" sz="1600"/>
              <a:t>Leckage-Effekte auf Zellmetabolismus, Grundwasserqualität und pH-Wert &amp; Biodiversität der Meere</a:t>
            </a:r>
          </a:p>
          <a:p>
            <a:pPr marL="302895" indent="-285750">
              <a:lnSpc>
                <a:spcPct val="125000"/>
              </a:lnSpc>
              <a:buSzPct val="100000"/>
            </a:pPr>
            <a:r>
              <a:rPr lang="de-DE" sz="1600"/>
              <a:t>Austritt potentiell hoch karzinogener Nitrosamine/</a:t>
            </a:r>
            <a:r>
              <a:rPr lang="de-DE" sz="1600" err="1"/>
              <a:t>Nitramine</a:t>
            </a:r>
            <a:endParaRPr lang="de-DE" sz="1600"/>
          </a:p>
          <a:p>
            <a:r>
              <a:rPr lang="de-DE" sz="1600"/>
              <a:t>zu starker Fokus auf CCU/CCS bremst notwendige Transformationsinvestitionen</a:t>
            </a:r>
          </a:p>
        </p:txBody>
      </p:sp>
      <p:sp>
        <p:nvSpPr>
          <p:cNvPr id="203" name="Google Shape;203;p3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solidFill>
                  <a:schemeClr val="dk1"/>
                </a:solidFill>
              </a:rPr>
              <a:t>Regelung des begrenzten Einsatzes von CCU/CCS</a:t>
            </a:r>
            <a:endParaRPr>
              <a:solidFill>
                <a:schemeClr val="dk1"/>
              </a:solidFill>
            </a:endParaRPr>
          </a:p>
          <a:p>
            <a:pPr marL="0" lvl="0" indent="0" algn="l" rtl="0">
              <a:spcBef>
                <a:spcPts val="0"/>
              </a:spcBef>
              <a:spcAft>
                <a:spcPts val="0"/>
              </a:spcAft>
              <a:buClr>
                <a:schemeClr val="dk1"/>
              </a:buClr>
              <a:buSzPts val="2400"/>
              <a:buFont typeface="Arial"/>
              <a:buNone/>
            </a:pPr>
            <a:br>
              <a:rPr lang="de-DE" sz="1800" i="1">
                <a:solidFill>
                  <a:schemeClr val="dk1"/>
                </a:solidFill>
              </a:rPr>
            </a:br>
            <a:r>
              <a:rPr lang="de-DE" sz="1800" i="1">
                <a:solidFill>
                  <a:schemeClr val="dk1"/>
                </a:solidFill>
              </a:rPr>
              <a:t>Einsparpotential: 1 Mio. t</a:t>
            </a:r>
            <a:endParaRPr sz="1800" i="1">
              <a:solidFill>
                <a:schemeClr val="dk1"/>
              </a:solidFill>
            </a:endParaRPr>
          </a:p>
        </p:txBody>
      </p:sp>
      <p:sp>
        <p:nvSpPr>
          <p:cNvPr id="4" name="Textfeld 3">
            <a:extLst>
              <a:ext uri="{FF2B5EF4-FFF2-40B4-BE49-F238E27FC236}">
                <a16:creationId xmlns:a16="http://schemas.microsoft.com/office/drawing/2014/main" id="{956F976A-A0F4-EE8B-DFBF-E9618C313C55}"/>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708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sz="half" idx="1"/>
          </p:nvPr>
        </p:nvSpPr>
        <p:spPr>
          <a:xfrm>
            <a:off x="677558" y="1825625"/>
            <a:ext cx="5599951" cy="4351338"/>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125000"/>
              </a:lnSpc>
              <a:spcAft>
                <a:spcPts val="0"/>
              </a:spcAft>
              <a:buSzPts val="1800"/>
              <a:buNone/>
            </a:pPr>
            <a:r>
              <a:rPr kumimoji="0" lang="de-DE" sz="7200" b="1" i="0" u="none" strike="noStrike" kern="1200" cap="none" spc="0" normalizeH="0" baseline="0" noProof="0">
                <a:ln>
                  <a:noFill/>
                </a:ln>
                <a:solidFill>
                  <a:srgbClr val="001432"/>
                </a:solidFill>
                <a:effectLst/>
                <a:highlight>
                  <a:srgbClr val="FFC80C"/>
                </a:highlight>
                <a:uLnTx/>
                <a:uFillTx/>
                <a:latin typeface="Arial"/>
                <a:cs typeface="Arial"/>
              </a:rPr>
              <a:t>Maßnahme</a:t>
            </a:r>
            <a:endParaRPr lang="de-DE" sz="7200" b="1" i="0" u="none" strike="noStrike" kern="1200" cap="none" spc="0" normalizeH="0" baseline="0" noProof="0">
              <a:ln>
                <a:noFill/>
              </a:ln>
              <a:solidFill>
                <a:srgbClr val="001432"/>
              </a:solidFill>
              <a:effectLst/>
              <a:highlight>
                <a:srgbClr val="FFC80C"/>
              </a:highlight>
              <a:uLnTx/>
              <a:uFillTx/>
              <a:latin typeface="Arial"/>
              <a:cs typeface="Arial"/>
            </a:endParaRPr>
          </a:p>
          <a:p>
            <a:pPr>
              <a:lnSpc>
                <a:spcPct val="125000"/>
              </a:lnSpc>
              <a:buSzPts val="1800"/>
            </a:pPr>
            <a:r>
              <a:rPr lang="de-DE" sz="7200">
                <a:latin typeface="Arial"/>
                <a:cs typeface="Arial"/>
              </a:rPr>
              <a:t>zukünftig nur Genehmigungen für Neu-installationen von klimaneutralen Industrieanlagen</a:t>
            </a:r>
          </a:p>
          <a:p>
            <a:pPr lvl="1">
              <a:lnSpc>
                <a:spcPct val="125000"/>
              </a:lnSpc>
              <a:buSzPts val="1800"/>
              <a:buFont typeface="Arial" panose="020B0604020202020204" pitchFamily="34" charset="0"/>
              <a:buChar char="−"/>
            </a:pPr>
            <a:r>
              <a:rPr lang="de-DE" sz="7200">
                <a:latin typeface="Arial"/>
                <a:cs typeface="Arial"/>
              </a:rPr>
              <a:t>Verankerung einer juristischen Möglichkeit zum klimaneutralen Betrieb als Voraussetzung</a:t>
            </a:r>
          </a:p>
          <a:p>
            <a:pPr lvl="1">
              <a:lnSpc>
                <a:spcPct val="125000"/>
              </a:lnSpc>
              <a:buSzPts val="1800"/>
              <a:buFont typeface="Arial" panose="020B0604020202020204" pitchFamily="34" charset="0"/>
              <a:buChar char="−"/>
            </a:pPr>
            <a:r>
              <a:rPr lang="de-DE" sz="7200">
                <a:latin typeface="Arial"/>
                <a:cs typeface="Arial"/>
              </a:rPr>
              <a:t>Einführung einer rechtssicheren Definition von einem klimaneutralen Unternehmen</a:t>
            </a:r>
          </a:p>
          <a:p>
            <a:pPr>
              <a:lnSpc>
                <a:spcPct val="125000"/>
              </a:lnSpc>
              <a:buSzPts val="1800"/>
            </a:pPr>
            <a:r>
              <a:rPr lang="de-DE" sz="7200">
                <a:latin typeface="Arial"/>
                <a:cs typeface="Arial"/>
              </a:rPr>
              <a:t>Gesetzliches Verbot fossiler Brennstoffe in Industrieanlagen zum Zwecke der Energieversorgung </a:t>
            </a:r>
            <a:endParaRPr lang="de-DE" sz="7200"/>
          </a:p>
          <a:p>
            <a:pPr lvl="1">
              <a:lnSpc>
                <a:spcPct val="125000"/>
              </a:lnSpc>
              <a:buSzPts val="1800"/>
              <a:buFont typeface="Arial" panose="020B0604020202020204" pitchFamily="34" charset="0"/>
              <a:buChar char="−"/>
            </a:pPr>
            <a:r>
              <a:rPr lang="de-DE" sz="7200">
                <a:latin typeface="Arial"/>
                <a:cs typeface="Arial"/>
              </a:rPr>
              <a:t>Festlegung des Stichdatums 01.01.2035</a:t>
            </a:r>
          </a:p>
          <a:p>
            <a:pPr lvl="1">
              <a:lnSpc>
                <a:spcPct val="125000"/>
              </a:lnSpc>
              <a:buSzPts val="1800"/>
              <a:buFont typeface="Arial" panose="020B0604020202020204" pitchFamily="34" charset="0"/>
              <a:buChar char="−"/>
            </a:pPr>
            <a:r>
              <a:rPr lang="de-DE" sz="7200">
                <a:latin typeface="Arial"/>
                <a:cs typeface="Arial"/>
              </a:rPr>
              <a:t>Implementierung einer Entscheidungs-regelung und Möglichkeit der Einzelfallprüfung</a:t>
            </a:r>
          </a:p>
        </p:txBody>
      </p:sp>
      <p:sp>
        <p:nvSpPr>
          <p:cNvPr id="2" name="Inhaltsplatzhalter 1">
            <a:extLst>
              <a:ext uri="{FF2B5EF4-FFF2-40B4-BE49-F238E27FC236}">
                <a16:creationId xmlns:a16="http://schemas.microsoft.com/office/drawing/2014/main" id="{75554968-6B74-CE26-F5F5-0D7990C04021}"/>
              </a:ext>
            </a:extLst>
          </p:cNvPr>
          <p:cNvSpPr>
            <a:spLocks noGrp="1"/>
          </p:cNvSpPr>
          <p:nvPr>
            <p:ph sz="half" idx="2"/>
          </p:nvPr>
        </p:nvSpPr>
        <p:spPr>
          <a:xfrm>
            <a:off x="6625377" y="1825625"/>
            <a:ext cx="5003265" cy="4351338"/>
          </a:xfrm>
        </p:spPr>
        <p:txBody>
          <a:bodyPr/>
          <a:lstStyle/>
          <a:p>
            <a:pPr marL="0" indent="0">
              <a:lnSpc>
                <a:spcPct val="125000"/>
              </a:lnSpc>
              <a:buNone/>
            </a:pPr>
            <a:r>
              <a:rPr kumimoji="0" lang="de-DE"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a:t>
            </a:r>
          </a:p>
          <a:p>
            <a:pPr>
              <a:lnSpc>
                <a:spcPct val="125000"/>
              </a:lnSpc>
            </a:pPr>
            <a:r>
              <a:rPr lang="de-DE"/>
              <a:t>garantiert Planungssicherheit für Unternehmen</a:t>
            </a:r>
          </a:p>
          <a:p>
            <a:pPr marL="285750" indent="-285750">
              <a:lnSpc>
                <a:spcPct val="125000"/>
              </a:lnSpc>
            </a:pPr>
            <a:r>
              <a:rPr lang="de-DE"/>
              <a:t>einfach umzusetzende Kontrollen, da Genehmigungen für fossil betriebene Anlagen nicht mehr ausgestellt werden</a:t>
            </a:r>
          </a:p>
          <a:p>
            <a:pPr marL="285750" indent="-285750">
              <a:lnSpc>
                <a:spcPct val="125000"/>
              </a:lnSpc>
            </a:pPr>
            <a:r>
              <a:rPr lang="de-DE"/>
              <a:t>verhindert Lock-Ins von fossilen Technologien mit einer Laufzeit von 30 Jahren</a:t>
            </a:r>
          </a:p>
          <a:p>
            <a:pPr marL="0" indent="0">
              <a:buNone/>
            </a:pPr>
            <a:endParaRPr lang="de-DE"/>
          </a:p>
        </p:txBody>
      </p:sp>
      <p:sp>
        <p:nvSpPr>
          <p:cNvPr id="210" name="Google Shape;210;p3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SzPts val="1800"/>
            </a:pPr>
            <a:r>
              <a:rPr lang="de-DE"/>
              <a:t>Genehmigungsvorschriften für neue Industrieanlagen: Kein Einsatz von fossilen Brennstoffen ab 2035</a:t>
            </a:r>
            <a:br>
              <a:rPr lang="de-DE"/>
            </a:br>
            <a:r>
              <a:rPr lang="de-DE" sz="1800" i="1">
                <a:solidFill>
                  <a:schemeClr val="dk1"/>
                </a:solidFill>
              </a:rPr>
              <a:t>Einsparpotential: 6 bzw. 4 Mio. t</a:t>
            </a:r>
            <a:endParaRPr lang="de-DE"/>
          </a:p>
        </p:txBody>
      </p:sp>
      <p:sp>
        <p:nvSpPr>
          <p:cNvPr id="4" name="Textfeld 3">
            <a:extLst>
              <a:ext uri="{FF2B5EF4-FFF2-40B4-BE49-F238E27FC236}">
                <a16:creationId xmlns:a16="http://schemas.microsoft.com/office/drawing/2014/main" id="{21026780-5AE8-C189-DEBB-0745BB44F0D6}"/>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90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a:extLst>
              <a:ext uri="{FF2B5EF4-FFF2-40B4-BE49-F238E27FC236}">
                <a16:creationId xmlns:a16="http://schemas.microsoft.com/office/drawing/2014/main" id="{C10168D7-D4CE-9034-7616-C5259C289C54}"/>
              </a:ext>
            </a:extLst>
          </p:cNvPr>
          <p:cNvSpPr>
            <a:spLocks noGrp="1"/>
          </p:cNvSpPr>
          <p:nvPr>
            <p:ph idx="1"/>
          </p:nvPr>
        </p:nvSpPr>
        <p:spPr>
          <a:xfrm>
            <a:off x="677559" y="1825625"/>
            <a:ext cx="10838271" cy="4351338"/>
          </a:xfrm>
        </p:spPr>
        <p:txBody>
          <a:bodyPr>
            <a:normAutofit/>
          </a:bodyPr>
          <a:lstStyle/>
          <a:p>
            <a:pPr marL="0" indent="0">
              <a:buNone/>
            </a:pPr>
            <a:r>
              <a:rPr lang="de-DE" sz="2400" b="1" dirty="0"/>
              <a:t>Wieviel CO</a:t>
            </a:r>
            <a:r>
              <a:rPr lang="de-DE" sz="2400" b="1" baseline="-25000" dirty="0"/>
              <a:t>2</a:t>
            </a:r>
            <a:r>
              <a:rPr lang="de-DE" sz="2400" b="1" dirty="0"/>
              <a:t> darf Deutschland maximal noch ausstoßen? </a:t>
            </a:r>
            <a:br>
              <a:rPr lang="de-DE" sz="2400" b="1" dirty="0"/>
            </a:br>
            <a:endParaRPr lang="de-DE" sz="2400" i="1" dirty="0"/>
          </a:p>
          <a:p>
            <a:pPr marL="0" indent="0">
              <a:buNone/>
            </a:pPr>
            <a:r>
              <a:rPr lang="de-DE" sz="2400" i="1" dirty="0"/>
              <a:t>„Das noch verfügbare faire CO</a:t>
            </a:r>
            <a:r>
              <a:rPr lang="de-DE" sz="2400" i="1" baseline="-25000" dirty="0"/>
              <a:t>2</a:t>
            </a:r>
            <a:r>
              <a:rPr lang="de-DE" sz="2400" i="1" dirty="0"/>
              <a:t>-Budget Deutschlands für einen 1,5°C-Pfad läuft 2031 ab, das für 1,75°C 2040. Das geltende Klimaschutzgesetz entspricht nach der Berechnung des SRU einer Begrenzung der Erhitzung der Erde auf weniger als 2, aber deutlich über 1,5°C.“</a:t>
            </a:r>
          </a:p>
          <a:p>
            <a:pPr marL="0" indent="0">
              <a:buNone/>
            </a:pPr>
            <a:endParaRPr lang="de-DE" sz="2400" i="1" dirty="0"/>
          </a:p>
          <a:p>
            <a:pPr marL="0" indent="0">
              <a:buNone/>
            </a:pPr>
            <a:r>
              <a:rPr lang="de-DE" dirty="0"/>
              <a:t>* Sachverständigenrat für Umweltfragen</a:t>
            </a:r>
          </a:p>
        </p:txBody>
      </p:sp>
      <p:sp>
        <p:nvSpPr>
          <p:cNvPr id="8" name="Titel 7">
            <a:extLst>
              <a:ext uri="{FF2B5EF4-FFF2-40B4-BE49-F238E27FC236}">
                <a16:creationId xmlns:a16="http://schemas.microsoft.com/office/drawing/2014/main" id="{6816E855-060A-3965-3AEA-7CACDEC974EB}"/>
              </a:ext>
            </a:extLst>
          </p:cNvPr>
          <p:cNvSpPr>
            <a:spLocks noGrp="1"/>
          </p:cNvSpPr>
          <p:nvPr>
            <p:ph type="title"/>
          </p:nvPr>
        </p:nvSpPr>
        <p:spPr/>
        <p:txBody>
          <a:bodyPr/>
          <a:lstStyle/>
          <a:p>
            <a:r>
              <a:rPr lang="de-DE"/>
              <a:t>Treibhausgas-Budget: SRU*-Stellungnahme vom 15.06.22</a:t>
            </a:r>
          </a:p>
        </p:txBody>
      </p:sp>
    </p:spTree>
    <p:extLst>
      <p:ext uri="{BB962C8B-B14F-4D97-AF65-F5344CB8AC3E}">
        <p14:creationId xmlns:p14="http://schemas.microsoft.com/office/powerpoint/2010/main" val="709320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114300" indent="0">
              <a:buNone/>
            </a:pPr>
            <a:r>
              <a:rPr kumimoji="0" lang="de-DE" sz="1900" b="1" i="0" u="none" strike="noStrike" kern="1200" cap="none" spc="0" normalizeH="0" baseline="0" noProof="0" dirty="0">
                <a:ln>
                  <a:noFill/>
                </a:ln>
                <a:solidFill>
                  <a:srgbClr val="001432"/>
                </a:solidFill>
                <a:effectLst/>
                <a:highlight>
                  <a:srgbClr val="FFC80C"/>
                </a:highlight>
                <a:uLnTx/>
                <a:uFillTx/>
                <a:latin typeface="Arial"/>
                <a:cs typeface="Arial"/>
              </a:rPr>
              <a:t>Maßnahmen</a:t>
            </a:r>
            <a:endParaRPr lang="de-DE" sz="1900" b="1" dirty="0">
              <a:latin typeface="Arial"/>
              <a:cs typeface="Arial"/>
            </a:endParaRPr>
          </a:p>
          <a:p>
            <a:r>
              <a:rPr lang="de-DE" dirty="0">
                <a:latin typeface="Arial"/>
                <a:cs typeface="Arial"/>
              </a:rPr>
              <a:t>Novellierung der Ökodesign-Richtlinie</a:t>
            </a:r>
          </a:p>
          <a:p>
            <a:pPr lvl="1">
              <a:spcBef>
                <a:spcPts val="1000"/>
              </a:spcBef>
              <a:buFontTx/>
              <a:buChar char="−"/>
            </a:pPr>
            <a:r>
              <a:rPr lang="de-DE" dirty="0">
                <a:latin typeface="Arial"/>
                <a:cs typeface="Arial"/>
              </a:rPr>
              <a:t>Implementierung des Top-Runner-Ansatzes</a:t>
            </a:r>
          </a:p>
          <a:p>
            <a:pPr lvl="1">
              <a:spcBef>
                <a:spcPts val="1000"/>
              </a:spcBef>
              <a:buFontTx/>
              <a:buChar char="−"/>
            </a:pPr>
            <a:r>
              <a:rPr lang="de-DE" dirty="0">
                <a:latin typeface="Arial"/>
                <a:cs typeface="Arial"/>
              </a:rPr>
              <a:t>Erweiterung des Anwendungsbereichs</a:t>
            </a:r>
          </a:p>
          <a:p>
            <a:pPr lvl="1">
              <a:spcBef>
                <a:spcPts val="1000"/>
              </a:spcBef>
              <a:buFontTx/>
              <a:buChar char="−"/>
            </a:pPr>
            <a:r>
              <a:rPr lang="de-DE" dirty="0">
                <a:latin typeface="Arial"/>
                <a:cs typeface="Arial"/>
              </a:rPr>
              <a:t>Einführung eines reparaturfähigen Produktdesigns</a:t>
            </a:r>
          </a:p>
          <a:p>
            <a:pPr lvl="1">
              <a:spcBef>
                <a:spcPts val="1000"/>
              </a:spcBef>
              <a:buFontTx/>
              <a:buChar char="−"/>
            </a:pPr>
            <a:r>
              <a:rPr lang="de-DE" dirty="0">
                <a:latin typeface="Arial"/>
                <a:cs typeface="Arial"/>
              </a:rPr>
              <a:t>Verbesserung des Zugangs zu Reparatur- und Wartungsinformationen</a:t>
            </a:r>
          </a:p>
          <a:p>
            <a:r>
              <a:rPr lang="de-DE" dirty="0">
                <a:latin typeface="Arial"/>
                <a:cs typeface="Arial"/>
              </a:rPr>
              <a:t>Verbindliche Mindesteinsatzquoten für Rezyklate (insb. bei Verpackungen)</a:t>
            </a:r>
          </a:p>
        </p:txBody>
      </p:sp>
      <p:sp>
        <p:nvSpPr>
          <p:cNvPr id="2" name="Inhaltsplatzhalter 1">
            <a:extLst>
              <a:ext uri="{FF2B5EF4-FFF2-40B4-BE49-F238E27FC236}">
                <a16:creationId xmlns:a16="http://schemas.microsoft.com/office/drawing/2014/main" id="{3C4F2A63-4BFD-E5BF-F0CD-5DD5427C383A}"/>
              </a:ext>
            </a:extLst>
          </p:cNvPr>
          <p:cNvSpPr>
            <a:spLocks noGrp="1"/>
          </p:cNvSpPr>
          <p:nvPr>
            <p:ph sz="half" idx="2"/>
          </p:nvPr>
        </p:nvSpPr>
        <p:spPr/>
        <p:txBody>
          <a:bodyPr vert="horz" lIns="91440" tIns="45720" rIns="91440" bIns="45720" rtlCol="0" anchor="t">
            <a:noAutofit/>
          </a:bodyPr>
          <a:lstStyle/>
          <a:p>
            <a:pPr marL="0" indent="0">
              <a:buNone/>
            </a:pPr>
            <a:r>
              <a:rPr kumimoji="0" lang="de-DE" b="1" i="0" u="none" strike="noStrike" kern="1200" cap="none" spc="0" normalizeH="0" baseline="0" noProof="0" dirty="0">
                <a:ln>
                  <a:noFill/>
                </a:ln>
                <a:solidFill>
                  <a:srgbClr val="001432"/>
                </a:solidFill>
                <a:effectLst/>
                <a:highlight>
                  <a:srgbClr val="FFC80C"/>
                </a:highlight>
                <a:uLnTx/>
                <a:uFillTx/>
                <a:latin typeface="Arial"/>
                <a:cs typeface="Arial"/>
              </a:rPr>
              <a:t>Maßnahmen</a:t>
            </a:r>
          </a:p>
          <a:p>
            <a:r>
              <a:rPr lang="de-DE" dirty="0">
                <a:latin typeface="Arial"/>
                <a:cs typeface="Arial"/>
              </a:rPr>
              <a:t>Materialkreislauf Elektro- und Elektronikgeräte stärken</a:t>
            </a:r>
          </a:p>
          <a:p>
            <a:pPr lvl="1">
              <a:spcBef>
                <a:spcPts val="1000"/>
              </a:spcBef>
              <a:buFontTx/>
              <a:buChar char="−"/>
            </a:pPr>
            <a:r>
              <a:rPr lang="de-DE" sz="1600" dirty="0">
                <a:latin typeface="Arial"/>
                <a:cs typeface="Arial"/>
              </a:rPr>
              <a:t>Pfandsystem für Elektro- und Elektronikaltgeräte</a:t>
            </a:r>
          </a:p>
          <a:p>
            <a:pPr lvl="1">
              <a:spcBef>
                <a:spcPts val="1000"/>
              </a:spcBef>
              <a:buFontTx/>
              <a:buChar char="−"/>
            </a:pPr>
            <a:r>
              <a:rPr lang="de-DE" sz="1600" dirty="0">
                <a:latin typeface="Arial"/>
                <a:cs typeface="Arial"/>
              </a:rPr>
              <a:t>systematisierte Rücknahme durch </a:t>
            </a:r>
            <a:r>
              <a:rPr lang="de-DE" sz="1600" dirty="0" err="1">
                <a:latin typeface="Arial"/>
                <a:cs typeface="Arial"/>
              </a:rPr>
              <a:t>Vertreiber:innen</a:t>
            </a:r>
            <a:endParaRPr lang="de-DE" sz="1600" dirty="0">
              <a:latin typeface="Arial"/>
              <a:cs typeface="Arial"/>
            </a:endParaRPr>
          </a:p>
          <a:p>
            <a:pPr lvl="1">
              <a:spcBef>
                <a:spcPts val="1000"/>
              </a:spcBef>
              <a:buFontTx/>
              <a:buChar char="−"/>
            </a:pPr>
            <a:r>
              <a:rPr lang="de-DE" sz="1600" dirty="0">
                <a:latin typeface="Arial"/>
                <a:cs typeface="Arial"/>
              </a:rPr>
              <a:t>einfache Entnahme und Austausch von Akkumulatoren &amp; Batterien und verpflichtender Reparatur-Index</a:t>
            </a:r>
          </a:p>
          <a:p>
            <a:pPr marL="0" indent="0">
              <a:buNone/>
            </a:pPr>
            <a:r>
              <a:rPr lang="de-DE" b="1" dirty="0">
                <a:solidFill>
                  <a:srgbClr val="001432"/>
                </a:solidFill>
                <a:highlight>
                  <a:srgbClr val="FFC80C"/>
                </a:highlight>
                <a:latin typeface="Arial"/>
                <a:cs typeface="Arial"/>
              </a:rPr>
              <a:t>Begründung</a:t>
            </a:r>
          </a:p>
          <a:p>
            <a:r>
              <a:rPr lang="de-DE" sz="1600" dirty="0">
                <a:latin typeface="Arial"/>
                <a:cs typeface="Arial"/>
              </a:rPr>
              <a:t>geringere Belastung in Bezug auf Ressourcen, Landnutzung und Biodiversität</a:t>
            </a:r>
          </a:p>
          <a:p>
            <a:r>
              <a:rPr lang="de-DE" sz="1600" dirty="0">
                <a:latin typeface="Arial"/>
                <a:cs typeface="Arial"/>
              </a:rPr>
              <a:t>geringere Freisetzung toxischer Abfälle</a:t>
            </a:r>
          </a:p>
        </p:txBody>
      </p:sp>
      <p:sp>
        <p:nvSpPr>
          <p:cNvPr id="210" name="Google Shape;210;p3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SzPts val="1800"/>
            </a:pPr>
            <a:r>
              <a:rPr lang="de-DE"/>
              <a:t>Stärkung der Kreislaufwirtschaft</a:t>
            </a:r>
            <a:br>
              <a:rPr lang="de-DE"/>
            </a:br>
            <a:br>
              <a:rPr lang="de-DE"/>
            </a:br>
            <a:r>
              <a:rPr lang="de-DE" sz="1800" i="1">
                <a:solidFill>
                  <a:schemeClr val="dk1"/>
                </a:solidFill>
              </a:rPr>
              <a:t>Einsparpotential: 2 Mio. t</a:t>
            </a:r>
            <a:endParaRPr lang="de-DE"/>
          </a:p>
        </p:txBody>
      </p:sp>
      <p:sp>
        <p:nvSpPr>
          <p:cNvPr id="4" name="Textfeld 3">
            <a:extLst>
              <a:ext uri="{FF2B5EF4-FFF2-40B4-BE49-F238E27FC236}">
                <a16:creationId xmlns:a16="http://schemas.microsoft.com/office/drawing/2014/main" id="{E6B5D696-D7CE-1C4B-7408-207DF2951C81}"/>
              </a:ext>
            </a:extLst>
          </p:cNvPr>
          <p:cNvSpPr txBox="1"/>
          <p:nvPr/>
        </p:nvSpPr>
        <p:spPr>
          <a:xfrm>
            <a:off x="694105"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244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marR="0" lvl="0" indent="0" algn="l" rtl="0">
              <a:lnSpc>
                <a:spcPct val="125000"/>
              </a:lnSpc>
              <a:spcAft>
                <a:spcPts val="0"/>
              </a:spcAft>
              <a:buSzPts val="1800"/>
              <a:buNone/>
            </a:pPr>
            <a:r>
              <a:rPr kumimoji="0" lang="de-DE" sz="1800"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Maßnahme</a:t>
            </a:r>
            <a:endParaRPr lang="de-DE"/>
          </a:p>
          <a:p>
            <a:pPr marL="285750" marR="0" lvl="0" indent="-285750" algn="l" rtl="0">
              <a:lnSpc>
                <a:spcPct val="125000"/>
              </a:lnSpc>
              <a:spcAft>
                <a:spcPts val="0"/>
              </a:spcAft>
              <a:buSzPts val="1800"/>
              <a:buChar char="•"/>
            </a:pPr>
            <a:r>
              <a:rPr lang="de-DE"/>
              <a:t>Einführung verpflichtender Nachhaltigkeitskriterien bei öffentlichen Beschaffungen</a:t>
            </a:r>
          </a:p>
          <a:p>
            <a:pPr marL="285750" marR="0" lvl="0" indent="-285750" algn="l" rtl="0">
              <a:lnSpc>
                <a:spcPct val="125000"/>
              </a:lnSpc>
              <a:spcAft>
                <a:spcPts val="0"/>
              </a:spcAft>
              <a:buSzPts val="1800"/>
              <a:buChar char="•"/>
            </a:pPr>
            <a:r>
              <a:rPr lang="de-DE"/>
              <a:t>Nachhaltigkeitskriterien sollten bei vergleichbarer Bewertung zu Qualität &amp; Preis bevorzugt werden</a:t>
            </a:r>
          </a:p>
          <a:p>
            <a:pPr marL="285750" marR="0" lvl="0" indent="-285750" algn="l" rtl="0">
              <a:lnSpc>
                <a:spcPct val="125000"/>
              </a:lnSpc>
              <a:spcAft>
                <a:spcPts val="0"/>
              </a:spcAft>
              <a:buSzPts val="1800"/>
              <a:buChar char="•"/>
            </a:pPr>
            <a:r>
              <a:rPr lang="de-DE"/>
              <a:t>Ausweitung der Verordnung auf Dienststellen der Länder &amp; Kommunen (88% der öffentlichen Beschaffungen finden hier statt)</a:t>
            </a:r>
          </a:p>
          <a:p>
            <a:pPr marL="285750" marR="0" lvl="0" indent="-285750" algn="l" rtl="0">
              <a:lnSpc>
                <a:spcPct val="125000"/>
              </a:lnSpc>
              <a:spcAft>
                <a:spcPts val="0"/>
              </a:spcAft>
              <a:buSzPts val="1800"/>
              <a:buChar char="•"/>
            </a:pPr>
            <a:endParaRPr lang="de-DE"/>
          </a:p>
          <a:p>
            <a:pPr marL="285750" marR="0" lvl="0" indent="-285750" algn="l" rtl="0">
              <a:lnSpc>
                <a:spcPct val="125000"/>
              </a:lnSpc>
              <a:spcAft>
                <a:spcPts val="0"/>
              </a:spcAft>
              <a:buSzPts val="1800"/>
              <a:buChar char="•"/>
            </a:pPr>
            <a:endParaRPr lang="de-DE"/>
          </a:p>
        </p:txBody>
      </p:sp>
      <p:sp>
        <p:nvSpPr>
          <p:cNvPr id="2" name="Inhaltsplatzhalter 1">
            <a:extLst>
              <a:ext uri="{FF2B5EF4-FFF2-40B4-BE49-F238E27FC236}">
                <a16:creationId xmlns:a16="http://schemas.microsoft.com/office/drawing/2014/main" id="{0CFEB8CA-8C94-0A1B-0681-E251BB443B1C}"/>
              </a:ext>
            </a:extLst>
          </p:cNvPr>
          <p:cNvSpPr>
            <a:spLocks noGrp="1"/>
          </p:cNvSpPr>
          <p:nvPr>
            <p:ph sz="half" idx="2"/>
          </p:nvPr>
        </p:nvSpPr>
        <p:spPr>
          <a:xfrm>
            <a:off x="6277510" y="1825625"/>
            <a:ext cx="5003265" cy="4351338"/>
          </a:xfrm>
        </p:spPr>
        <p:txBody>
          <a:bodyPr/>
          <a:lstStyle/>
          <a:p>
            <a:pPr marL="0" marR="0" lvl="0" indent="0" algn="l" rtl="0">
              <a:lnSpc>
                <a:spcPct val="125000"/>
              </a:lnSpc>
              <a:spcAft>
                <a:spcPts val="0"/>
              </a:spcAft>
              <a:buSzPts val="1800"/>
              <a:buNone/>
            </a:pPr>
            <a:r>
              <a:rPr kumimoji="0" lang="de-DE" sz="1800" b="1" i="0" u="none" strike="noStrike" kern="1200" cap="none" spc="0" normalizeH="0" baseline="0" noProof="0">
                <a:ln>
                  <a:noFill/>
                </a:ln>
                <a:solidFill>
                  <a:srgbClr val="001432"/>
                </a:solidFill>
                <a:effectLst/>
                <a:highlight>
                  <a:srgbClr val="FFC80C"/>
                </a:highlight>
                <a:uLnTx/>
                <a:uFillTx/>
                <a:latin typeface="Arial" panose="020B0604020202020204" pitchFamily="34" charset="0"/>
                <a:ea typeface="+mn-ea"/>
                <a:cs typeface="Arial" panose="020B0604020202020204" pitchFamily="34" charset="0"/>
              </a:rPr>
              <a:t>Begründung </a:t>
            </a:r>
          </a:p>
          <a:p>
            <a:pPr>
              <a:lnSpc>
                <a:spcPct val="125000"/>
              </a:lnSpc>
              <a:buSzPts val="1800"/>
            </a:pPr>
            <a:r>
              <a:rPr lang="de-DE"/>
              <a:t>Etablierung Leitmarkt für nachhaltige Produkte</a:t>
            </a:r>
          </a:p>
          <a:p>
            <a:pPr marL="285750" indent="-285750">
              <a:lnSpc>
                <a:spcPct val="125000"/>
              </a:lnSpc>
            </a:pPr>
            <a:r>
              <a:rPr lang="de-DE"/>
              <a:t>langfristige Einsparungen durch geringere Umwelt-/Verbrauchskosten</a:t>
            </a:r>
          </a:p>
          <a:p>
            <a:pPr marL="285750" indent="-285750">
              <a:lnSpc>
                <a:spcPct val="125000"/>
              </a:lnSpc>
            </a:pPr>
            <a:r>
              <a:rPr lang="de-DE"/>
              <a:t>öffentliche Lenkwirkung durch staatliches Vorbild</a:t>
            </a:r>
          </a:p>
          <a:p>
            <a:pPr marL="285750" indent="-285750">
              <a:lnSpc>
                <a:spcPct val="125000"/>
              </a:lnSpc>
            </a:pPr>
            <a:r>
              <a:rPr lang="de-DE"/>
              <a:t>Risiko: Höhere Anschaffungskosten v.a. für Kommunen</a:t>
            </a:r>
          </a:p>
          <a:p>
            <a:endParaRPr lang="de-DE"/>
          </a:p>
        </p:txBody>
      </p:sp>
      <p:sp>
        <p:nvSpPr>
          <p:cNvPr id="210" name="Google Shape;210;p3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SzPts val="1800"/>
            </a:pPr>
            <a:r>
              <a:rPr lang="de-DE"/>
              <a:t>Nachhaltige öffentliche Beschaffung stärken</a:t>
            </a:r>
            <a:br>
              <a:rPr lang="de-DE"/>
            </a:br>
            <a:br>
              <a:rPr lang="de-DE"/>
            </a:br>
            <a:r>
              <a:rPr lang="de-DE" sz="1800" i="1">
                <a:solidFill>
                  <a:schemeClr val="dk1"/>
                </a:solidFill>
              </a:rPr>
              <a:t>Einsparpotential: 1 Mio. t</a:t>
            </a:r>
            <a:endParaRPr lang="de-DE"/>
          </a:p>
        </p:txBody>
      </p:sp>
      <p:sp>
        <p:nvSpPr>
          <p:cNvPr id="4" name="Textfeld 3">
            <a:extLst>
              <a:ext uri="{FF2B5EF4-FFF2-40B4-BE49-F238E27FC236}">
                <a16:creationId xmlns:a16="http://schemas.microsoft.com/office/drawing/2014/main" id="{FE66456D-CF16-CCE9-832D-B1118A33B17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235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874015"/>
            <a:ext cx="6128487" cy="4351338"/>
          </a:xfrm>
        </p:spPr>
        <p:txBody>
          <a:bodyPr anchor="ctr">
            <a:normAutofit/>
          </a:bodyPr>
          <a:lstStyle/>
          <a:p>
            <a:pPr marL="400050" lvl="1" indent="0">
              <a:lnSpc>
                <a:spcPct val="150000"/>
              </a:lnSpc>
              <a:spcBef>
                <a:spcPts val="1200"/>
              </a:spcBef>
              <a:spcAft>
                <a:spcPts val="1200"/>
              </a:spcAft>
              <a:buNone/>
            </a:pPr>
            <a:r>
              <a:rPr lang="de-DE" sz="1800" noProof="0"/>
              <a:t>Reform nationaler Brennstoffemissionshandel</a:t>
            </a:r>
          </a:p>
          <a:p>
            <a:pPr marL="400050" lvl="1" indent="0">
              <a:lnSpc>
                <a:spcPct val="150000"/>
              </a:lnSpc>
              <a:spcBef>
                <a:spcPts val="1200"/>
              </a:spcBef>
              <a:spcAft>
                <a:spcPts val="1200"/>
              </a:spcAft>
              <a:buNone/>
            </a:pPr>
            <a:r>
              <a:rPr lang="de-DE" sz="1800"/>
              <a:t>Ausweitung Sanierungspflicht und -tiefe</a:t>
            </a:r>
          </a:p>
          <a:p>
            <a:pPr marL="400050" lvl="1" indent="0">
              <a:lnSpc>
                <a:spcPct val="150000"/>
              </a:lnSpc>
              <a:spcBef>
                <a:spcPts val="1200"/>
              </a:spcBef>
              <a:spcAft>
                <a:spcPts val="1200"/>
              </a:spcAft>
              <a:buNone/>
            </a:pPr>
            <a:r>
              <a:rPr lang="de-DE" sz="1800" noProof="0"/>
              <a:t>Einbauverbot Öl- und Gasheizungen ab 2024</a:t>
            </a:r>
          </a:p>
          <a:p>
            <a:pPr marL="400050" lvl="1" indent="0">
              <a:lnSpc>
                <a:spcPct val="150000"/>
              </a:lnSpc>
              <a:spcBef>
                <a:spcPts val="1200"/>
              </a:spcBef>
              <a:spcAft>
                <a:spcPts val="1200"/>
              </a:spcAft>
              <a:buNone/>
            </a:pPr>
            <a:r>
              <a:rPr lang="de-DE" sz="1800"/>
              <a:t>Klimaneutralität im Neubau</a:t>
            </a:r>
            <a:endParaRPr lang="de-DE" sz="1800" noProof="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Gebäude/Wärme I</a:t>
            </a:r>
          </a:p>
        </p:txBody>
      </p:sp>
      <p:pic>
        <p:nvPicPr>
          <p:cNvPr id="6" name="Grafik 5">
            <a:extLst>
              <a:ext uri="{FF2B5EF4-FFF2-40B4-BE49-F238E27FC236}">
                <a16:creationId xmlns:a16="http://schemas.microsoft.com/office/drawing/2014/main" id="{31F93C9A-C851-8FAC-AA61-34AC35AE2B83}"/>
              </a:ext>
            </a:extLst>
          </p:cNvPr>
          <p:cNvPicPr>
            <a:picLocks noChangeAspect="1"/>
          </p:cNvPicPr>
          <p:nvPr/>
        </p:nvPicPr>
        <p:blipFill>
          <a:blip r:embed="rId3"/>
          <a:stretch>
            <a:fillRect/>
          </a:stretch>
        </p:blipFill>
        <p:spPr>
          <a:xfrm>
            <a:off x="450000" y="4089308"/>
            <a:ext cx="612000" cy="612000"/>
          </a:xfrm>
          <a:prstGeom prst="rect">
            <a:avLst/>
          </a:prstGeom>
        </p:spPr>
      </p:pic>
      <p:pic>
        <p:nvPicPr>
          <p:cNvPr id="8" name="Grafik 7">
            <a:extLst>
              <a:ext uri="{FF2B5EF4-FFF2-40B4-BE49-F238E27FC236}">
                <a16:creationId xmlns:a16="http://schemas.microsoft.com/office/drawing/2014/main" id="{1BA608F0-80F2-2DFD-CC61-1FCDDAE348CC}"/>
              </a:ext>
            </a:extLst>
          </p:cNvPr>
          <p:cNvPicPr>
            <a:picLocks noChangeAspect="1"/>
          </p:cNvPicPr>
          <p:nvPr/>
        </p:nvPicPr>
        <p:blipFill>
          <a:blip r:embed="rId4"/>
          <a:stretch>
            <a:fillRect/>
          </a:stretch>
        </p:blipFill>
        <p:spPr>
          <a:xfrm>
            <a:off x="450000" y="3395181"/>
            <a:ext cx="612000" cy="612000"/>
          </a:xfrm>
          <a:prstGeom prst="rect">
            <a:avLst/>
          </a:prstGeom>
        </p:spPr>
      </p:pic>
      <p:pic>
        <p:nvPicPr>
          <p:cNvPr id="16" name="Grafik 15">
            <a:extLst>
              <a:ext uri="{FF2B5EF4-FFF2-40B4-BE49-F238E27FC236}">
                <a16:creationId xmlns:a16="http://schemas.microsoft.com/office/drawing/2014/main" id="{E4543D8C-312C-4A9C-C9CB-5EDBB2AC5E36}"/>
              </a:ext>
            </a:extLst>
          </p:cNvPr>
          <p:cNvPicPr>
            <a:picLocks noChangeAspect="1"/>
          </p:cNvPicPr>
          <p:nvPr/>
        </p:nvPicPr>
        <p:blipFill>
          <a:blip r:embed="rId5"/>
          <a:stretch>
            <a:fillRect/>
          </a:stretch>
        </p:blipFill>
        <p:spPr>
          <a:xfrm>
            <a:off x="450000" y="2701054"/>
            <a:ext cx="612000" cy="612000"/>
          </a:xfrm>
          <a:prstGeom prst="rect">
            <a:avLst/>
          </a:prstGeom>
        </p:spPr>
      </p:pic>
      <p:pic>
        <p:nvPicPr>
          <p:cNvPr id="3" name="Inhaltsplatzhalter 5" descr="Ein Bild, das Text, Screenshot, Schrift, Kreis enthält.&#10;&#10;Automatisch generierte Beschreibung">
            <a:extLst>
              <a:ext uri="{FF2B5EF4-FFF2-40B4-BE49-F238E27FC236}">
                <a16:creationId xmlns:a16="http://schemas.microsoft.com/office/drawing/2014/main" id="{C1EDFF74-6485-A186-E71D-7C349A836A37}"/>
              </a:ext>
            </a:extLst>
          </p:cNvPr>
          <p:cNvPicPr>
            <a:picLocks noChangeAspect="1"/>
          </p:cNvPicPr>
          <p:nvPr/>
        </p:nvPicPr>
        <p:blipFill>
          <a:blip r:embed="rId6"/>
          <a:stretch>
            <a:fillRect/>
          </a:stretch>
        </p:blipFill>
        <p:spPr>
          <a:xfrm>
            <a:off x="6869058" y="1629272"/>
            <a:ext cx="4645384" cy="4230235"/>
          </a:xfrm>
          <a:prstGeom prst="rect">
            <a:avLst/>
          </a:prstGeom>
        </p:spPr>
      </p:pic>
      <p:pic>
        <p:nvPicPr>
          <p:cNvPr id="5" name="Grafik 4">
            <a:extLst>
              <a:ext uri="{FF2B5EF4-FFF2-40B4-BE49-F238E27FC236}">
                <a16:creationId xmlns:a16="http://schemas.microsoft.com/office/drawing/2014/main" id="{B10F732B-F5D1-5A7A-A17E-5EC437A38B20}"/>
              </a:ext>
            </a:extLst>
          </p:cNvPr>
          <p:cNvPicPr>
            <a:picLocks noChangeAspect="1"/>
          </p:cNvPicPr>
          <p:nvPr/>
        </p:nvPicPr>
        <p:blipFill>
          <a:blip r:embed="rId7"/>
          <a:stretch>
            <a:fillRect/>
          </a:stretch>
        </p:blipFill>
        <p:spPr>
          <a:xfrm>
            <a:off x="450000" y="4783436"/>
            <a:ext cx="612000" cy="612000"/>
          </a:xfrm>
          <a:prstGeom prst="rect">
            <a:avLst/>
          </a:prstGeom>
        </p:spPr>
      </p:pic>
      <p:sp>
        <p:nvSpPr>
          <p:cNvPr id="9" name="Textfeld 8">
            <a:extLst>
              <a:ext uri="{FF2B5EF4-FFF2-40B4-BE49-F238E27FC236}">
                <a16:creationId xmlns:a16="http://schemas.microsoft.com/office/drawing/2014/main" id="{37C4E926-8EE2-24AD-473D-F7BD12CAEA88}"/>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8"/>
              </a:rPr>
              <a:t>Klimanotstandspaket</a:t>
            </a:r>
            <a:endParaRPr lang="de-DE" sz="1050">
              <a:latin typeface="Arial" panose="020B0604020202020204" pitchFamily="34" charset="0"/>
              <a:cs typeface="Arial" panose="020B0604020202020204" pitchFamily="34" charset="0"/>
            </a:endParaRPr>
          </a:p>
        </p:txBody>
      </p:sp>
      <p:sp>
        <p:nvSpPr>
          <p:cNvPr id="10" name="Pfeil: Fünfeck 9">
            <a:extLst>
              <a:ext uri="{FF2B5EF4-FFF2-40B4-BE49-F238E27FC236}">
                <a16:creationId xmlns:a16="http://schemas.microsoft.com/office/drawing/2014/main" id="{6FBF0462-2371-3478-B9EC-0109E34989E6}"/>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3680700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Text, Screenshot, Schrift, Kreis enthält.&#10;&#10;Automatisch generierte Beschreibung">
            <a:extLst>
              <a:ext uri="{FF2B5EF4-FFF2-40B4-BE49-F238E27FC236}">
                <a16:creationId xmlns:a16="http://schemas.microsoft.com/office/drawing/2014/main" id="{B06A1566-47F6-C2CD-9898-41D3E2585B43}"/>
              </a:ext>
            </a:extLst>
          </p:cNvPr>
          <p:cNvPicPr>
            <a:picLocks noChangeAspect="1"/>
          </p:cNvPicPr>
          <p:nvPr/>
        </p:nvPicPr>
        <p:blipFill>
          <a:blip r:embed="rId3"/>
          <a:stretch>
            <a:fillRect/>
          </a:stretch>
        </p:blipFill>
        <p:spPr>
          <a:xfrm>
            <a:off x="6869058" y="1629272"/>
            <a:ext cx="4645384" cy="4230235"/>
          </a:xfrm>
          <a:prstGeom prst="rect">
            <a:avLst/>
          </a:prstGeom>
        </p:spPr>
      </p:pic>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865" y="1825625"/>
            <a:ext cx="6648726" cy="4351338"/>
          </a:xfrm>
        </p:spPr>
        <p:txBody>
          <a:bodyPr anchor="ctr">
            <a:normAutofit/>
          </a:bodyPr>
          <a:lstStyle/>
          <a:p>
            <a:pPr marL="400050" lvl="1" indent="0">
              <a:lnSpc>
                <a:spcPct val="150000"/>
              </a:lnSpc>
              <a:spcBef>
                <a:spcPts val="1200"/>
              </a:spcBef>
              <a:spcAft>
                <a:spcPts val="1200"/>
              </a:spcAft>
              <a:buNone/>
            </a:pPr>
            <a:r>
              <a:rPr lang="de-DE" sz="1800" noProof="0"/>
              <a:t>PV-Pflicht auf Neubauten &amp; bei Sanierung im Bestand</a:t>
            </a:r>
          </a:p>
          <a:p>
            <a:pPr marL="400050" lvl="1" indent="0">
              <a:lnSpc>
                <a:spcPct val="150000"/>
              </a:lnSpc>
              <a:spcBef>
                <a:spcPts val="1200"/>
              </a:spcBef>
              <a:spcAft>
                <a:spcPts val="1200"/>
              </a:spcAft>
              <a:buNone/>
            </a:pPr>
            <a:r>
              <a:rPr lang="de-DE" sz="1800"/>
              <a:t>Finanzielle Unterstützung von </a:t>
            </a:r>
            <a:r>
              <a:rPr lang="de-DE" sz="1800" err="1"/>
              <a:t>Mieter:innen</a:t>
            </a:r>
            <a:endParaRPr lang="de-DE" sz="1800"/>
          </a:p>
          <a:p>
            <a:pPr marL="400050" lvl="1" indent="0">
              <a:lnSpc>
                <a:spcPct val="150000"/>
              </a:lnSpc>
              <a:spcBef>
                <a:spcPts val="1200"/>
              </a:spcBef>
              <a:spcAft>
                <a:spcPts val="1200"/>
              </a:spcAft>
              <a:buNone/>
            </a:pPr>
            <a:r>
              <a:rPr lang="de-DE" sz="1800"/>
              <a:t>Verwendung klimafreundlicher Bau- und Dämmstoffe</a:t>
            </a:r>
          </a:p>
          <a:p>
            <a:pPr marL="400050" lvl="1" indent="0">
              <a:lnSpc>
                <a:spcPct val="150000"/>
              </a:lnSpc>
              <a:spcBef>
                <a:spcPts val="1200"/>
              </a:spcBef>
              <a:spcAft>
                <a:spcPts val="1200"/>
              </a:spcAft>
              <a:buNone/>
            </a:pPr>
            <a:r>
              <a:rPr lang="de-DE" sz="1800"/>
              <a:t>Wiederverwendung &amp; Recycling von Bauteilen und Baustoffen</a:t>
            </a:r>
            <a:endParaRPr lang="de-DE" sz="2000" noProof="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Gebäude/Wärme II</a:t>
            </a:r>
          </a:p>
        </p:txBody>
      </p:sp>
      <p:pic>
        <p:nvPicPr>
          <p:cNvPr id="10" name="Grafik 9">
            <a:extLst>
              <a:ext uri="{FF2B5EF4-FFF2-40B4-BE49-F238E27FC236}">
                <a16:creationId xmlns:a16="http://schemas.microsoft.com/office/drawing/2014/main" id="{F0EABF9B-0641-A37D-A60B-8EB7CCDAC382}"/>
              </a:ext>
            </a:extLst>
          </p:cNvPr>
          <p:cNvPicPr>
            <a:picLocks noChangeAspect="1"/>
          </p:cNvPicPr>
          <p:nvPr/>
        </p:nvPicPr>
        <p:blipFill>
          <a:blip r:embed="rId4"/>
          <a:stretch>
            <a:fillRect/>
          </a:stretch>
        </p:blipFill>
        <p:spPr>
          <a:xfrm>
            <a:off x="449509" y="4775561"/>
            <a:ext cx="612000" cy="612000"/>
          </a:xfrm>
          <a:prstGeom prst="rect">
            <a:avLst/>
          </a:prstGeom>
        </p:spPr>
      </p:pic>
      <p:pic>
        <p:nvPicPr>
          <p:cNvPr id="24" name="Grafik 23">
            <a:extLst>
              <a:ext uri="{FF2B5EF4-FFF2-40B4-BE49-F238E27FC236}">
                <a16:creationId xmlns:a16="http://schemas.microsoft.com/office/drawing/2014/main" id="{D8A1EAFA-66B7-C0A2-C436-A48221095D4A}"/>
              </a:ext>
            </a:extLst>
          </p:cNvPr>
          <p:cNvPicPr>
            <a:picLocks noChangeAspect="1"/>
          </p:cNvPicPr>
          <p:nvPr/>
        </p:nvPicPr>
        <p:blipFill>
          <a:blip r:embed="rId5"/>
          <a:stretch>
            <a:fillRect/>
          </a:stretch>
        </p:blipFill>
        <p:spPr>
          <a:xfrm flipH="1">
            <a:off x="449509" y="4017482"/>
            <a:ext cx="612000" cy="612000"/>
          </a:xfrm>
          <a:prstGeom prst="rect">
            <a:avLst/>
          </a:prstGeom>
        </p:spPr>
      </p:pic>
      <p:pic>
        <p:nvPicPr>
          <p:cNvPr id="3" name="Grafik 2">
            <a:extLst>
              <a:ext uri="{FF2B5EF4-FFF2-40B4-BE49-F238E27FC236}">
                <a16:creationId xmlns:a16="http://schemas.microsoft.com/office/drawing/2014/main" id="{8ECD3FB3-3154-D81E-87C3-C79CE9E94991}"/>
              </a:ext>
            </a:extLst>
          </p:cNvPr>
          <p:cNvPicPr>
            <a:picLocks noChangeAspect="1"/>
          </p:cNvPicPr>
          <p:nvPr/>
        </p:nvPicPr>
        <p:blipFill>
          <a:blip r:embed="rId6"/>
          <a:stretch>
            <a:fillRect/>
          </a:stretch>
        </p:blipFill>
        <p:spPr>
          <a:xfrm>
            <a:off x="449509" y="3259403"/>
            <a:ext cx="612000" cy="612000"/>
          </a:xfrm>
          <a:prstGeom prst="rect">
            <a:avLst/>
          </a:prstGeom>
        </p:spPr>
      </p:pic>
      <p:pic>
        <p:nvPicPr>
          <p:cNvPr id="5" name="Grafik 4">
            <a:extLst>
              <a:ext uri="{FF2B5EF4-FFF2-40B4-BE49-F238E27FC236}">
                <a16:creationId xmlns:a16="http://schemas.microsoft.com/office/drawing/2014/main" id="{79387AF7-D01A-C773-51D5-2914BA5A1C91}"/>
              </a:ext>
            </a:extLst>
          </p:cNvPr>
          <p:cNvPicPr>
            <a:picLocks noChangeAspect="1"/>
          </p:cNvPicPr>
          <p:nvPr/>
        </p:nvPicPr>
        <p:blipFill>
          <a:blip r:embed="rId7"/>
          <a:stretch>
            <a:fillRect/>
          </a:stretch>
        </p:blipFill>
        <p:spPr>
          <a:xfrm>
            <a:off x="395509" y="2393324"/>
            <a:ext cx="720000" cy="720000"/>
          </a:xfrm>
          <a:prstGeom prst="rect">
            <a:avLst/>
          </a:prstGeom>
        </p:spPr>
      </p:pic>
      <p:sp>
        <p:nvSpPr>
          <p:cNvPr id="8" name="Textfeld 7">
            <a:extLst>
              <a:ext uri="{FF2B5EF4-FFF2-40B4-BE49-F238E27FC236}">
                <a16:creationId xmlns:a16="http://schemas.microsoft.com/office/drawing/2014/main" id="{754592F1-D585-4E21-7B6B-8918BE074A5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8"/>
              </a:rPr>
              <a:t>Klimanotstandspaket</a:t>
            </a:r>
            <a:endParaRPr lang="de-DE" sz="1050">
              <a:latin typeface="Arial" panose="020B0604020202020204" pitchFamily="34" charset="0"/>
              <a:cs typeface="Arial" panose="020B0604020202020204" pitchFamily="34" charset="0"/>
            </a:endParaRPr>
          </a:p>
        </p:txBody>
      </p:sp>
      <p:sp>
        <p:nvSpPr>
          <p:cNvPr id="9" name="Pfeil: Fünfeck 8">
            <a:extLst>
              <a:ext uri="{FF2B5EF4-FFF2-40B4-BE49-F238E27FC236}">
                <a16:creationId xmlns:a16="http://schemas.microsoft.com/office/drawing/2014/main" id="{625BA31B-5950-7470-BF8B-1A7FAAFF6DE6}"/>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2087977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F67E-C1E0-4284-EFF1-3425EF8F6C12}"/>
              </a:ext>
            </a:extLst>
          </p:cNvPr>
          <p:cNvSpPr>
            <a:spLocks noGrp="1"/>
          </p:cNvSpPr>
          <p:nvPr>
            <p:ph sz="half" idx="1"/>
          </p:nvPr>
        </p:nvSpPr>
        <p:spPr/>
        <p:txBody>
          <a:bodyPr vert="horz" lIns="91440" tIns="45720" rIns="91440" bIns="45720" rtlCol="0" anchor="t">
            <a:noAutofit/>
          </a:bodyPr>
          <a:lstStyle/>
          <a:p>
            <a:pPr marL="0" indent="0">
              <a:buNone/>
            </a:pPr>
            <a:r>
              <a:rPr lang="de-DE" b="1">
                <a:highlight>
                  <a:srgbClr val="FFC80C"/>
                </a:highlight>
                <a:latin typeface="Arial"/>
                <a:cs typeface="Arial"/>
              </a:rPr>
              <a:t>Hintergrund</a:t>
            </a:r>
            <a:endParaRPr lang="en-US"/>
          </a:p>
          <a:p>
            <a:r>
              <a:rPr lang="de-DE">
                <a:latin typeface="Arial"/>
                <a:cs typeface="Arial"/>
              </a:rPr>
              <a:t>Situation: nationales Emissionshandelssystem (CO2-Preis) mit festgelegten Preisen</a:t>
            </a:r>
            <a:endParaRPr lang="de-DE"/>
          </a:p>
          <a:p>
            <a:r>
              <a:rPr lang="de-DE">
                <a:latin typeface="Arial"/>
                <a:cs typeface="Arial"/>
              </a:rPr>
              <a:t>Problem: Kosten repräsentieren </a:t>
            </a:r>
            <a:r>
              <a:rPr lang="de-DE" u="sng">
                <a:latin typeface="Arial"/>
                <a:cs typeface="Arial"/>
              </a:rPr>
              <a:t>nicht</a:t>
            </a:r>
            <a:r>
              <a:rPr lang="de-DE">
                <a:latin typeface="Arial"/>
                <a:cs typeface="Arial"/>
              </a:rPr>
              <a:t> die realen Folgekosten für Mensch &amp; Umwelt.</a:t>
            </a:r>
          </a:p>
          <a:p>
            <a:pPr marL="0" indent="0">
              <a:buNone/>
            </a:pPr>
            <a:r>
              <a:rPr lang="de-DE" b="1">
                <a:highlight>
                  <a:srgbClr val="FFC80C"/>
                </a:highlight>
                <a:latin typeface="Arial"/>
                <a:cs typeface="Arial"/>
              </a:rPr>
              <a:t>Maßnahmen</a:t>
            </a:r>
            <a:endParaRPr lang="en-US">
              <a:latin typeface="Arial"/>
              <a:cs typeface="Arial"/>
            </a:endParaRPr>
          </a:p>
          <a:p>
            <a:r>
              <a:rPr lang="de-DE">
                <a:latin typeface="Arial"/>
                <a:cs typeface="Arial"/>
              </a:rPr>
              <a:t>Abschaffung eines fixen Preises</a:t>
            </a:r>
          </a:p>
          <a:p>
            <a:r>
              <a:rPr lang="de-DE">
                <a:latin typeface="Arial"/>
                <a:cs typeface="Arial"/>
              </a:rPr>
              <a:t>Reduktion der Zertifikate mit Obergrenze (Cap)</a:t>
            </a:r>
          </a:p>
          <a:p>
            <a:r>
              <a:rPr lang="de-DE">
                <a:latin typeface="Arial"/>
                <a:cs typeface="Arial"/>
              </a:rPr>
              <a:t>Integration in den EU-ETS II</a:t>
            </a:r>
          </a:p>
        </p:txBody>
      </p:sp>
      <p:sp>
        <p:nvSpPr>
          <p:cNvPr id="3" name="Inhaltsplatzhalter 2">
            <a:extLst>
              <a:ext uri="{FF2B5EF4-FFF2-40B4-BE49-F238E27FC236}">
                <a16:creationId xmlns:a16="http://schemas.microsoft.com/office/drawing/2014/main" id="{BBA06526-64D1-27D4-C72F-FF928B4B5748}"/>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Der Preis für Heizen mit Gas und Öl sollte die tatsächlichen Kosten für Umwelt und Gesellschaft widerspiegeln</a:t>
            </a:r>
          </a:p>
          <a:p>
            <a:r>
              <a:rPr lang="de-DE">
                <a:latin typeface="Arial"/>
                <a:cs typeface="Arial"/>
              </a:rPr>
              <a:t>beschleunigt Wechsel zu emissionsfreien Heiztechnologien</a:t>
            </a:r>
          </a:p>
          <a:p>
            <a:r>
              <a:rPr lang="de-DE">
                <a:latin typeface="Arial"/>
                <a:cs typeface="Arial"/>
              </a:rPr>
              <a:t>Alternativen sind auf dem Markt frei erhältlich</a:t>
            </a:r>
          </a:p>
          <a:p>
            <a:r>
              <a:rPr lang="de-DE">
                <a:latin typeface="Arial"/>
                <a:cs typeface="Arial"/>
              </a:rPr>
              <a:t>nur mit Klimageld o.ä. als Ausgleichskomponente sozial gerecht</a:t>
            </a:r>
          </a:p>
        </p:txBody>
      </p:sp>
      <p:sp>
        <p:nvSpPr>
          <p:cNvPr id="5" name="Titel 4">
            <a:extLst>
              <a:ext uri="{FF2B5EF4-FFF2-40B4-BE49-F238E27FC236}">
                <a16:creationId xmlns:a16="http://schemas.microsoft.com/office/drawing/2014/main" id="{A5FDA934-5CA9-325E-6D27-CE2EFE4B80EE}"/>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95 Mio. t</a:t>
            </a:r>
            <a:endParaRPr lang="de-DE"/>
          </a:p>
        </p:txBody>
      </p:sp>
      <p:sp>
        <p:nvSpPr>
          <p:cNvPr id="6" name="Textfeld 5">
            <a:extLst>
              <a:ext uri="{FF2B5EF4-FFF2-40B4-BE49-F238E27FC236}">
                <a16:creationId xmlns:a16="http://schemas.microsoft.com/office/drawing/2014/main" id="{D158474B-200B-163C-23AA-2A847F74264B}"/>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29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C1B4CFB0-1B15-FCC2-B621-0C03CD9F1FC9}"/>
              </a:ext>
            </a:extLst>
          </p:cNvPr>
          <p:cNvSpPr>
            <a:spLocks noGrp="1"/>
          </p:cNvSpPr>
          <p:nvPr>
            <p:ph sz="half" idx="1"/>
          </p:nvPr>
        </p:nvSpPr>
        <p:spPr>
          <a:xfrm>
            <a:off x="677558" y="1825625"/>
            <a:ext cx="5329541" cy="4351338"/>
          </a:xfrm>
        </p:spPr>
        <p:txBody>
          <a:bodyPr vert="horz" lIns="91440" tIns="45720" rIns="91440" bIns="45720" rtlCol="0" anchor="t">
            <a:normAutofit/>
          </a:bodyPr>
          <a:lstStyle/>
          <a:p>
            <a:pPr marL="0" indent="0">
              <a:buNone/>
            </a:pPr>
            <a:r>
              <a:rPr lang="de-DE" b="1">
                <a:highlight>
                  <a:srgbClr val="FFC80C"/>
                </a:highlight>
                <a:latin typeface="Arial"/>
                <a:cs typeface="Arial"/>
              </a:rPr>
              <a:t>Das Risiko des verpassten Übergangs</a:t>
            </a:r>
          </a:p>
          <a:p>
            <a:r>
              <a:rPr lang="de-DE" err="1">
                <a:latin typeface="Arial"/>
                <a:cs typeface="Arial"/>
              </a:rPr>
              <a:t>nEHS</a:t>
            </a:r>
            <a:r>
              <a:rPr lang="de-DE">
                <a:latin typeface="Arial"/>
                <a:cs typeface="Arial"/>
              </a:rPr>
              <a:t> mit niedrigen Emissionspreisen wird vom EU-ETS II mit deutlich höheren Preisen abgelöst</a:t>
            </a:r>
          </a:p>
          <a:p>
            <a:pPr lvl="1">
              <a:buFont typeface="Arial" panose="020B0604020202020204" pitchFamily="34" charset="0"/>
              <a:buChar char="−"/>
            </a:pPr>
            <a:r>
              <a:rPr lang="de-DE">
                <a:latin typeface="Arial"/>
                <a:cs typeface="Arial"/>
                <a:hlinkClick r:id="rId2">
                  <a:extLst>
                    <a:ext uri="{A12FA001-AC4F-418D-AE19-62706E023703}">
                      <ahyp:hlinkClr xmlns:ahyp="http://schemas.microsoft.com/office/drawing/2018/hyperlinkcolor" val="tx"/>
                    </a:ext>
                  </a:extLst>
                </a:hlinkClick>
              </a:rPr>
              <a:t>Agora Energiewende</a:t>
            </a:r>
            <a:r>
              <a:rPr lang="de-DE">
                <a:latin typeface="Arial"/>
                <a:cs typeface="Arial"/>
              </a:rPr>
              <a:t> prognostiziert Preise  2027 bis zu 200€/t CO2 </a:t>
            </a:r>
            <a:r>
              <a:rPr lang="de-DE" sz="1600">
                <a:latin typeface="Arial"/>
                <a:cs typeface="Arial"/>
              </a:rPr>
              <a:t>(~ 3ct/kWh Erdgas)</a:t>
            </a:r>
          </a:p>
          <a:p>
            <a:pPr lvl="1">
              <a:buFont typeface="Arial" panose="020B0604020202020204" pitchFamily="34" charset="0"/>
              <a:buChar char="−"/>
            </a:pPr>
            <a:r>
              <a:rPr lang="de-DE" err="1">
                <a:latin typeface="Arial"/>
                <a:cs typeface="Arial"/>
              </a:rPr>
              <a:t>nEHS</a:t>
            </a:r>
            <a:r>
              <a:rPr lang="de-DE">
                <a:latin typeface="Arial"/>
                <a:cs typeface="Arial"/>
              </a:rPr>
              <a:t> sieht 2025 55€/t CO2 vor</a:t>
            </a:r>
          </a:p>
          <a:p>
            <a:endParaRPr lang="de-DE"/>
          </a:p>
        </p:txBody>
      </p:sp>
      <p:sp>
        <p:nvSpPr>
          <p:cNvPr id="6" name="Inhaltsplatzhalter 5">
            <a:extLst>
              <a:ext uri="{FF2B5EF4-FFF2-40B4-BE49-F238E27FC236}">
                <a16:creationId xmlns:a16="http://schemas.microsoft.com/office/drawing/2014/main" id="{358FA9B8-BFA1-56AD-E2F5-ED4A4D44A79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Wir müssen uns darauf vorbereiten</a:t>
            </a:r>
          </a:p>
          <a:p>
            <a:pPr marL="0" indent="0">
              <a:buNone/>
            </a:pPr>
            <a:r>
              <a:rPr lang="de-DE">
                <a:latin typeface="Arial"/>
                <a:cs typeface="Arial"/>
              </a:rPr>
              <a:t>Unsere Empfehlungen:</a:t>
            </a:r>
          </a:p>
          <a:p>
            <a:r>
              <a:rPr lang="de-DE">
                <a:latin typeface="Arial"/>
                <a:cs typeface="Arial"/>
              </a:rPr>
              <a:t>Anstieg des CO2-Preises im </a:t>
            </a:r>
            <a:r>
              <a:rPr lang="de-DE" err="1">
                <a:latin typeface="Arial"/>
                <a:cs typeface="Arial"/>
              </a:rPr>
              <a:t>nEHS</a:t>
            </a:r>
            <a:r>
              <a:rPr lang="de-DE">
                <a:latin typeface="Arial"/>
                <a:cs typeface="Arial"/>
              </a:rPr>
              <a:t> auf mind. 60€/t CO2 in 2024</a:t>
            </a:r>
          </a:p>
          <a:p>
            <a:r>
              <a:rPr lang="de-DE">
                <a:latin typeface="Arial"/>
                <a:cs typeface="Arial"/>
              </a:rPr>
              <a:t>feste vorbereitende Preiskorridore ab 2025, die sich an den zukünftigen EU-ETS II Preisen orientieren</a:t>
            </a:r>
          </a:p>
          <a:p>
            <a:r>
              <a:rPr lang="de-DE">
                <a:latin typeface="Arial"/>
                <a:cs typeface="Arial"/>
              </a:rPr>
              <a:t>öffentliche Kommunikation über Preissprünge, damit die Bevölkerung diese bei Investitionen (Heizen, Mobilität) berücksichtigen kann.</a:t>
            </a:r>
          </a:p>
        </p:txBody>
      </p:sp>
      <p:sp>
        <p:nvSpPr>
          <p:cNvPr id="4" name="Titel 3">
            <a:extLst>
              <a:ext uri="{FF2B5EF4-FFF2-40B4-BE49-F238E27FC236}">
                <a16:creationId xmlns:a16="http://schemas.microsoft.com/office/drawing/2014/main" id="{9B514AA1-4998-F668-B651-917DD1C0EEAD}"/>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95 Mio. t</a:t>
            </a:r>
            <a:endParaRPr lang="de-DE"/>
          </a:p>
        </p:txBody>
      </p:sp>
      <p:sp>
        <p:nvSpPr>
          <p:cNvPr id="7" name="Pfeil: Fünfeck 6">
            <a:extLst>
              <a:ext uri="{FF2B5EF4-FFF2-40B4-BE49-F238E27FC236}">
                <a16:creationId xmlns:a16="http://schemas.microsoft.com/office/drawing/2014/main" id="{10877E5F-578C-1B00-10BE-B2F6E9FAA74E}"/>
              </a:ext>
            </a:extLst>
          </p:cNvPr>
          <p:cNvSpPr/>
          <p:nvPr/>
        </p:nvSpPr>
        <p:spPr>
          <a:xfrm>
            <a:off x="-1" y="4796982"/>
            <a:ext cx="6007099" cy="1807779"/>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Ignorieren wir die Preiskluft, setzen wir die Bevölkerung unvorbereitet enormen Preissprüngen aus. Dies reduziert die </a:t>
            </a:r>
            <a:r>
              <a:rPr lang="de-DE" err="1">
                <a:solidFill>
                  <a:schemeClr val="bg2"/>
                </a:solidFill>
                <a:latin typeface="Arial" panose="020B0604020202020204" pitchFamily="34" charset="0"/>
                <a:cs typeface="Arial" panose="020B0604020202020204" pitchFamily="34" charset="0"/>
              </a:rPr>
              <a:t>Akzep</a:t>
            </a:r>
            <a:r>
              <a:rPr lang="de-DE">
                <a:solidFill>
                  <a:schemeClr val="bg2"/>
                </a:solidFill>
                <a:latin typeface="Arial" panose="020B0604020202020204" pitchFamily="34" charset="0"/>
                <a:cs typeface="Arial" panose="020B0604020202020204" pitchFamily="34" charset="0"/>
              </a:rPr>
              <a:t>-tanz der notwendigen Transformation und führt zu hohem Vertrauensverlust &amp; Frust.</a:t>
            </a:r>
          </a:p>
        </p:txBody>
      </p:sp>
      <p:sp>
        <p:nvSpPr>
          <p:cNvPr id="9" name="Textfeld 8">
            <a:extLst>
              <a:ext uri="{FF2B5EF4-FFF2-40B4-BE49-F238E27FC236}">
                <a16:creationId xmlns:a16="http://schemas.microsoft.com/office/drawing/2014/main" id="{3CA33D6B-1250-84C4-E8E5-781C6BFB80A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
        <p:nvSpPr>
          <p:cNvPr id="2" name="Pfeil: Fünfeck 1">
            <a:extLst>
              <a:ext uri="{FF2B5EF4-FFF2-40B4-BE49-F238E27FC236}">
                <a16:creationId xmlns:a16="http://schemas.microsoft.com/office/drawing/2014/main" id="{E332B105-0773-8F97-2644-27FEBD0162F6}"/>
              </a:ext>
            </a:extLst>
          </p:cNvPr>
          <p:cNvSpPr/>
          <p:nvPr/>
        </p:nvSpPr>
        <p:spPr>
          <a:xfrm flipH="1">
            <a:off x="8329304" y="5538951"/>
            <a:ext cx="4126632" cy="792000"/>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00">
                <a:solidFill>
                  <a:srgbClr val="FEFFFF"/>
                </a:solidFill>
                <a:latin typeface="Arial"/>
                <a:cs typeface="Arial"/>
              </a:rPr>
              <a:t>nur mit Klimageld als Ausgleichskomponente sozial gerecht</a:t>
            </a:r>
          </a:p>
        </p:txBody>
      </p:sp>
    </p:spTree>
    <p:extLst>
      <p:ext uri="{BB962C8B-B14F-4D97-AF65-F5344CB8AC3E}">
        <p14:creationId xmlns:p14="http://schemas.microsoft.com/office/powerpoint/2010/main" val="1223062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4B680A7-DAAC-45DF-ACF2-AFA61E30FBCD}"/>
              </a:ext>
            </a:extLst>
          </p:cNvPr>
          <p:cNvSpPr>
            <a:spLocks noGrp="1"/>
          </p:cNvSpPr>
          <p:nvPr>
            <p:ph sz="half" idx="1"/>
          </p:nvPr>
        </p:nvSpPr>
        <p:spPr>
          <a:xfrm>
            <a:off x="677558" y="1825625"/>
            <a:ext cx="5291323" cy="4351338"/>
          </a:xfrm>
        </p:spPr>
        <p:txBody>
          <a:bodyPr>
            <a:normAutofit lnSpcReduction="10000"/>
          </a:bodyPr>
          <a:lstStyle/>
          <a:p>
            <a:pPr marL="0" indent="0">
              <a:buNone/>
            </a:pPr>
            <a:r>
              <a:rPr lang="de-DE" b="1">
                <a:highlight>
                  <a:srgbClr val="FFC80C"/>
                </a:highlight>
              </a:rPr>
              <a:t>Einordnung</a:t>
            </a:r>
          </a:p>
          <a:p>
            <a:r>
              <a:rPr lang="de-DE"/>
              <a:t>aktuelle Reformen des EU-ETS (u.a. stärkere </a:t>
            </a:r>
            <a:r>
              <a:rPr lang="de-DE" err="1"/>
              <a:t>Zertifikatereduzierung</a:t>
            </a:r>
            <a:r>
              <a:rPr lang="de-DE"/>
              <a:t>) werden </a:t>
            </a:r>
            <a:r>
              <a:rPr lang="de-DE" err="1"/>
              <a:t>vrstl</a:t>
            </a:r>
            <a:r>
              <a:rPr lang="de-DE"/>
              <a:t>. den CO2-Preis ab 2030 von Ø160€/t CO2 übersteigen***</a:t>
            </a:r>
          </a:p>
          <a:p>
            <a:r>
              <a:rPr lang="de-DE"/>
              <a:t>geplanter Übergang vom </a:t>
            </a:r>
            <a:r>
              <a:rPr lang="de-DE" err="1"/>
              <a:t>nEHS</a:t>
            </a:r>
            <a:r>
              <a:rPr lang="de-DE"/>
              <a:t> in EU-ETS II: 2027 (im Rahmen des EU Programms „Fit for 55“)</a:t>
            </a:r>
          </a:p>
          <a:p>
            <a:r>
              <a:rPr lang="de-DE"/>
              <a:t>EU-ETS II:</a:t>
            </a:r>
          </a:p>
          <a:p>
            <a:pPr lvl="1">
              <a:buFont typeface="Arial" panose="020B0604020202020204" pitchFamily="34" charset="0"/>
              <a:buChar char="−"/>
            </a:pPr>
            <a:r>
              <a:rPr lang="de-DE"/>
              <a:t>Minderungsziel: 42% in 2030 </a:t>
            </a:r>
            <a:r>
              <a:rPr lang="de-DE" err="1"/>
              <a:t>ggü</a:t>
            </a:r>
            <a:r>
              <a:rPr lang="de-DE"/>
              <a:t>. 2005</a:t>
            </a:r>
          </a:p>
          <a:p>
            <a:pPr lvl="1">
              <a:buFont typeface="Arial" panose="020B0604020202020204" pitchFamily="34" charset="0"/>
              <a:buChar char="−"/>
            </a:pPr>
            <a:r>
              <a:rPr lang="de-DE"/>
              <a:t>bindender Cap, der sich am CO2-Markt orientiert (im Gegensatz zum </a:t>
            </a:r>
            <a:r>
              <a:rPr lang="de-DE" err="1"/>
              <a:t>nEHS</a:t>
            </a:r>
            <a:r>
              <a:rPr lang="de-DE"/>
              <a:t>)</a:t>
            </a:r>
          </a:p>
          <a:p>
            <a:pPr lvl="1">
              <a:buFont typeface="Arial" panose="020B0604020202020204" pitchFamily="34" charset="0"/>
              <a:buChar char="−"/>
            </a:pPr>
            <a:r>
              <a:rPr lang="de-DE"/>
              <a:t>Auswirkungen auf Bevölkerung durch soziale Klimafonds abgefedert</a:t>
            </a:r>
          </a:p>
          <a:p>
            <a:pPr lvl="1"/>
            <a:endParaRPr lang="de-DE"/>
          </a:p>
          <a:p>
            <a:endParaRPr lang="de-DE"/>
          </a:p>
        </p:txBody>
      </p:sp>
      <p:sp>
        <p:nvSpPr>
          <p:cNvPr id="5" name="Titel 4">
            <a:extLst>
              <a:ext uri="{FF2B5EF4-FFF2-40B4-BE49-F238E27FC236}">
                <a16:creationId xmlns:a16="http://schemas.microsoft.com/office/drawing/2014/main" id="{6F397BB6-C8B0-3ED4-828E-174DCAC138B4}"/>
              </a:ext>
            </a:extLst>
          </p:cNvPr>
          <p:cNvSpPr>
            <a:spLocks noGrp="1"/>
          </p:cNvSpPr>
          <p:nvPr>
            <p:ph type="title"/>
          </p:nvPr>
        </p:nvSpPr>
        <p:spPr/>
        <p:txBody>
          <a:bodyPr/>
          <a:lstStyle/>
          <a:p>
            <a:r>
              <a:rPr lang="de-DE"/>
              <a:t>Reform des nationalen Brennstoffemissionshandels</a:t>
            </a:r>
            <a:br>
              <a:rPr lang="de-DE"/>
            </a:br>
            <a:br>
              <a:rPr lang="de-DE"/>
            </a:br>
            <a:r>
              <a:rPr lang="de-DE" sz="1800" i="1"/>
              <a:t>Einsparpotential 95 Mio. t</a:t>
            </a:r>
            <a:endParaRPr lang="de-DE"/>
          </a:p>
        </p:txBody>
      </p:sp>
      <p:pic>
        <p:nvPicPr>
          <p:cNvPr id="6" name="Inhaltsplatzhalter 6" descr="Ein Bild, das Text, Screenshot, Schrift, Diagramm enthält.&#10;&#10;Automatisch generierte Beschreibung">
            <a:extLst>
              <a:ext uri="{FF2B5EF4-FFF2-40B4-BE49-F238E27FC236}">
                <a16:creationId xmlns:a16="http://schemas.microsoft.com/office/drawing/2014/main" id="{C5EDA126-7895-C755-0B5A-7DAE39425D5A}"/>
              </a:ext>
            </a:extLst>
          </p:cNvPr>
          <p:cNvPicPr>
            <a:picLocks noChangeAspect="1"/>
          </p:cNvPicPr>
          <p:nvPr/>
        </p:nvPicPr>
        <p:blipFill>
          <a:blip r:embed="rId3"/>
          <a:stretch>
            <a:fillRect/>
          </a:stretch>
        </p:blipFill>
        <p:spPr>
          <a:xfrm>
            <a:off x="6109095" y="2732690"/>
            <a:ext cx="5171680" cy="2909070"/>
          </a:xfrm>
          <a:prstGeom prst="rect">
            <a:avLst/>
          </a:prstGeom>
        </p:spPr>
      </p:pic>
      <p:sp>
        <p:nvSpPr>
          <p:cNvPr id="7" name="Textfeld 6">
            <a:extLst>
              <a:ext uri="{FF2B5EF4-FFF2-40B4-BE49-F238E27FC236}">
                <a16:creationId xmlns:a16="http://schemas.microsoft.com/office/drawing/2014/main" id="{4CD18F76-D5BE-59DC-516E-E6097E0B8EA9}"/>
              </a:ext>
            </a:extLst>
          </p:cNvPr>
          <p:cNvSpPr txBox="1"/>
          <p:nvPr/>
        </p:nvSpPr>
        <p:spPr>
          <a:xfrm>
            <a:off x="6547946" y="1386253"/>
            <a:ext cx="1522308" cy="830997"/>
          </a:xfrm>
          <a:prstGeom prst="rect">
            <a:avLst/>
          </a:prstGeom>
          <a:noFill/>
        </p:spPr>
        <p:txBody>
          <a:bodyPr wrap="square" rtlCol="0">
            <a:spAutoFit/>
          </a:bodyPr>
          <a:lstStyle/>
          <a:p>
            <a:pPr algn="ctr"/>
            <a:r>
              <a:rPr lang="de-DE" sz="1600">
                <a:highlight>
                  <a:srgbClr val="4CBAC0"/>
                </a:highlight>
                <a:latin typeface="Arial" panose="020B0604020202020204" pitchFamily="34" charset="0"/>
                <a:cs typeface="Arial" panose="020B0604020202020204" pitchFamily="34" charset="0"/>
              </a:rPr>
              <a:t>EU-ETS Marktpreis</a:t>
            </a:r>
          </a:p>
          <a:p>
            <a:pPr algn="ctr"/>
            <a:r>
              <a:rPr lang="de-DE" sz="1600">
                <a:highlight>
                  <a:srgbClr val="4CBAC0"/>
                </a:highlight>
                <a:latin typeface="Arial" panose="020B0604020202020204" pitchFamily="34" charset="0"/>
                <a:cs typeface="Arial" panose="020B0604020202020204" pitchFamily="34" charset="0"/>
              </a:rPr>
              <a:t>&gt;100 €/t CO</a:t>
            </a:r>
            <a:r>
              <a:rPr lang="de-DE" sz="1600" baseline="-25000">
                <a:highlight>
                  <a:srgbClr val="4CBAC0"/>
                </a:highlight>
                <a:latin typeface="Arial" panose="020B0604020202020204" pitchFamily="34" charset="0"/>
                <a:cs typeface="Arial" panose="020B0604020202020204" pitchFamily="34" charset="0"/>
              </a:rPr>
              <a:t>2</a:t>
            </a:r>
            <a:r>
              <a:rPr lang="de-DE" sz="1600">
                <a:highlight>
                  <a:srgbClr val="4CBAC0"/>
                </a:highlight>
                <a:latin typeface="Arial" panose="020B0604020202020204" pitchFamily="34" charset="0"/>
                <a:cs typeface="Arial" panose="020B0604020202020204" pitchFamily="34" charset="0"/>
              </a:rPr>
              <a:t>*</a:t>
            </a:r>
            <a:endParaRPr lang="de-DE" sz="1600" baseline="-25000">
              <a:highlight>
                <a:srgbClr val="4CBAC0"/>
              </a:highlight>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0728D360-E875-44E5-6F59-F332A26929E1}"/>
              </a:ext>
            </a:extLst>
          </p:cNvPr>
          <p:cNvSpPr txBox="1"/>
          <p:nvPr/>
        </p:nvSpPr>
        <p:spPr>
          <a:xfrm>
            <a:off x="8899748" y="1361726"/>
            <a:ext cx="1371327" cy="883832"/>
          </a:xfrm>
          <a:prstGeom prst="rect">
            <a:avLst/>
          </a:prstGeom>
          <a:noFill/>
        </p:spPr>
        <p:txBody>
          <a:bodyPr wrap="square" rtlCol="0">
            <a:spAutoFit/>
          </a:bodyPr>
          <a:lstStyle/>
          <a:p>
            <a:pPr algn="ctr">
              <a:lnSpc>
                <a:spcPct val="110000"/>
              </a:lnSpc>
              <a:spcBef>
                <a:spcPts val="1000"/>
              </a:spcBef>
            </a:pPr>
            <a:r>
              <a:rPr lang="de-DE" sz="1600">
                <a:solidFill>
                  <a:schemeClr val="bg1"/>
                </a:solidFill>
                <a:highlight>
                  <a:srgbClr val="FFC80C"/>
                </a:highlight>
                <a:latin typeface="Arial" panose="020B0604020202020204" pitchFamily="34" charset="0"/>
                <a:cs typeface="Arial" panose="020B0604020202020204" pitchFamily="34" charset="0"/>
              </a:rPr>
              <a:t>Nationale CO2-Steuer: 45 €/t CO</a:t>
            </a:r>
            <a:r>
              <a:rPr lang="de-DE" sz="1600" baseline="-25000">
                <a:solidFill>
                  <a:schemeClr val="bg1"/>
                </a:solidFill>
                <a:highlight>
                  <a:srgbClr val="FFC80C"/>
                </a:highlight>
                <a:latin typeface="Arial" panose="020B0604020202020204" pitchFamily="34" charset="0"/>
                <a:cs typeface="Arial" panose="020B0604020202020204" pitchFamily="34" charset="0"/>
              </a:rPr>
              <a:t>2</a:t>
            </a:r>
            <a:r>
              <a:rPr lang="de-DE" sz="1600">
                <a:solidFill>
                  <a:schemeClr val="bg1"/>
                </a:solidFill>
                <a:highlight>
                  <a:srgbClr val="FFC80C"/>
                </a:highlight>
                <a:latin typeface="Arial" panose="020B0604020202020204" pitchFamily="34" charset="0"/>
                <a:cs typeface="Arial" panose="020B0604020202020204" pitchFamily="34" charset="0"/>
              </a:rPr>
              <a:t>**</a:t>
            </a:r>
          </a:p>
        </p:txBody>
      </p:sp>
      <p:sp>
        <p:nvSpPr>
          <p:cNvPr id="10" name="Eckige Klammer links 9">
            <a:extLst>
              <a:ext uri="{FF2B5EF4-FFF2-40B4-BE49-F238E27FC236}">
                <a16:creationId xmlns:a16="http://schemas.microsoft.com/office/drawing/2014/main" id="{294E42CF-A198-9C0D-632A-D818AA38971C}"/>
              </a:ext>
            </a:extLst>
          </p:cNvPr>
          <p:cNvSpPr/>
          <p:nvPr/>
        </p:nvSpPr>
        <p:spPr>
          <a:xfrm rot="5400000">
            <a:off x="7327333" y="1161269"/>
            <a:ext cx="275898" cy="2614695"/>
          </a:xfrm>
          <a:prstGeom prst="leftBracket">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Eckige Klammer links 10">
            <a:extLst>
              <a:ext uri="{FF2B5EF4-FFF2-40B4-BE49-F238E27FC236}">
                <a16:creationId xmlns:a16="http://schemas.microsoft.com/office/drawing/2014/main" id="{3FCC7A48-2DA9-2799-B212-5944B9151DB7}"/>
              </a:ext>
            </a:extLst>
          </p:cNvPr>
          <p:cNvSpPr/>
          <p:nvPr/>
        </p:nvSpPr>
        <p:spPr>
          <a:xfrm rot="5400000">
            <a:off x="9450639" y="1786131"/>
            <a:ext cx="269546" cy="1371328"/>
          </a:xfrm>
          <a:prstGeom prst="leftBracket">
            <a:avLst/>
          </a:prstGeom>
          <a:noFill/>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6C309A41-9A45-689F-9154-A5E74F0D0AC9}"/>
              </a:ext>
            </a:extLst>
          </p:cNvPr>
          <p:cNvSpPr txBox="1"/>
          <p:nvPr/>
        </p:nvSpPr>
        <p:spPr>
          <a:xfrm>
            <a:off x="6096000" y="5791200"/>
            <a:ext cx="2803748" cy="646331"/>
          </a:xfrm>
          <a:prstGeom prst="rect">
            <a:avLst/>
          </a:prstGeom>
          <a:noFill/>
        </p:spPr>
        <p:txBody>
          <a:bodyPr wrap="square" rtlCol="0">
            <a:spAutoFit/>
          </a:bodyPr>
          <a:lstStyle/>
          <a:p>
            <a:r>
              <a:rPr lang="de-DE" sz="1200">
                <a:latin typeface="Arial" panose="020B0604020202020204" pitchFamily="34" charset="0"/>
                <a:cs typeface="Arial" panose="020B0604020202020204" pitchFamily="34" charset="0"/>
              </a:rPr>
              <a:t>* Spitze im Februar 2023</a:t>
            </a:r>
          </a:p>
          <a:p>
            <a:r>
              <a:rPr lang="de-DE" sz="1200">
                <a:latin typeface="Arial" panose="020B0604020202020204" pitchFamily="34" charset="0"/>
                <a:cs typeface="Arial" panose="020B0604020202020204" pitchFamily="34" charset="0"/>
              </a:rPr>
              <a:t>** ab 2024 55€ ab 2025</a:t>
            </a:r>
          </a:p>
          <a:p>
            <a:r>
              <a:rPr lang="de-DE" sz="1200">
                <a:latin typeface="Arial" panose="020B0604020202020204" pitchFamily="34" charset="0"/>
                <a:cs typeface="Arial" panose="020B0604020202020204" pitchFamily="34" charset="0"/>
              </a:rPr>
              <a:t>*** </a:t>
            </a:r>
            <a:r>
              <a:rPr lang="de-DE" sz="1200">
                <a:latin typeface="Arial" panose="020B0604020202020204" pitchFamily="34" charset="0"/>
                <a:cs typeface="Arial" panose="020B0604020202020204" pitchFamily="34" charset="0"/>
                <a:hlinkClick r:id="rId4"/>
              </a:rPr>
              <a:t>Studie PIK</a:t>
            </a:r>
            <a:r>
              <a:rPr lang="de-DE" sz="1200">
                <a:latin typeface="Arial" panose="020B0604020202020204" pitchFamily="34" charset="0"/>
                <a:cs typeface="Arial" panose="020B0604020202020204" pitchFamily="34" charset="0"/>
              </a:rPr>
              <a:t>, März 2023</a:t>
            </a:r>
            <a:endParaRPr lang="de-DE">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6C6F521F-ABC9-A34F-BCD6-95B5AA7D49C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5"/>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839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normAutofit/>
          </a:bodyPr>
          <a:lstStyle/>
          <a:p>
            <a:pPr marL="0" indent="0">
              <a:buNone/>
            </a:pPr>
            <a:r>
              <a:rPr lang="de-DE" b="1">
                <a:highlight>
                  <a:srgbClr val="FFC80C"/>
                </a:highlight>
              </a:rPr>
              <a:t>Ziele </a:t>
            </a:r>
          </a:p>
          <a:p>
            <a:r>
              <a:rPr lang="de-DE"/>
              <a:t>Sanierung von 1,2–1,3 Mio. Häusern pro Jahr</a:t>
            </a:r>
          </a:p>
          <a:p>
            <a:r>
              <a:rPr lang="de-DE"/>
              <a:t>Sanierungsrate von mindestens 4%</a:t>
            </a:r>
          </a:p>
          <a:p>
            <a:endParaRPr lang="de-DE"/>
          </a:p>
          <a:p>
            <a:pPr marL="0" indent="0">
              <a:buNone/>
            </a:pPr>
            <a:r>
              <a:rPr lang="de-DE" b="1">
                <a:highlight>
                  <a:srgbClr val="FFC80C"/>
                </a:highlight>
              </a:rPr>
              <a:t>Maßnahmen</a:t>
            </a:r>
          </a:p>
          <a:p>
            <a:r>
              <a:rPr lang="de-DE"/>
              <a:t>Verpflichtung zur Erstellung von Sanierungsfahrplänen und Klimaberatung</a:t>
            </a:r>
          </a:p>
          <a:p>
            <a:r>
              <a:rPr lang="de-DE"/>
              <a:t>Ausweitung der Sanierungsverpflichtungen</a:t>
            </a:r>
          </a:p>
          <a:p>
            <a:r>
              <a:rPr lang="de-DE"/>
              <a:t>Ausweitung der Sanierungstiefe</a:t>
            </a:r>
          </a:p>
          <a:p>
            <a:pPr marL="0" indent="0">
              <a:buNone/>
            </a:pPr>
            <a:endParaRPr lang="de-DE"/>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a:lstStyle/>
          <a:p>
            <a:pPr marL="0" indent="0">
              <a:buNone/>
            </a:pPr>
            <a:r>
              <a:rPr lang="de-DE" b="1">
                <a:highlight>
                  <a:srgbClr val="FFC80C"/>
                </a:highlight>
              </a:rPr>
              <a:t>Begründung</a:t>
            </a:r>
          </a:p>
          <a:p>
            <a:r>
              <a:rPr lang="de-DE"/>
              <a:t>Energiebedarf zum Heizen wird gesenkt</a:t>
            </a:r>
          </a:p>
          <a:p>
            <a:r>
              <a:rPr lang="de-DE"/>
              <a:t>bei fossilen Heizungen werden unmittelbar Emissionen eingespart</a:t>
            </a:r>
          </a:p>
          <a:p>
            <a:r>
              <a:rPr lang="de-DE"/>
              <a:t>Wärmepumpen heizen effizienter</a:t>
            </a:r>
          </a:p>
          <a:p>
            <a:r>
              <a:rPr lang="de-DE"/>
              <a:t>geringerer Ausbau der erneuerbaren Stromerzeugung nötig zur Versorgung der Wärmepumpen &amp; Co</a:t>
            </a:r>
          </a:p>
          <a:p>
            <a:pPr>
              <a:buFont typeface="Wingdings" panose="05000000000000000000" pitchFamily="2" charset="2"/>
              <a:buChar char="ü"/>
            </a:pPr>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Ausweitung Sanierungsverpflichtung und Sanierungstiefe</a:t>
            </a:r>
            <a:br>
              <a:rPr lang="de-DE"/>
            </a:br>
            <a:br>
              <a:rPr lang="de-DE" sz="2000"/>
            </a:br>
            <a:r>
              <a:rPr lang="de-DE" sz="1800" i="1"/>
              <a:t>Einsparpotential: 71 Mio. Tonnen</a:t>
            </a:r>
          </a:p>
        </p:txBody>
      </p:sp>
      <p:sp>
        <p:nvSpPr>
          <p:cNvPr id="6" name="Textfeld 5">
            <a:extLst>
              <a:ext uri="{FF2B5EF4-FFF2-40B4-BE49-F238E27FC236}">
                <a16:creationId xmlns:a16="http://schemas.microsoft.com/office/drawing/2014/main" id="{5615FD9E-D06D-0B93-13C4-AE4AB84F981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337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lstStyle/>
          <a:p>
            <a:pPr marL="0" indent="0">
              <a:buNone/>
            </a:pPr>
            <a:r>
              <a:rPr lang="de-DE" b="1">
                <a:highlight>
                  <a:srgbClr val="FFC80C"/>
                </a:highlight>
              </a:rPr>
              <a:t>Maßnahmen</a:t>
            </a:r>
            <a:endParaRPr lang="de-DE"/>
          </a:p>
          <a:p>
            <a:r>
              <a:rPr lang="de-DE"/>
              <a:t>Verbot des Einbaus von Öl- und Gasheizungen</a:t>
            </a:r>
          </a:p>
          <a:p>
            <a:r>
              <a:rPr lang="de-DE"/>
              <a:t>Einbauverbot für Heizungsanlagen mit </a:t>
            </a:r>
            <a:br>
              <a:rPr lang="de-DE"/>
            </a:br>
            <a:r>
              <a:rPr lang="de-DE"/>
              <a:t>fester Biomasse</a:t>
            </a:r>
          </a:p>
          <a:p>
            <a:r>
              <a:rPr lang="de-DE"/>
              <a:t>nur unterstützender Einsatz von Gasheizungen ab sofort</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Fehlinvestitionen werden verhindert, da fossiles Heizen absehbar sehr teuer wird</a:t>
            </a:r>
          </a:p>
          <a:p>
            <a:r>
              <a:rPr lang="de-DE">
                <a:latin typeface="Arial"/>
                <a:cs typeface="Arial"/>
              </a:rPr>
              <a:t>emissionsreicher Rohstoff Holz sollte nur in Ausnahmefällen genutzt werden – auch um die Feinstaubbelastung zu verringern</a:t>
            </a:r>
          </a:p>
          <a:p>
            <a:r>
              <a:rPr lang="de-DE">
                <a:latin typeface="Arial"/>
                <a:cs typeface="Arial"/>
              </a:rPr>
              <a:t>Spitzenlasten v.a. in Bestandsgebäuden können abgefangen werden, sodass niemand frieren muss</a:t>
            </a:r>
          </a:p>
          <a:p>
            <a:r>
              <a:rPr lang="de-DE">
                <a:latin typeface="Arial"/>
                <a:cs typeface="Arial"/>
              </a:rPr>
              <a:t>heimische Wirtschaft erhält Booster &amp; Planungssicherheit</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Einbauverbot von Öl- und Gasheizungen ab 2024</a:t>
            </a:r>
            <a:br>
              <a:rPr lang="de-DE"/>
            </a:br>
            <a:br>
              <a:rPr lang="de-DE" sz="2000"/>
            </a:br>
            <a:r>
              <a:rPr lang="de-DE" sz="1800" i="1"/>
              <a:t>Einsparpotential: 47 Mio. Tonnen</a:t>
            </a:r>
          </a:p>
        </p:txBody>
      </p:sp>
      <p:sp>
        <p:nvSpPr>
          <p:cNvPr id="4" name="Pfeil: Fünfeck 3">
            <a:extLst>
              <a:ext uri="{FF2B5EF4-FFF2-40B4-BE49-F238E27FC236}">
                <a16:creationId xmlns:a16="http://schemas.microsoft.com/office/drawing/2014/main" id="{81A1DEAB-0056-388B-C61E-DA2900E1A0D5}"/>
              </a:ext>
            </a:extLst>
          </p:cNvPr>
          <p:cNvSpPr/>
          <p:nvPr/>
        </p:nvSpPr>
        <p:spPr>
          <a:xfrm>
            <a:off x="0" y="4682196"/>
            <a:ext cx="5419830" cy="1807779"/>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Das GEG bleibt deutlich hinter Erwartungen zurück und bremst v.a. durch Ausnahmen bzgl. Wärmeplanung die notwendige Transformation aus und sorgt für technologische Lock-Ins.</a:t>
            </a:r>
          </a:p>
        </p:txBody>
      </p:sp>
      <p:sp>
        <p:nvSpPr>
          <p:cNvPr id="8" name="Textfeld 7">
            <a:extLst>
              <a:ext uri="{FF2B5EF4-FFF2-40B4-BE49-F238E27FC236}">
                <a16:creationId xmlns:a16="http://schemas.microsoft.com/office/drawing/2014/main" id="{0428E0BF-E0C6-2C26-5A01-87AF5DD067B8}"/>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97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lstStyle/>
          <a:p>
            <a:pPr marL="0" indent="0">
              <a:buNone/>
            </a:pPr>
            <a:r>
              <a:rPr lang="de-DE" b="1">
                <a:highlight>
                  <a:srgbClr val="FFC80C"/>
                </a:highlight>
              </a:rPr>
              <a:t>Maßnahmen</a:t>
            </a:r>
          </a:p>
          <a:p>
            <a:r>
              <a:rPr lang="de-DE"/>
              <a:t>vollständige Umlage der </a:t>
            </a:r>
            <a:r>
              <a:rPr lang="de-DE" kern="0">
                <a:solidFill>
                  <a:srgbClr val="000000"/>
                </a:solidFill>
                <a:ea typeface="Times New Roman" panose="02020603050405020304" pitchFamily="18" charset="0"/>
              </a:rPr>
              <a:t>CO</a:t>
            </a:r>
            <a:r>
              <a:rPr lang="de-DE" kern="0" baseline="-25000">
                <a:solidFill>
                  <a:srgbClr val="000000"/>
                </a:solidFill>
                <a:ea typeface="Times New Roman" panose="02020603050405020304" pitchFamily="18" charset="0"/>
              </a:rPr>
              <a:t>2</a:t>
            </a:r>
            <a:r>
              <a:rPr lang="de-DE" kern="0">
                <a:solidFill>
                  <a:srgbClr val="000000"/>
                </a:solidFill>
                <a:ea typeface="Times New Roman" panose="02020603050405020304" pitchFamily="18" charset="0"/>
              </a:rPr>
              <a:t>-</a:t>
            </a:r>
            <a:r>
              <a:rPr lang="de-DE"/>
              <a:t>Kosten auf </a:t>
            </a:r>
            <a:r>
              <a:rPr lang="de-DE" err="1"/>
              <a:t>Vermieter:innen</a:t>
            </a:r>
            <a:endParaRPr lang="de-DE"/>
          </a:p>
          <a:p>
            <a:pPr lvl="1">
              <a:buFont typeface="Arial" panose="020B0604020202020204" pitchFamily="34" charset="0"/>
              <a:buChar char="−"/>
            </a:pPr>
            <a:r>
              <a:rPr lang="de-DE"/>
              <a:t>Änderung der Kostentragung</a:t>
            </a:r>
          </a:p>
          <a:p>
            <a:pPr lvl="1">
              <a:buFont typeface="Arial" panose="020B0604020202020204" pitchFamily="34" charset="0"/>
              <a:buChar char="−"/>
            </a:pPr>
            <a:r>
              <a:rPr lang="de-DE"/>
              <a:t>Transparente Kostenabrechnung</a:t>
            </a:r>
          </a:p>
          <a:p>
            <a:r>
              <a:rPr lang="de-DE"/>
              <a:t>Anpassung der Modernisierungsumlage</a:t>
            </a:r>
          </a:p>
          <a:p>
            <a:pPr lvl="1">
              <a:buFont typeface="Arial" panose="020B0604020202020204" pitchFamily="34" charset="0"/>
              <a:buChar char="−"/>
            </a:pPr>
            <a:r>
              <a:rPr lang="de-DE"/>
              <a:t>Einführung des sog. Drittelmodell für energetische Modernisierungen</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echte Anreizwirkung für </a:t>
            </a:r>
            <a:r>
              <a:rPr lang="de-DE" err="1">
                <a:latin typeface="Arial"/>
                <a:cs typeface="Arial"/>
              </a:rPr>
              <a:t>Vermieter:innen</a:t>
            </a:r>
            <a:r>
              <a:rPr lang="de-DE">
                <a:latin typeface="Arial"/>
                <a:cs typeface="Arial"/>
              </a:rPr>
              <a:t> zum Umbau auf klimaneutrale Heizungsanalagen bzw. zur Gebäudedämmung</a:t>
            </a:r>
          </a:p>
          <a:p>
            <a:r>
              <a:rPr lang="de-DE">
                <a:latin typeface="Arial"/>
                <a:cs typeface="Arial"/>
              </a:rPr>
              <a:t>keine höheren Heizkosten für </a:t>
            </a:r>
            <a:r>
              <a:rPr lang="de-DE" err="1">
                <a:latin typeface="Arial"/>
                <a:cs typeface="Arial"/>
              </a:rPr>
              <a:t>Mieter:innen</a:t>
            </a:r>
            <a:r>
              <a:rPr lang="de-DE">
                <a:latin typeface="Arial"/>
                <a:cs typeface="Arial"/>
              </a:rPr>
              <a:t>, die nicht für die energetische Ausstattung ihrer Wohnung verantwortlich sind </a:t>
            </a:r>
            <a:endParaRPr lang="de-DE"/>
          </a:p>
          <a:p>
            <a:r>
              <a:rPr lang="de-DE">
                <a:latin typeface="Arial"/>
                <a:cs typeface="Arial"/>
              </a:rPr>
              <a:t>stark steigende Mieten durch energetische Sanierung werden durch Aufteilung der Modernisierungskosten verhindert</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Finanzielle Unterstützung der </a:t>
            </a:r>
            <a:r>
              <a:rPr lang="de-DE" err="1"/>
              <a:t>Mieter:innen</a:t>
            </a:r>
            <a:br>
              <a:rPr lang="de-DE"/>
            </a:br>
            <a:br>
              <a:rPr lang="de-DE" sz="2000"/>
            </a:br>
            <a:r>
              <a:rPr lang="de-DE" sz="1800" i="1"/>
              <a:t>Einsparpotential: 24 Mio. Tonnen</a:t>
            </a:r>
          </a:p>
        </p:txBody>
      </p:sp>
      <p:sp>
        <p:nvSpPr>
          <p:cNvPr id="6" name="Textfeld 5">
            <a:extLst>
              <a:ext uri="{FF2B5EF4-FFF2-40B4-BE49-F238E27FC236}">
                <a16:creationId xmlns:a16="http://schemas.microsoft.com/office/drawing/2014/main" id="{82D8BE4F-2223-37DC-BCB6-6B42DCFD3AB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74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a:extLst>
              <a:ext uri="{FF2B5EF4-FFF2-40B4-BE49-F238E27FC236}">
                <a16:creationId xmlns:a16="http://schemas.microsoft.com/office/drawing/2014/main" id="{839CD4AA-532D-CD43-E13F-68F8A6A60225}"/>
              </a:ext>
            </a:extLst>
          </p:cNvPr>
          <p:cNvSpPr>
            <a:spLocks noGrp="1"/>
          </p:cNvSpPr>
          <p:nvPr/>
        </p:nvSpPr>
        <p:spPr>
          <a:xfrm>
            <a:off x="820434" y="1968500"/>
            <a:ext cx="5418441" cy="4351338"/>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110000"/>
              </a:lnSpc>
              <a:spcBef>
                <a:spcPts val="500"/>
              </a:spcBef>
              <a:spcAft>
                <a:spcPts val="0"/>
              </a:spcAft>
              <a:buClrTx/>
              <a:buSzTx/>
              <a:buFont typeface="Symbol" pitchFamily="2" charset="2"/>
              <a:buChar char="-"/>
              <a:tabLst/>
              <a:defRPr sz="1600" kern="1200" baseline="0">
                <a:solidFill>
                  <a:schemeClr val="tx1"/>
                </a:solidFill>
                <a:latin typeface="Arial" panose="020B0604020202020204" pitchFamily="34" charset="0"/>
                <a:ea typeface="+mn-ea"/>
                <a:cs typeface="+mn-cs"/>
              </a:defRPr>
            </a:lvl2pPr>
            <a:lvl3pPr marL="1143000" marR="0" indent="-228600" algn="l" defTabSz="914400" rtl="0" eaLnBrk="1" fontAlgn="auto" latinLnBrk="0" hangingPunct="1">
              <a:lnSpc>
                <a:spcPct val="110000"/>
              </a:lnSpc>
              <a:spcBef>
                <a:spcPts val="500"/>
              </a:spcBef>
              <a:spcAft>
                <a:spcPts val="0"/>
              </a:spcAft>
              <a:buClrTx/>
              <a:buSzTx/>
              <a:buFont typeface="Wingdings" pitchFamily="2" charset="2"/>
              <a:buChar char="§"/>
              <a:tabLst/>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a:t>Fokus Emissionsreduktion</a:t>
            </a:r>
            <a:endParaRPr lang="de-DE"/>
          </a:p>
          <a:p>
            <a:r>
              <a:rPr lang="de-DE"/>
              <a:t>39 von 232 Maßnahmen anhand ihres Emissionsreduktionspotenzials ausgewählt</a:t>
            </a:r>
          </a:p>
          <a:p>
            <a:r>
              <a:rPr lang="de-DE"/>
              <a:t>Kriterium:</a:t>
            </a:r>
          </a:p>
          <a:p>
            <a:pPr lvl="1"/>
            <a:r>
              <a:rPr lang="de-DE"/>
              <a:t>größte Emissionsreduktion</a:t>
            </a:r>
          </a:p>
          <a:p>
            <a:pPr lvl="1"/>
            <a:r>
              <a:rPr lang="de-DE"/>
              <a:t>langfristig am wirksamsten</a:t>
            </a:r>
          </a:p>
          <a:p>
            <a:pPr marL="0" indent="0">
              <a:buNone/>
            </a:pPr>
            <a:endParaRPr lang="de-DE"/>
          </a:p>
        </p:txBody>
      </p:sp>
      <p:sp>
        <p:nvSpPr>
          <p:cNvPr id="9" name="Titel 3">
            <a:extLst>
              <a:ext uri="{FF2B5EF4-FFF2-40B4-BE49-F238E27FC236}">
                <a16:creationId xmlns:a16="http://schemas.microsoft.com/office/drawing/2014/main" id="{38BF1E42-2C1C-F013-FEA1-1B1ACB93A9DD}"/>
              </a:ext>
            </a:extLst>
          </p:cNvPr>
          <p:cNvSpPr>
            <a:spLocks noGrp="1"/>
          </p:cNvSpPr>
          <p:nvPr/>
        </p:nvSpPr>
        <p:spPr>
          <a:xfrm>
            <a:off x="676800" y="633600"/>
            <a:ext cx="8269671" cy="4593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a:lstStyle>
          <a:p>
            <a:r>
              <a:rPr lang="en-US" b="1" err="1"/>
              <a:t>Klimanotstandspaket</a:t>
            </a:r>
            <a:endParaRPr lang="en-US" b="1"/>
          </a:p>
        </p:txBody>
      </p:sp>
      <p:pic>
        <p:nvPicPr>
          <p:cNvPr id="10" name="Grafik 9" descr="Ein Bild, das Text, Screenshot, Schrift, Kreis enthält.&#10;&#10;Automatisch generierte Beschreibung">
            <a:extLst>
              <a:ext uri="{FF2B5EF4-FFF2-40B4-BE49-F238E27FC236}">
                <a16:creationId xmlns:a16="http://schemas.microsoft.com/office/drawing/2014/main" id="{092F28CB-7DB6-7126-1710-2FB6E3CFFACA}"/>
              </a:ext>
            </a:extLst>
          </p:cNvPr>
          <p:cNvPicPr>
            <a:picLocks noChangeAspect="1"/>
          </p:cNvPicPr>
          <p:nvPr/>
        </p:nvPicPr>
        <p:blipFill>
          <a:blip r:embed="rId3"/>
          <a:stretch>
            <a:fillRect/>
          </a:stretch>
        </p:blipFill>
        <p:spPr>
          <a:xfrm>
            <a:off x="6238875" y="1234879"/>
            <a:ext cx="5328971" cy="5257800"/>
          </a:xfrm>
          <a:prstGeom prst="rect">
            <a:avLst/>
          </a:prstGeom>
        </p:spPr>
      </p:pic>
      <p:sp>
        <p:nvSpPr>
          <p:cNvPr id="2" name="Pfeil: Fünfeck 1">
            <a:extLst>
              <a:ext uri="{FF2B5EF4-FFF2-40B4-BE49-F238E27FC236}">
                <a16:creationId xmlns:a16="http://schemas.microsoft.com/office/drawing/2014/main" id="{2E08E992-8380-479D-8C02-42C248C05710}"/>
              </a:ext>
            </a:extLst>
          </p:cNvPr>
          <p:cNvSpPr/>
          <p:nvPr/>
        </p:nvSpPr>
        <p:spPr>
          <a:xfrm>
            <a:off x="1379" y="4574837"/>
            <a:ext cx="4693169" cy="1027522"/>
          </a:xfrm>
          <a:prstGeom prst="homePlate">
            <a:avLst/>
          </a:prstGeom>
          <a:solidFill>
            <a:srgbClr val="A1D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i="1" dirty="0">
                <a:solidFill>
                  <a:schemeClr val="bg2"/>
                </a:solidFill>
                <a:latin typeface="Arial" panose="020B0604020202020204" pitchFamily="34" charset="0"/>
                <a:cs typeface="Arial" panose="020B0604020202020204" pitchFamily="34" charset="0"/>
              </a:rPr>
              <a:t>Reduktionswirkung im Vergleich zu aktuellem Projektionsbericht der Bundesregierung</a:t>
            </a:r>
          </a:p>
        </p:txBody>
      </p:sp>
      <p:sp>
        <p:nvSpPr>
          <p:cNvPr id="3" name="Textfeld 2">
            <a:extLst>
              <a:ext uri="{FF2B5EF4-FFF2-40B4-BE49-F238E27FC236}">
                <a16:creationId xmlns:a16="http://schemas.microsoft.com/office/drawing/2014/main" id="{CF423190-F540-1669-9E91-7EB1205D8E1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
        <p:nvSpPr>
          <p:cNvPr id="4" name="Pfeil: Fünfeck 3">
            <a:extLst>
              <a:ext uri="{FF2B5EF4-FFF2-40B4-BE49-F238E27FC236}">
                <a16:creationId xmlns:a16="http://schemas.microsoft.com/office/drawing/2014/main" id="{2CDA64DA-5D71-44B5-3924-50E39CAEB5EC}"/>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3993560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lstStyle/>
          <a:p>
            <a:pPr marL="0" indent="0">
              <a:buNone/>
            </a:pPr>
            <a:r>
              <a:rPr lang="de-DE" b="1">
                <a:highlight>
                  <a:srgbClr val="FFC80C"/>
                </a:highlight>
              </a:rPr>
              <a:t>Maßnahmen</a:t>
            </a:r>
          </a:p>
          <a:p>
            <a:r>
              <a:rPr lang="de-DE"/>
              <a:t>PV-Pflicht auf Neubauten</a:t>
            </a:r>
          </a:p>
          <a:p>
            <a:r>
              <a:rPr lang="de-DE"/>
              <a:t>PV-Pflicht auf Bestandsgebäuden</a:t>
            </a:r>
          </a:p>
          <a:p>
            <a:endParaRPr lang="de-DE"/>
          </a:p>
          <a:p>
            <a:endParaRPr lang="de-DE"/>
          </a:p>
          <a:p>
            <a:pPr marL="0" indent="0">
              <a:buNone/>
            </a:pPr>
            <a:r>
              <a:rPr lang="de-DE" b="1">
                <a:highlight>
                  <a:srgbClr val="FFC80C"/>
                </a:highlight>
              </a:rPr>
              <a:t>Ausnahmen</a:t>
            </a:r>
          </a:p>
          <a:p>
            <a:r>
              <a:rPr lang="de-DE"/>
              <a:t>Dach bereits für Solarthermie genutzt</a:t>
            </a:r>
          </a:p>
          <a:p>
            <a:r>
              <a:rPr lang="de-DE"/>
              <a:t>Wirtschaftliche Unzumutbarkeit</a:t>
            </a:r>
          </a:p>
          <a:p>
            <a:r>
              <a:rPr lang="de-DE"/>
              <a:t>Denkmalschutz oder technische Gründe</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a:lstStyle/>
          <a:p>
            <a:pPr marL="0" indent="0">
              <a:buNone/>
            </a:pPr>
            <a:r>
              <a:rPr lang="de-DE" b="1">
                <a:highlight>
                  <a:srgbClr val="FFC80C"/>
                </a:highlight>
              </a:rPr>
              <a:t>Begründung</a:t>
            </a:r>
          </a:p>
          <a:p>
            <a:r>
              <a:rPr lang="de-DE"/>
              <a:t>PV-Dachanlagen verhindern Nutzungskonflikte z.B. mit landwirtschaftlichen Flächen</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PV-Pflicht auf Neubauten und bei Sanierungen im Bestand</a:t>
            </a:r>
            <a:br>
              <a:rPr lang="de-DE"/>
            </a:br>
            <a:br>
              <a:rPr lang="de-DE" sz="2000"/>
            </a:br>
            <a:r>
              <a:rPr lang="de-DE" sz="1800" i="1"/>
              <a:t>Einsparpotential: 47 Mio. Tonnen</a:t>
            </a:r>
          </a:p>
        </p:txBody>
      </p:sp>
      <p:sp>
        <p:nvSpPr>
          <p:cNvPr id="4" name="Pfeil: Fünfeck 3">
            <a:extLst>
              <a:ext uri="{FF2B5EF4-FFF2-40B4-BE49-F238E27FC236}">
                <a16:creationId xmlns:a16="http://schemas.microsoft.com/office/drawing/2014/main" id="{D2120425-A6BC-AA16-38CC-0DEF1147EA35}"/>
              </a:ext>
            </a:extLst>
          </p:cNvPr>
          <p:cNvSpPr/>
          <p:nvPr/>
        </p:nvSpPr>
        <p:spPr>
          <a:xfrm flipH="1">
            <a:off x="8415130" y="4001294"/>
            <a:ext cx="3776870" cy="1490869"/>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a:solidFill>
                  <a:schemeClr val="bg2"/>
                </a:solidFill>
                <a:latin typeface="Arial" panose="020B0604020202020204" pitchFamily="34" charset="0"/>
                <a:cs typeface="Arial" panose="020B0604020202020204" pitchFamily="34" charset="0"/>
              </a:rPr>
              <a:t>Es gibt bereits bestehende Regelungen in Bundesländern (z.B. </a:t>
            </a:r>
            <a:r>
              <a:rPr lang="de-DE">
                <a:solidFill>
                  <a:schemeClr val="bg2"/>
                </a:solidFill>
                <a:latin typeface="Arial" panose="020B0604020202020204" pitchFamily="34" charset="0"/>
                <a:cs typeface="Arial" panose="020B0604020202020204" pitchFamily="34" charset="0"/>
                <a:hlinkClick r:id="rId2"/>
              </a:rPr>
              <a:t>Hamburg</a:t>
            </a:r>
            <a:r>
              <a:rPr lang="de-DE">
                <a:solidFill>
                  <a:schemeClr val="bg2"/>
                </a:solidFill>
                <a:latin typeface="Arial" panose="020B0604020202020204" pitchFamily="34" charset="0"/>
                <a:cs typeface="Arial" panose="020B0604020202020204" pitchFamily="34" charset="0"/>
              </a:rPr>
              <a:t>), an denen sich orientiert werden kann.</a:t>
            </a:r>
          </a:p>
        </p:txBody>
      </p:sp>
      <p:sp>
        <p:nvSpPr>
          <p:cNvPr id="7" name="Textfeld 6">
            <a:extLst>
              <a:ext uri="{FF2B5EF4-FFF2-40B4-BE49-F238E27FC236}">
                <a16:creationId xmlns:a16="http://schemas.microsoft.com/office/drawing/2014/main" id="{5888B298-3961-6A63-FC5A-BE8B2859777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375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Nullenergiestandard als Minimalvoraussetzung für Neubauten</a:t>
            </a:r>
          </a:p>
          <a:p>
            <a:r>
              <a:rPr lang="de-DE">
                <a:latin typeface="Arial"/>
                <a:cs typeface="Arial"/>
              </a:rPr>
              <a:t>tatsächlicher Bedarf statt Referenzgebäude als Maßstab</a:t>
            </a:r>
          </a:p>
          <a:p>
            <a:r>
              <a:rPr lang="de-DE" kern="0">
                <a:solidFill>
                  <a:srgbClr val="000000"/>
                </a:solidFill>
                <a:latin typeface="Arial"/>
                <a:ea typeface="Times New Roman" panose="02020603050405020304" pitchFamily="18" charset="0"/>
                <a:cs typeface="Arial"/>
              </a:rPr>
              <a:t>CO</a:t>
            </a:r>
            <a:r>
              <a:rPr lang="de-DE" kern="0" baseline="-25000">
                <a:solidFill>
                  <a:srgbClr val="000000"/>
                </a:solidFill>
                <a:latin typeface="Arial"/>
                <a:ea typeface="Times New Roman" panose="02020603050405020304" pitchFamily="18" charset="0"/>
                <a:cs typeface="Arial"/>
              </a:rPr>
              <a:t>2</a:t>
            </a:r>
            <a:r>
              <a:rPr lang="de-DE" kern="0">
                <a:solidFill>
                  <a:srgbClr val="000000"/>
                </a:solidFill>
                <a:latin typeface="Arial"/>
                <a:ea typeface="Times New Roman" panose="02020603050405020304" pitchFamily="18" charset="0"/>
                <a:cs typeface="Arial"/>
              </a:rPr>
              <a:t>-</a:t>
            </a:r>
            <a:r>
              <a:rPr lang="de-DE">
                <a:latin typeface="Arial"/>
                <a:cs typeface="Arial"/>
              </a:rPr>
              <a:t>Emmissionen als Kriterium für Baugenehmigungen</a:t>
            </a:r>
            <a:endParaRPr lang="de-DE"/>
          </a:p>
          <a:p>
            <a:r>
              <a:rPr lang="de-DE">
                <a:latin typeface="Arial"/>
                <a:cs typeface="Arial"/>
              </a:rPr>
              <a:t>exklusive Förderung für standardübertreffende Gebäude</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a:lstStyle/>
          <a:p>
            <a:pPr marL="0" indent="0">
              <a:buNone/>
            </a:pPr>
            <a:r>
              <a:rPr lang="de-DE" b="1">
                <a:highlight>
                  <a:srgbClr val="FFC80C"/>
                </a:highlight>
              </a:rPr>
              <a:t>Begründung</a:t>
            </a:r>
            <a:endParaRPr lang="de-DE"/>
          </a:p>
          <a:p>
            <a:r>
              <a:rPr lang="de-DE"/>
              <a:t>graue Energie wird mit einbezogen</a:t>
            </a:r>
          </a:p>
          <a:p>
            <a:r>
              <a:rPr lang="de-DE"/>
              <a:t>Anreize zur Renovierung von Bestandsgebäuden steigt </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Klimaneutralität im Neubau</a:t>
            </a:r>
            <a:br>
              <a:rPr lang="de-DE"/>
            </a:br>
            <a:br>
              <a:rPr lang="de-DE" sz="2000"/>
            </a:br>
            <a:r>
              <a:rPr lang="de-DE" sz="1800" i="1"/>
              <a:t>Einsparpotential: 47 Mio. Tonnen</a:t>
            </a:r>
          </a:p>
        </p:txBody>
      </p:sp>
      <p:sp>
        <p:nvSpPr>
          <p:cNvPr id="6" name="Textfeld 5">
            <a:extLst>
              <a:ext uri="{FF2B5EF4-FFF2-40B4-BE49-F238E27FC236}">
                <a16:creationId xmlns:a16="http://schemas.microsoft.com/office/drawing/2014/main" id="{C321848F-C5C2-D6A5-3371-5CDF3C4FE3AF}"/>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542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Anreize für </a:t>
            </a:r>
            <a:r>
              <a:rPr lang="de-DE" kern="0">
                <a:solidFill>
                  <a:srgbClr val="000000"/>
                </a:solidFill>
                <a:latin typeface="Arial"/>
                <a:ea typeface="Times New Roman" panose="02020603050405020304" pitchFamily="18" charset="0"/>
                <a:cs typeface="Arial"/>
              </a:rPr>
              <a:t>CO</a:t>
            </a:r>
            <a:r>
              <a:rPr lang="de-DE" kern="0" baseline="-25000">
                <a:solidFill>
                  <a:srgbClr val="000000"/>
                </a:solidFill>
                <a:latin typeface="Arial"/>
                <a:ea typeface="Times New Roman" panose="02020603050405020304" pitchFamily="18" charset="0"/>
                <a:cs typeface="Arial"/>
              </a:rPr>
              <a:t>2</a:t>
            </a:r>
            <a:r>
              <a:rPr lang="de-DE" kern="0">
                <a:solidFill>
                  <a:srgbClr val="000000"/>
                </a:solidFill>
                <a:latin typeface="Arial"/>
                <a:ea typeface="Times New Roman" panose="02020603050405020304" pitchFamily="18" charset="0"/>
                <a:cs typeface="Arial"/>
              </a:rPr>
              <a:t>-</a:t>
            </a:r>
            <a:r>
              <a:rPr lang="de-DE">
                <a:latin typeface="Arial"/>
                <a:cs typeface="Arial"/>
              </a:rPr>
              <a:t>sparende Bauweise</a:t>
            </a:r>
          </a:p>
          <a:p>
            <a:r>
              <a:rPr lang="de-DE">
                <a:latin typeface="Arial"/>
                <a:cs typeface="Arial"/>
              </a:rPr>
              <a:t>Vereinbarkeit von Holzbauweise und Brandschutz</a:t>
            </a:r>
          </a:p>
          <a:p>
            <a:r>
              <a:rPr lang="de-DE">
                <a:latin typeface="Arial"/>
                <a:cs typeface="Arial"/>
              </a:rPr>
              <a:t>(Forschung zu und Förderung von weiteren nachwachsenden Baustoffen wie Stroh, Hanf, Seegras, Rohrkolben und Pilze)</a:t>
            </a:r>
            <a:endParaRPr lang="de-DE"/>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a:xfrm>
            <a:off x="6277510" y="1825625"/>
            <a:ext cx="5003265" cy="4351338"/>
          </a:xfrm>
        </p:spPr>
        <p:txBody>
          <a:bodyPr/>
          <a:lstStyle/>
          <a:p>
            <a:pPr marL="0" indent="0">
              <a:buNone/>
            </a:pPr>
            <a:r>
              <a:rPr lang="de-DE" b="1">
                <a:highlight>
                  <a:srgbClr val="FFC80C"/>
                </a:highlight>
              </a:rPr>
              <a:t>Begründung</a:t>
            </a:r>
          </a:p>
          <a:p>
            <a:r>
              <a:rPr lang="de-DE"/>
              <a:t>Feuerwiderstand für Brandwände und Wände notwendiger Treppenräume kann auch in Holzbauweise hergestellt werden</a:t>
            </a:r>
          </a:p>
          <a:p>
            <a:r>
              <a:rPr lang="de-DE"/>
              <a:t>Nutzung von RC-Baustoffen spart Ressourcen &amp; Emissionen</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t>Verwendung klimafreundlicher Bau- und Dämmstoffe</a:t>
            </a:r>
            <a:br>
              <a:rPr lang="de-DE"/>
            </a:br>
            <a:br>
              <a:rPr lang="de-DE" sz="2000"/>
            </a:br>
            <a:r>
              <a:rPr lang="de-DE" sz="1800" i="1"/>
              <a:t>Einsparpotential: 24 Mio. Tonnen</a:t>
            </a:r>
          </a:p>
        </p:txBody>
      </p:sp>
      <p:sp>
        <p:nvSpPr>
          <p:cNvPr id="6" name="Textfeld 5">
            <a:extLst>
              <a:ext uri="{FF2B5EF4-FFF2-40B4-BE49-F238E27FC236}">
                <a16:creationId xmlns:a16="http://schemas.microsoft.com/office/drawing/2014/main" id="{AEFB20C7-8180-F750-6F5A-0F4942359EDC}"/>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44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a:noAutofit/>
          </a:bodyPr>
          <a:lstStyle/>
          <a:p>
            <a:pPr marL="0" indent="0">
              <a:buNone/>
            </a:pPr>
            <a:r>
              <a:rPr lang="de-DE" b="1">
                <a:highlight>
                  <a:srgbClr val="FFC80C"/>
                </a:highlight>
              </a:rPr>
              <a:t>Maßnahme</a:t>
            </a:r>
          </a:p>
          <a:p>
            <a:r>
              <a:rPr lang="de-DE" sz="1600"/>
              <a:t>Pflicht zur Rückbauplanung als Voraussetzung für Baugenehmigung</a:t>
            </a:r>
          </a:p>
          <a:p>
            <a:r>
              <a:rPr lang="de-DE" sz="1600"/>
              <a:t>Vorrang für Recycling-Baustoffe bei der öffentlichen Auftragsvergabe</a:t>
            </a:r>
          </a:p>
          <a:p>
            <a:pPr lvl="1">
              <a:buFont typeface="Arial" panose="020B0604020202020204" pitchFamily="34" charset="0"/>
              <a:buChar char="−"/>
            </a:pPr>
            <a:r>
              <a:rPr lang="de-DE" sz="1600"/>
              <a:t>Auflösung der Kollision mit dem Grundsatz der Sparsamkeit, indem fiktiver CO2-Preis auf die im Rahmen der vorzulegenden Ökobilanz aufgeführten CO2-Emissionen aufgeschlagen wird </a:t>
            </a:r>
          </a:p>
          <a:p>
            <a:r>
              <a:rPr lang="de-DE" sz="1600"/>
              <a:t>Recycling-Quoten für mineralische Recyclingbaustoffe</a:t>
            </a:r>
          </a:p>
          <a:p>
            <a:r>
              <a:rPr lang="de-DE" sz="1600"/>
              <a:t>Vorrang für Recyclingbaustoffen bei der öffentlichen Auftragsvergabe auf Landesebene</a:t>
            </a:r>
          </a:p>
          <a:p>
            <a:r>
              <a:rPr lang="de-DE" sz="1600"/>
              <a:t>Pflicht zum Rückbauplan bei Abriss</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rPr>
              <a:t>Begründung</a:t>
            </a:r>
          </a:p>
          <a:p>
            <a:r>
              <a:rPr lang="de-DE">
                <a:latin typeface="Arial"/>
                <a:cs typeface="Arial"/>
              </a:rPr>
              <a:t>Energie und Ressourcenverbrauch zur Herstellung von Bauteilen werden vermieden</a:t>
            </a:r>
          </a:p>
          <a:p>
            <a:r>
              <a:rPr lang="de-DE">
                <a:latin typeface="Arial"/>
                <a:cs typeface="Arial"/>
              </a:rPr>
              <a:t>Ziel der Kreislaufwirtschaft wird unterstützt</a:t>
            </a:r>
            <a:endParaRPr lang="de-DE"/>
          </a:p>
          <a:p>
            <a:pPr>
              <a:buFont typeface="Wingdings" panose="05000000000000000000" pitchFamily="2" charset="2"/>
              <a:buChar char="ü"/>
            </a:pPr>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Wiederverwendung und Recycling von Bauteilen &amp; -stoffen</a:t>
            </a:r>
            <a:br>
              <a:rPr lang="de-DE"/>
            </a:br>
            <a:br>
              <a:rPr lang="de-DE" sz="2000"/>
            </a:br>
            <a:r>
              <a:rPr lang="de-DE" sz="1800" i="1">
                <a:latin typeface="Arial"/>
                <a:cs typeface="Arial"/>
              </a:rPr>
              <a:t>Einsparpotential: 24 Mio. Tonnen</a:t>
            </a:r>
          </a:p>
        </p:txBody>
      </p:sp>
      <p:sp>
        <p:nvSpPr>
          <p:cNvPr id="4" name="Pfeil: Fünfeck 3">
            <a:extLst>
              <a:ext uri="{FF2B5EF4-FFF2-40B4-BE49-F238E27FC236}">
                <a16:creationId xmlns:a16="http://schemas.microsoft.com/office/drawing/2014/main" id="{D4FDCD91-0671-F73A-6B92-A2D95D71ACA9}"/>
              </a:ext>
            </a:extLst>
          </p:cNvPr>
          <p:cNvSpPr/>
          <p:nvPr/>
        </p:nvSpPr>
        <p:spPr>
          <a:xfrm flipH="1">
            <a:off x="6585619" y="4572000"/>
            <a:ext cx="5599951" cy="1653353"/>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a:solidFill>
                  <a:schemeClr val="bg2"/>
                </a:solidFill>
                <a:latin typeface="Arial" panose="020B0604020202020204" pitchFamily="34" charset="0"/>
                <a:cs typeface="Arial" panose="020B0604020202020204" pitchFamily="34" charset="0"/>
              </a:rPr>
              <a:t>Die aktuell hohe Verwertungsrate von </a:t>
            </a:r>
            <a:br>
              <a:rPr lang="de-DE">
                <a:solidFill>
                  <a:schemeClr val="bg2"/>
                </a:solidFill>
                <a:latin typeface="Arial" panose="020B0604020202020204" pitchFamily="34" charset="0"/>
                <a:cs typeface="Arial" panose="020B0604020202020204" pitchFamily="34" charset="0"/>
              </a:rPr>
            </a:br>
            <a:r>
              <a:rPr lang="de-DE">
                <a:solidFill>
                  <a:schemeClr val="bg2"/>
                </a:solidFill>
                <a:latin typeface="Arial" panose="020B0604020202020204" pitchFamily="34" charset="0"/>
                <a:cs typeface="Arial" panose="020B0604020202020204" pitchFamily="34" charset="0"/>
              </a:rPr>
              <a:t>Bau- und Dämmstoffen von 89,7% wird nur erreicht, da diese im Deponie- &amp; Straßenbau verwendet werden. Dies ist ein Down-Cycling statt Recycling von wertvollen Ressourcen.</a:t>
            </a:r>
          </a:p>
        </p:txBody>
      </p:sp>
      <p:sp>
        <p:nvSpPr>
          <p:cNvPr id="7" name="Textfeld 6">
            <a:extLst>
              <a:ext uri="{FF2B5EF4-FFF2-40B4-BE49-F238E27FC236}">
                <a16:creationId xmlns:a16="http://schemas.microsoft.com/office/drawing/2014/main" id="{405E2A95-E905-9485-4D44-E7071A8091F1}"/>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502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97028" y="1842032"/>
            <a:ext cx="6306446" cy="4351338"/>
          </a:xfrm>
        </p:spPr>
        <p:txBody>
          <a:bodyPr vert="horz" lIns="91440" tIns="45720" rIns="91440" bIns="45720" rtlCol="0" anchor="ctr">
            <a:normAutofit/>
          </a:bodyPr>
          <a:lstStyle/>
          <a:p>
            <a:pPr marL="400050" lvl="1" indent="0">
              <a:lnSpc>
                <a:spcPct val="150000"/>
              </a:lnSpc>
              <a:spcBef>
                <a:spcPts val="1200"/>
              </a:spcBef>
              <a:spcAft>
                <a:spcPts val="1200"/>
              </a:spcAft>
              <a:buNone/>
            </a:pPr>
            <a:r>
              <a:rPr lang="de-DE" sz="1800" noProof="0" err="1"/>
              <a:t>Wiedervernässungsgebot</a:t>
            </a:r>
            <a:r>
              <a:rPr lang="de-DE" sz="1800" noProof="0"/>
              <a:t> für Moore</a:t>
            </a:r>
          </a:p>
          <a:p>
            <a:pPr marL="400050" lvl="1" indent="0">
              <a:lnSpc>
                <a:spcPct val="150000"/>
              </a:lnSpc>
              <a:spcBef>
                <a:spcPts val="1200"/>
              </a:spcBef>
              <a:spcAft>
                <a:spcPts val="1200"/>
              </a:spcAft>
              <a:buNone/>
            </a:pPr>
            <a:r>
              <a:rPr lang="de-DE" sz="1800" noProof="0"/>
              <a:t>Emissionshandel für tierische Produkte</a:t>
            </a:r>
          </a:p>
          <a:p>
            <a:pPr marL="400050" lvl="1" indent="0">
              <a:lnSpc>
                <a:spcPct val="150000"/>
              </a:lnSpc>
              <a:spcBef>
                <a:spcPts val="1200"/>
              </a:spcBef>
              <a:spcAft>
                <a:spcPts val="1200"/>
              </a:spcAft>
              <a:buNone/>
            </a:pPr>
            <a:r>
              <a:rPr lang="de-DE" sz="1800" noProof="0"/>
              <a:t>Flächenneuinanspruchnahme begrenzen</a:t>
            </a:r>
          </a:p>
          <a:p>
            <a:pPr marL="400050" lvl="1" indent="0">
              <a:lnSpc>
                <a:spcPct val="150000"/>
              </a:lnSpc>
              <a:spcBef>
                <a:spcPts val="1200"/>
              </a:spcBef>
              <a:spcAft>
                <a:spcPts val="1200"/>
              </a:spcAft>
              <a:buNone/>
            </a:pPr>
            <a:r>
              <a:rPr lang="de-DE" sz="1800" noProof="0"/>
              <a:t>Flächengebundene Tierhaltung</a:t>
            </a:r>
          </a:p>
          <a:p>
            <a:pPr marL="400050" lvl="1" indent="0">
              <a:lnSpc>
                <a:spcPct val="150000"/>
              </a:lnSpc>
              <a:spcBef>
                <a:spcPts val="1200"/>
              </a:spcBef>
              <a:spcAft>
                <a:spcPts val="1200"/>
              </a:spcAft>
              <a:buNone/>
            </a:pPr>
            <a:r>
              <a:rPr lang="de-DE" sz="1800" noProof="0">
                <a:latin typeface="Arial"/>
                <a:cs typeface="Arial"/>
              </a:rPr>
              <a:t>Neuausrichtung der GAP</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Landwirtschaft</a:t>
            </a:r>
            <a:r>
              <a:rPr lang="de-DE" sz="2300" noProof="0"/>
              <a:t> </a:t>
            </a:r>
            <a:endParaRPr lang="de-DE" sz="2300" b="1" noProof="0"/>
          </a:p>
        </p:txBody>
      </p:sp>
      <p:pic>
        <p:nvPicPr>
          <p:cNvPr id="6" name="Grafik 5">
            <a:extLst>
              <a:ext uri="{FF2B5EF4-FFF2-40B4-BE49-F238E27FC236}">
                <a16:creationId xmlns:a16="http://schemas.microsoft.com/office/drawing/2014/main" id="{003D2AF3-0A6D-615B-E06D-7AA03FF3A178}"/>
              </a:ext>
            </a:extLst>
          </p:cNvPr>
          <p:cNvPicPr>
            <a:picLocks noChangeAspect="1"/>
          </p:cNvPicPr>
          <p:nvPr/>
        </p:nvPicPr>
        <p:blipFill>
          <a:blip r:embed="rId3"/>
          <a:stretch>
            <a:fillRect/>
          </a:stretch>
        </p:blipFill>
        <p:spPr>
          <a:xfrm>
            <a:off x="450000" y="3035525"/>
            <a:ext cx="612000" cy="612000"/>
          </a:xfrm>
          <a:prstGeom prst="rect">
            <a:avLst/>
          </a:prstGeom>
        </p:spPr>
      </p:pic>
      <p:pic>
        <p:nvPicPr>
          <p:cNvPr id="10" name="Grafik 9">
            <a:extLst>
              <a:ext uri="{FF2B5EF4-FFF2-40B4-BE49-F238E27FC236}">
                <a16:creationId xmlns:a16="http://schemas.microsoft.com/office/drawing/2014/main" id="{BFBA4D79-A445-64AD-4FA1-1AF8A815C2D3}"/>
              </a:ext>
            </a:extLst>
          </p:cNvPr>
          <p:cNvPicPr>
            <a:picLocks noChangeAspect="1"/>
          </p:cNvPicPr>
          <p:nvPr/>
        </p:nvPicPr>
        <p:blipFill>
          <a:blip r:embed="rId4"/>
          <a:stretch>
            <a:fillRect/>
          </a:stretch>
        </p:blipFill>
        <p:spPr>
          <a:xfrm>
            <a:off x="448737" y="3754942"/>
            <a:ext cx="613263" cy="613263"/>
          </a:xfrm>
          <a:prstGeom prst="rect">
            <a:avLst/>
          </a:prstGeom>
        </p:spPr>
      </p:pic>
      <p:pic>
        <p:nvPicPr>
          <p:cNvPr id="14" name="Grafik 13">
            <a:extLst>
              <a:ext uri="{FF2B5EF4-FFF2-40B4-BE49-F238E27FC236}">
                <a16:creationId xmlns:a16="http://schemas.microsoft.com/office/drawing/2014/main" id="{D464029E-B5C8-00A0-9B0E-B32193DC71D6}"/>
              </a:ext>
            </a:extLst>
          </p:cNvPr>
          <p:cNvPicPr>
            <a:picLocks noChangeAspect="1"/>
          </p:cNvPicPr>
          <p:nvPr/>
        </p:nvPicPr>
        <p:blipFill>
          <a:blip r:embed="rId5"/>
          <a:stretch>
            <a:fillRect/>
          </a:stretch>
        </p:blipFill>
        <p:spPr>
          <a:xfrm>
            <a:off x="450000" y="5195040"/>
            <a:ext cx="612000" cy="612000"/>
          </a:xfrm>
          <a:prstGeom prst="rect">
            <a:avLst/>
          </a:prstGeom>
        </p:spPr>
      </p:pic>
      <p:pic>
        <p:nvPicPr>
          <p:cNvPr id="20" name="Grafik 19">
            <a:extLst>
              <a:ext uri="{FF2B5EF4-FFF2-40B4-BE49-F238E27FC236}">
                <a16:creationId xmlns:a16="http://schemas.microsoft.com/office/drawing/2014/main" id="{8A46641F-8BD9-E59A-7439-0A150181C6F0}"/>
              </a:ext>
            </a:extLst>
          </p:cNvPr>
          <p:cNvPicPr>
            <a:picLocks noChangeAspect="1"/>
          </p:cNvPicPr>
          <p:nvPr/>
        </p:nvPicPr>
        <p:blipFill>
          <a:blip r:embed="rId6"/>
          <a:stretch>
            <a:fillRect/>
          </a:stretch>
        </p:blipFill>
        <p:spPr>
          <a:xfrm>
            <a:off x="448737" y="4475623"/>
            <a:ext cx="612000" cy="612000"/>
          </a:xfrm>
          <a:prstGeom prst="rect">
            <a:avLst/>
          </a:prstGeom>
        </p:spPr>
      </p:pic>
      <p:pic>
        <p:nvPicPr>
          <p:cNvPr id="22" name="Grafik 21">
            <a:extLst>
              <a:ext uri="{FF2B5EF4-FFF2-40B4-BE49-F238E27FC236}">
                <a16:creationId xmlns:a16="http://schemas.microsoft.com/office/drawing/2014/main" id="{AAC16C14-DD69-63F4-8502-0D378243798D}"/>
              </a:ext>
            </a:extLst>
          </p:cNvPr>
          <p:cNvPicPr>
            <a:picLocks noChangeAspect="1"/>
          </p:cNvPicPr>
          <p:nvPr/>
        </p:nvPicPr>
        <p:blipFill>
          <a:blip r:embed="rId7"/>
          <a:stretch>
            <a:fillRect/>
          </a:stretch>
        </p:blipFill>
        <p:spPr>
          <a:xfrm>
            <a:off x="450000" y="2316107"/>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FB2C409F-5DA3-8828-443E-45822B00B31C}"/>
              </a:ext>
            </a:extLst>
          </p:cNvPr>
          <p:cNvPicPr>
            <a:picLocks noChangeAspect="1"/>
          </p:cNvPicPr>
          <p:nvPr/>
        </p:nvPicPr>
        <p:blipFill>
          <a:blip r:embed="rId8"/>
          <a:stretch>
            <a:fillRect/>
          </a:stretch>
        </p:blipFill>
        <p:spPr>
          <a:xfrm>
            <a:off x="6212455" y="1521545"/>
            <a:ext cx="5644478" cy="4230000"/>
          </a:xfrm>
          <a:prstGeom prst="rect">
            <a:avLst/>
          </a:prstGeom>
        </p:spPr>
      </p:pic>
      <p:sp>
        <p:nvSpPr>
          <p:cNvPr id="7" name="Textfeld 6">
            <a:extLst>
              <a:ext uri="{FF2B5EF4-FFF2-40B4-BE49-F238E27FC236}">
                <a16:creationId xmlns:a16="http://schemas.microsoft.com/office/drawing/2014/main" id="{5CE5A15F-75C4-9E82-D617-6AC1771DBD93}"/>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9"/>
              </a:rPr>
              <a:t>Klimanotstandspaket</a:t>
            </a:r>
            <a:endParaRPr lang="de-DE" sz="1050">
              <a:latin typeface="Arial" panose="020B0604020202020204" pitchFamily="34" charset="0"/>
              <a:cs typeface="Arial" panose="020B0604020202020204" pitchFamily="34" charset="0"/>
            </a:endParaRPr>
          </a:p>
        </p:txBody>
      </p:sp>
      <p:sp>
        <p:nvSpPr>
          <p:cNvPr id="8" name="Pfeil: Fünfeck 7">
            <a:extLst>
              <a:ext uri="{FF2B5EF4-FFF2-40B4-BE49-F238E27FC236}">
                <a16:creationId xmlns:a16="http://schemas.microsoft.com/office/drawing/2014/main" id="{1D3A1EB1-CE3C-838F-1796-D3BB25DD89B5}"/>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3229854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sz="1600">
                <a:latin typeface="Arial"/>
                <a:cs typeface="Arial"/>
              </a:rPr>
              <a:t>Anwendung von Torf im Hobby- und Erwerbsgartenbau verbieten</a:t>
            </a:r>
            <a:endParaRPr lang="de-DE" sz="1600"/>
          </a:p>
          <a:p>
            <a:r>
              <a:rPr lang="de-DE" sz="1600" err="1">
                <a:latin typeface="Arial"/>
                <a:cs typeface="Arial"/>
              </a:rPr>
              <a:t>Wiedervernässungsgebot</a:t>
            </a:r>
            <a:endParaRPr lang="de-DE" sz="1600"/>
          </a:p>
          <a:p>
            <a:r>
              <a:rPr lang="de-DE" sz="1600">
                <a:latin typeface="Arial"/>
                <a:cs typeface="Arial"/>
              </a:rPr>
              <a:t>Drainage verbieten</a:t>
            </a:r>
            <a:endParaRPr lang="de-DE" sz="1600"/>
          </a:p>
          <a:p>
            <a:r>
              <a:rPr lang="de-DE" sz="1600">
                <a:latin typeface="Arial"/>
                <a:cs typeface="Arial"/>
              </a:rPr>
              <a:t>Nutzung von Moorböden auf </a:t>
            </a:r>
            <a:r>
              <a:rPr lang="de-DE" sz="1600" err="1">
                <a:latin typeface="Arial"/>
                <a:cs typeface="Arial"/>
              </a:rPr>
              <a:t>Paludikultur</a:t>
            </a:r>
            <a:r>
              <a:rPr lang="de-DE" sz="1600">
                <a:latin typeface="Arial"/>
                <a:cs typeface="Arial"/>
              </a:rPr>
              <a:t> beschränken</a:t>
            </a:r>
          </a:p>
          <a:p>
            <a:r>
              <a:rPr lang="de-DE" sz="1600">
                <a:latin typeface="Arial"/>
                <a:cs typeface="Arial"/>
              </a:rPr>
              <a:t>einheitliche Standards für eine gute fachliche Praxis der Moorbewirtschaftung verabschieden</a:t>
            </a:r>
          </a:p>
          <a:p>
            <a:r>
              <a:rPr lang="de-DE" sz="1600">
                <a:latin typeface="Arial"/>
                <a:cs typeface="Arial"/>
              </a:rPr>
              <a:t>Subventionen im Rahmen der GAP auf den Schutz von Moorböden umstellen</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a:xfrm>
            <a:off x="6277510" y="1825625"/>
            <a:ext cx="5220000" cy="4475784"/>
          </a:xfrm>
        </p:spPr>
        <p:txBody>
          <a:bodyPr vert="horz" lIns="91440" tIns="45720" rIns="91440" bIns="45720" rtlCol="0" anchor="t">
            <a:normAutofit fontScale="85000" lnSpcReduction="20000"/>
          </a:bodyPr>
          <a:lstStyle/>
          <a:p>
            <a:pPr marL="0" indent="0">
              <a:buNone/>
            </a:pPr>
            <a:r>
              <a:rPr lang="de-DE" sz="2100" b="1">
                <a:highlight>
                  <a:srgbClr val="FFC80C"/>
                </a:highlight>
                <a:latin typeface="Arial"/>
                <a:cs typeface="Arial"/>
              </a:rPr>
              <a:t>Risiken</a:t>
            </a:r>
            <a:endParaRPr lang="en-US" sz="2100">
              <a:latin typeface="Arial"/>
              <a:cs typeface="Arial"/>
            </a:endParaRPr>
          </a:p>
          <a:p>
            <a:r>
              <a:rPr lang="de-DE" sz="1900">
                <a:latin typeface="Arial"/>
                <a:cs typeface="Arial"/>
              </a:rPr>
              <a:t>Projektlaufzeit - Insbesondere bei der Wiedervernässung von Mooren (und der Aufforstung von Wäldern) machen sich die Emissionseinsparungen erst Jahre später bemerkbar.</a:t>
            </a:r>
          </a:p>
          <a:p>
            <a:r>
              <a:rPr lang="de-DE" sz="1900">
                <a:latin typeface="Arial"/>
                <a:cs typeface="Arial"/>
              </a:rPr>
              <a:t>hohe wirtschaftliche Risiken angesichts zunehmender Dürreperioden, deren Verteilung rechtlich geregelt werden muss</a:t>
            </a:r>
          </a:p>
          <a:p>
            <a:pPr marL="0" indent="0">
              <a:buNone/>
            </a:pPr>
            <a:r>
              <a:rPr lang="de-DE" sz="2100" b="1">
                <a:highlight>
                  <a:srgbClr val="FFC80C"/>
                </a:highlight>
                <a:latin typeface="Arial"/>
                <a:cs typeface="Arial"/>
              </a:rPr>
              <a:t>Begründung</a:t>
            </a:r>
            <a:endParaRPr lang="de-DE" sz="2100">
              <a:latin typeface="Arial"/>
              <a:cs typeface="Arial"/>
            </a:endParaRPr>
          </a:p>
          <a:p>
            <a:pPr>
              <a:buFont typeface="Arial,Sans-Serif" panose="020B0604020202020204" pitchFamily="34" charset="0"/>
            </a:pPr>
            <a:r>
              <a:rPr lang="de-DE" sz="1900">
                <a:latin typeface="Arial"/>
                <a:cs typeface="Arial"/>
              </a:rPr>
              <a:t>langfristig positive Klimawirkung durch eine Umwandlung der Böden von einer Kohlenstoffquelle zu einer Kohlenstoffsenke</a:t>
            </a:r>
          </a:p>
          <a:p>
            <a:pPr>
              <a:buFont typeface="Arial,Sans-Serif" panose="020B0604020202020204" pitchFamily="34" charset="0"/>
            </a:pPr>
            <a:r>
              <a:rPr lang="de-DE" sz="1900">
                <a:latin typeface="Arial"/>
                <a:cs typeface="Arial"/>
              </a:rPr>
              <a:t>wirtschaftliche Nutzung mittels </a:t>
            </a:r>
            <a:r>
              <a:rPr lang="de-DE" sz="1900" err="1">
                <a:latin typeface="Arial"/>
                <a:cs typeface="Arial"/>
              </a:rPr>
              <a:t>Paludikultur</a:t>
            </a:r>
            <a:endParaRPr lang="en-US" sz="1900">
              <a:latin typeface="Arial"/>
              <a:cs typeface="Arial"/>
            </a:endParaRPr>
          </a:p>
          <a:p>
            <a:pPr>
              <a:buFont typeface="Arial,Sans-Serif" panose="020B0604020202020204" pitchFamily="34" charset="0"/>
            </a:pPr>
            <a:r>
              <a:rPr lang="de-DE" sz="1900">
                <a:latin typeface="Arial"/>
                <a:cs typeface="Arial"/>
              </a:rPr>
              <a:t>Ökosystem-Mehrwert</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err="1">
                <a:latin typeface="Arial"/>
                <a:cs typeface="Arial"/>
              </a:rPr>
              <a:t>Wiedervernässungsgebot</a:t>
            </a:r>
            <a:r>
              <a:rPr lang="de-DE">
                <a:latin typeface="Arial"/>
                <a:cs typeface="Arial"/>
              </a:rPr>
              <a:t> für Moore </a:t>
            </a:r>
            <a:br>
              <a:rPr lang="de-DE"/>
            </a:br>
            <a:br>
              <a:rPr lang="de-DE" sz="2000"/>
            </a:br>
            <a:r>
              <a:rPr lang="de-DE" sz="1800" i="1">
                <a:latin typeface="Arial"/>
                <a:cs typeface="Arial"/>
              </a:rPr>
              <a:t>Einsparpotential: 135 Mio. Tonnen</a:t>
            </a:r>
            <a:endParaRPr lang="en-US"/>
          </a:p>
        </p:txBody>
      </p:sp>
      <p:sp>
        <p:nvSpPr>
          <p:cNvPr id="6" name="Textfeld 5">
            <a:extLst>
              <a:ext uri="{FF2B5EF4-FFF2-40B4-BE49-F238E27FC236}">
                <a16:creationId xmlns:a16="http://schemas.microsoft.com/office/drawing/2014/main" id="{8A1CA6C1-BF7A-E5B3-EFAC-5841903BC0EA}"/>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045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Einführung Emissionshandel für tierische Produkte</a:t>
            </a:r>
            <a:endParaRPr lang="de-DE"/>
          </a:p>
          <a:p>
            <a:r>
              <a:rPr lang="de-DE">
                <a:latin typeface="Arial"/>
                <a:cs typeface="Arial"/>
              </a:rPr>
              <a:t>Mengenmäßige Deckelung der ausgegebenen Zertifikate</a:t>
            </a:r>
          </a:p>
          <a:p>
            <a:r>
              <a:rPr lang="de-DE">
                <a:latin typeface="Arial"/>
                <a:cs typeface="Arial"/>
              </a:rPr>
              <a:t>Reduktion des Tierbestandes auf ein klimaverträgliches Maß</a:t>
            </a:r>
            <a:endParaRPr lang="de-DE"/>
          </a:p>
          <a:p>
            <a:r>
              <a:rPr lang="de-DE">
                <a:latin typeface="Arial"/>
                <a:cs typeface="Arial"/>
              </a:rPr>
              <a:t>Integration in den bestehenden EU-ETS, sofern die Zertifikatmenge in diesem konsequent am Treibhausgasbudget für 1,5 Grad ausgerichtet wird</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endParaRPr lang="de-DE">
              <a:latin typeface="Arial"/>
              <a:cs typeface="Arial"/>
            </a:endParaRPr>
          </a:p>
          <a:p>
            <a:pPr>
              <a:buFont typeface="Arial,Sans-Serif" panose="020B0604020202020204" pitchFamily="34" charset="0"/>
            </a:pPr>
            <a:r>
              <a:rPr lang="de-DE">
                <a:latin typeface="Arial"/>
                <a:cs typeface="Arial"/>
              </a:rPr>
              <a:t>Emissionsminderung mit größtmöglicher Effizienz</a:t>
            </a:r>
            <a:endParaRPr lang="de-DE"/>
          </a:p>
          <a:p>
            <a:pPr>
              <a:buFont typeface="Arial,Sans-Serif" panose="020B0604020202020204" pitchFamily="34" charset="0"/>
            </a:pPr>
            <a:r>
              <a:rPr lang="de-DE">
                <a:latin typeface="Arial"/>
                <a:cs typeface="Arial"/>
              </a:rPr>
              <a:t>Verfahrens- und verfassungsrechtlich schnell &amp; unkompliziert umsetzbar</a:t>
            </a:r>
            <a:endParaRPr lang="de-DE"/>
          </a:p>
          <a:p>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Emissionshandel für tierische Produkte </a:t>
            </a:r>
            <a:br>
              <a:rPr lang="de-DE"/>
            </a:br>
            <a:br>
              <a:rPr lang="de-DE" sz="2000"/>
            </a:br>
            <a:r>
              <a:rPr lang="de-DE" sz="1800" i="1">
                <a:latin typeface="Arial"/>
                <a:cs typeface="Arial"/>
              </a:rPr>
              <a:t>Einsparpotential: 66 Mio. Tonnen</a:t>
            </a:r>
            <a:endParaRPr lang="en-US"/>
          </a:p>
        </p:txBody>
      </p:sp>
      <p:sp>
        <p:nvSpPr>
          <p:cNvPr id="6" name="Textfeld 5">
            <a:extLst>
              <a:ext uri="{FF2B5EF4-FFF2-40B4-BE49-F238E27FC236}">
                <a16:creationId xmlns:a16="http://schemas.microsoft.com/office/drawing/2014/main" id="{84461064-D79E-0D58-7747-41B0D713CED9}"/>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885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Reduzierung der Neuninanspruchnahme auf Netto-Null (2021, 56 ha pro Tag)</a:t>
            </a:r>
          </a:p>
          <a:p>
            <a:r>
              <a:rPr lang="de-DE">
                <a:latin typeface="Arial"/>
                <a:cs typeface="Arial"/>
              </a:rPr>
              <a:t>Verteilung der Flächenkontingente auf die Bundesländer</a:t>
            </a:r>
          </a:p>
          <a:p>
            <a:r>
              <a:rPr lang="de-DE">
                <a:latin typeface="Arial"/>
                <a:cs typeface="Arial"/>
              </a:rPr>
              <a:t>ggf. </a:t>
            </a:r>
            <a:r>
              <a:rPr lang="de-DE" err="1">
                <a:latin typeface="Arial"/>
                <a:cs typeface="Arial"/>
              </a:rPr>
              <a:t>Flächenzertifikatehandel</a:t>
            </a:r>
            <a:r>
              <a:rPr lang="de-DE">
                <a:latin typeface="Arial"/>
                <a:cs typeface="Arial"/>
              </a:rPr>
              <a:t> -&gt; Kommunen können finanziell profitieren</a:t>
            </a:r>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Flächenneuinanspruchnahme begrenzen</a:t>
            </a:r>
            <a:br>
              <a:rPr lang="de-DE">
                <a:latin typeface="Arial"/>
                <a:cs typeface="Arial"/>
              </a:rPr>
            </a:br>
            <a:br>
              <a:rPr lang="de-DE" sz="2000"/>
            </a:br>
            <a:r>
              <a:rPr lang="de-DE" sz="1800" i="1">
                <a:latin typeface="Arial"/>
                <a:cs typeface="Arial"/>
              </a:rPr>
              <a:t>Einsparpotential: 54 Mio. Tonnen</a:t>
            </a:r>
            <a:endParaRPr lang="en-US"/>
          </a:p>
        </p:txBody>
      </p:sp>
      <p:sp>
        <p:nvSpPr>
          <p:cNvPr id="4" name="Textfeld 3">
            <a:extLst>
              <a:ext uri="{FF2B5EF4-FFF2-40B4-BE49-F238E27FC236}">
                <a16:creationId xmlns:a16="http://schemas.microsoft.com/office/drawing/2014/main" id="{4DD9ECE1-D1C6-5722-81E3-28B7ABB1098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93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p:txBody>
          <a:bodyPr vert="horz" lIns="91440" tIns="45720" rIns="91440" bIns="45720" rtlCol="0" anchor="t">
            <a:normAutofit lnSpcReduction="10000"/>
          </a:bodyPr>
          <a:lstStyle/>
          <a:p>
            <a:pPr marL="0" indent="0">
              <a:buNone/>
            </a:pPr>
            <a:r>
              <a:rPr lang="de-DE" b="1">
                <a:highlight>
                  <a:srgbClr val="FFC80C"/>
                </a:highlight>
                <a:latin typeface="Arial"/>
                <a:cs typeface="Arial"/>
              </a:rPr>
              <a:t>Maßnahmen</a:t>
            </a:r>
          </a:p>
          <a:p>
            <a:r>
              <a:rPr lang="de-DE">
                <a:latin typeface="Arial"/>
                <a:cs typeface="Arial"/>
              </a:rPr>
              <a:t>Begrenzung der Tieranzahl bzw. Tiermasse pro Hektar</a:t>
            </a:r>
          </a:p>
          <a:p>
            <a:r>
              <a:rPr lang="de-DE">
                <a:latin typeface="Arial"/>
                <a:cs typeface="Arial"/>
              </a:rPr>
              <a:t>Genehmigung neuer landwirtschaftlicher Betriebe an die Erbringung des Nachweises binden, dass nur so viele Tiere gehalten werden, wie die Flächen des Betriebs Futtermittel produzieren und Wirtschaftsdünger aufnehmen kann</a:t>
            </a:r>
          </a:p>
          <a:p>
            <a:r>
              <a:rPr lang="de-DE">
                <a:latin typeface="Arial"/>
                <a:cs typeface="Arial"/>
              </a:rPr>
              <a:t>steuerrechtliche Anreize und Fördermittel zur Entzerrung der Tierhaltung, um bis 2035 eine betriebliche Bestandsobergrenze von 1,32 Großvieheinheiten/ha zu erreichen</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endParaRPr lang="de-DE"/>
          </a:p>
          <a:p>
            <a:r>
              <a:rPr lang="de-DE">
                <a:latin typeface="Arial"/>
                <a:cs typeface="Arial"/>
              </a:rPr>
              <a:t>Vermeidung regionaler Stickstoffüberschüsse</a:t>
            </a:r>
          </a:p>
          <a:p>
            <a:r>
              <a:rPr lang="de-DE">
                <a:latin typeface="Arial"/>
                <a:cs typeface="Arial"/>
              </a:rPr>
              <a:t>Rückgang Futtermittelimporte (Implikationen für Kohlenstoffsenken im Ausland)</a:t>
            </a:r>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Flächengebundene Tierhaltung</a:t>
            </a:r>
            <a:br>
              <a:rPr lang="de-DE"/>
            </a:br>
            <a:br>
              <a:rPr lang="de-DE" sz="2000">
                <a:latin typeface="Arial"/>
                <a:cs typeface="Arial"/>
              </a:rPr>
            </a:br>
            <a:r>
              <a:rPr lang="de-DE" sz="1800" i="1">
                <a:latin typeface="Arial"/>
                <a:cs typeface="Arial"/>
              </a:rPr>
              <a:t>Einsparpotential: 23 Mio. Tonnen</a:t>
            </a:r>
            <a:endParaRPr lang="de-DE" sz="1800" i="1"/>
          </a:p>
        </p:txBody>
      </p:sp>
      <p:sp>
        <p:nvSpPr>
          <p:cNvPr id="6" name="Textfeld 5">
            <a:extLst>
              <a:ext uri="{FF2B5EF4-FFF2-40B4-BE49-F238E27FC236}">
                <a16:creationId xmlns:a16="http://schemas.microsoft.com/office/drawing/2014/main" id="{27BB822A-D753-FABE-9720-96CDD451249D}"/>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947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14C18-3385-2763-6F7E-FFF0DAD4F36A}"/>
              </a:ext>
            </a:extLst>
          </p:cNvPr>
          <p:cNvSpPr>
            <a:spLocks noGrp="1"/>
          </p:cNvSpPr>
          <p:nvPr>
            <p:ph sz="half" idx="1"/>
          </p:nvPr>
        </p:nvSpPr>
        <p:spPr>
          <a:xfrm>
            <a:off x="692500" y="1825625"/>
            <a:ext cx="5220000" cy="4351338"/>
          </a:xfrm>
        </p:spPr>
        <p:txBody>
          <a:bodyPr vert="horz" lIns="91440" tIns="45720" rIns="91440" bIns="45720" rtlCol="0" anchor="t">
            <a:normAutofit/>
          </a:bodyPr>
          <a:lstStyle/>
          <a:p>
            <a:pPr marL="0" indent="0">
              <a:buNone/>
            </a:pPr>
            <a:r>
              <a:rPr lang="de-DE" b="1">
                <a:highlight>
                  <a:srgbClr val="FFC80C"/>
                </a:highlight>
                <a:latin typeface="Arial"/>
                <a:cs typeface="Arial"/>
              </a:rPr>
              <a:t>Maßnahmen</a:t>
            </a:r>
          </a:p>
          <a:p>
            <a:r>
              <a:rPr lang="de-DE">
                <a:latin typeface="Arial"/>
                <a:cs typeface="Arial"/>
              </a:rPr>
              <a:t>Förderung an höhere ökologische Standards binden</a:t>
            </a:r>
          </a:p>
          <a:p>
            <a:r>
              <a:rPr lang="de-DE">
                <a:latin typeface="Arial"/>
                <a:cs typeface="Arial"/>
              </a:rPr>
              <a:t>mehr Unterstützung für mehr Klimaschutz und Biodiversität</a:t>
            </a:r>
          </a:p>
          <a:p>
            <a:r>
              <a:rPr lang="de-DE">
                <a:latin typeface="Arial"/>
                <a:cs typeface="Arial"/>
              </a:rPr>
              <a:t>Bilanzierungssystem zur Kontrolle der Emissionsziele</a:t>
            </a:r>
          </a:p>
          <a:p>
            <a:r>
              <a:rPr lang="de-DE">
                <a:latin typeface="Arial"/>
                <a:cs typeface="Arial"/>
              </a:rPr>
              <a:t>Mindestanteil für naturbelassene Flächen</a:t>
            </a:r>
          </a:p>
          <a:p>
            <a:r>
              <a:rPr lang="de-DE">
                <a:latin typeface="Arial"/>
                <a:cs typeface="Arial"/>
              </a:rPr>
              <a:t>Bindung von Versicherung an Klimaschutzmaßnahmen</a:t>
            </a:r>
          </a:p>
        </p:txBody>
      </p:sp>
      <p:sp>
        <p:nvSpPr>
          <p:cNvPr id="3" name="Inhaltsplatzhalter 2">
            <a:extLst>
              <a:ext uri="{FF2B5EF4-FFF2-40B4-BE49-F238E27FC236}">
                <a16:creationId xmlns:a16="http://schemas.microsoft.com/office/drawing/2014/main" id="{9D8EDE29-1939-E8D7-538F-FF3ABF251217}"/>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endParaRPr lang="de-DE"/>
          </a:p>
          <a:p>
            <a:pPr>
              <a:buFont typeface="Arial,Sans-Serif" panose="020B0604020202020204" pitchFamily="34" charset="0"/>
              <a:buChar char="•"/>
            </a:pPr>
            <a:r>
              <a:rPr lang="de-DE">
                <a:latin typeface="Arial"/>
                <a:cs typeface="Arial"/>
              </a:rPr>
              <a:t>verringerte Machtkonzentration bei großen Agrarunternehmen</a:t>
            </a:r>
          </a:p>
          <a:p>
            <a:pPr>
              <a:buFont typeface="Arial,Sans-Serif" panose="020B0604020202020204" pitchFamily="34" charset="0"/>
              <a:buChar char="•"/>
            </a:pPr>
            <a:r>
              <a:rPr lang="de-DE">
                <a:latin typeface="Arial"/>
                <a:cs typeface="Arial"/>
              </a:rPr>
              <a:t>Punktesystem auf EU-Ebene, das den Einsatz besonders wirksamer Maßnahmen belohnt, um Wettlauf der Mitgliedsstaaten um niedrige Standards zu verhindern</a:t>
            </a:r>
            <a:endParaRPr lang="de-DE"/>
          </a:p>
        </p:txBody>
      </p:sp>
      <p:sp>
        <p:nvSpPr>
          <p:cNvPr id="5" name="Titel 4">
            <a:extLst>
              <a:ext uri="{FF2B5EF4-FFF2-40B4-BE49-F238E27FC236}">
                <a16:creationId xmlns:a16="http://schemas.microsoft.com/office/drawing/2014/main" id="{A0E516FE-29AD-4C9E-B32D-D410DC646EAA}"/>
              </a:ext>
            </a:extLst>
          </p:cNvPr>
          <p:cNvSpPr>
            <a:spLocks noGrp="1"/>
          </p:cNvSpPr>
          <p:nvPr>
            <p:ph type="title"/>
          </p:nvPr>
        </p:nvSpPr>
        <p:spPr/>
        <p:txBody>
          <a:bodyPr/>
          <a:lstStyle/>
          <a:p>
            <a:r>
              <a:rPr lang="de-DE">
                <a:latin typeface="Arial"/>
                <a:cs typeface="Arial"/>
              </a:rPr>
              <a:t>Neuausrichtung der GAP</a:t>
            </a:r>
            <a:br>
              <a:rPr lang="de-DE"/>
            </a:br>
            <a:br>
              <a:rPr lang="de-DE" sz="2000"/>
            </a:br>
            <a:r>
              <a:rPr lang="de-DE" sz="1800" i="1">
                <a:latin typeface="Arial"/>
                <a:cs typeface="Arial"/>
              </a:rPr>
              <a:t>Einsparpotential: 17 Mio. Tonnen</a:t>
            </a:r>
            <a:endParaRPr lang="en-US"/>
          </a:p>
        </p:txBody>
      </p:sp>
      <p:sp>
        <p:nvSpPr>
          <p:cNvPr id="6" name="Textfeld 5">
            <a:extLst>
              <a:ext uri="{FF2B5EF4-FFF2-40B4-BE49-F238E27FC236}">
                <a16:creationId xmlns:a16="http://schemas.microsoft.com/office/drawing/2014/main" id="{4E803706-BA2A-F089-C00E-CA48BC173EAD}"/>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864" y="1812057"/>
            <a:ext cx="6492863" cy="4260083"/>
          </a:xfrm>
        </p:spPr>
        <p:txBody>
          <a:bodyPr vert="horz" lIns="91440" tIns="45720" rIns="91440" bIns="45720" rtlCol="0" anchor="t">
            <a:noAutofit/>
          </a:bodyPr>
          <a:lstStyle/>
          <a:p>
            <a:pPr marL="400050" lvl="1" indent="0">
              <a:lnSpc>
                <a:spcPct val="150000"/>
              </a:lnSpc>
              <a:spcBef>
                <a:spcPts val="1200"/>
              </a:spcBef>
              <a:spcAft>
                <a:spcPts val="1200"/>
              </a:spcAft>
              <a:buNone/>
            </a:pPr>
            <a:r>
              <a:rPr lang="de-DE" sz="1800" noProof="0" dirty="0">
                <a:latin typeface="Arial"/>
                <a:cs typeface="Arial"/>
              </a:rPr>
              <a:t>Reform des europäischen Emissionshandels (EU-ETS)</a:t>
            </a:r>
            <a:r>
              <a:rPr lang="de-DE" sz="1800" dirty="0">
                <a:latin typeface="Arial"/>
                <a:cs typeface="Arial"/>
              </a:rPr>
              <a:t> </a:t>
            </a:r>
            <a:endParaRPr lang="de-DE" sz="1800" noProof="0" dirty="0"/>
          </a:p>
          <a:p>
            <a:pPr marL="400050" lvl="1" indent="0">
              <a:lnSpc>
                <a:spcPct val="150000"/>
              </a:lnSpc>
              <a:spcBef>
                <a:spcPts val="1200"/>
              </a:spcBef>
              <a:spcAft>
                <a:spcPts val="1200"/>
              </a:spcAft>
              <a:buNone/>
            </a:pPr>
            <a:r>
              <a:rPr lang="de-DE" sz="1800" noProof="0" dirty="0"/>
              <a:t>Beschleunigung der Genehmigungsverfahren für Windenergieanlagen</a:t>
            </a:r>
          </a:p>
          <a:p>
            <a:pPr marL="400050" lvl="1" indent="0">
              <a:lnSpc>
                <a:spcPct val="150000"/>
              </a:lnSpc>
              <a:spcBef>
                <a:spcPts val="1200"/>
              </a:spcBef>
              <a:spcAft>
                <a:spcPts val="1200"/>
              </a:spcAft>
              <a:buNone/>
            </a:pPr>
            <a:r>
              <a:rPr lang="de-DE" sz="1800" noProof="0" dirty="0"/>
              <a:t>Ausbau von großen Wind- und Photovoltaik-Anlagen </a:t>
            </a:r>
          </a:p>
          <a:p>
            <a:pPr marL="400050" lvl="1" indent="0">
              <a:lnSpc>
                <a:spcPct val="150000"/>
              </a:lnSpc>
              <a:spcBef>
                <a:spcPts val="1200"/>
              </a:spcBef>
              <a:spcAft>
                <a:spcPts val="1200"/>
              </a:spcAft>
              <a:buNone/>
            </a:pPr>
            <a:r>
              <a:rPr lang="de-DE" sz="1800" noProof="0" dirty="0"/>
              <a:t>Stärkung der Vor-Ort-Versorgung in Energiegemeinschaften</a:t>
            </a:r>
          </a:p>
          <a:p>
            <a:pPr marL="400050" lvl="1" indent="0">
              <a:lnSpc>
                <a:spcPct val="150000"/>
              </a:lnSpc>
              <a:spcBef>
                <a:spcPts val="1200"/>
              </a:spcBef>
              <a:spcAft>
                <a:spcPts val="1200"/>
              </a:spcAft>
              <a:buNone/>
            </a:pPr>
            <a:r>
              <a:rPr lang="de-DE" sz="1800" noProof="0" dirty="0"/>
              <a:t>Begrenzung der Investition in neue LNG-Infrastruktur</a:t>
            </a:r>
          </a:p>
          <a:p>
            <a:pPr marL="0" indent="0">
              <a:lnSpc>
                <a:spcPct val="150000"/>
              </a:lnSpc>
              <a:buNone/>
            </a:pPr>
            <a:endParaRPr lang="de-DE" noProof="0" dirty="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Energie</a:t>
            </a:r>
          </a:p>
        </p:txBody>
      </p:sp>
      <p:pic>
        <p:nvPicPr>
          <p:cNvPr id="6" name="Grafik 5">
            <a:extLst>
              <a:ext uri="{FF2B5EF4-FFF2-40B4-BE49-F238E27FC236}">
                <a16:creationId xmlns:a16="http://schemas.microsoft.com/office/drawing/2014/main" id="{CB5C66B8-794E-D30D-5385-8CC64D63A5C4}"/>
              </a:ext>
            </a:extLst>
          </p:cNvPr>
          <p:cNvPicPr>
            <a:picLocks noChangeAspect="1"/>
          </p:cNvPicPr>
          <p:nvPr/>
        </p:nvPicPr>
        <p:blipFill>
          <a:blip r:embed="rId3"/>
          <a:stretch>
            <a:fillRect/>
          </a:stretch>
        </p:blipFill>
        <p:spPr>
          <a:xfrm>
            <a:off x="450000" y="3567105"/>
            <a:ext cx="612000" cy="612000"/>
          </a:xfrm>
          <a:prstGeom prst="rect">
            <a:avLst/>
          </a:prstGeom>
        </p:spPr>
      </p:pic>
      <p:pic>
        <p:nvPicPr>
          <p:cNvPr id="9" name="Grafik 8">
            <a:extLst>
              <a:ext uri="{FF2B5EF4-FFF2-40B4-BE49-F238E27FC236}">
                <a16:creationId xmlns:a16="http://schemas.microsoft.com/office/drawing/2014/main" id="{16408147-0DBB-5D04-F5DC-212C9DC4D709}"/>
              </a:ext>
            </a:extLst>
          </p:cNvPr>
          <p:cNvPicPr>
            <a:picLocks noChangeAspect="1"/>
          </p:cNvPicPr>
          <p:nvPr/>
        </p:nvPicPr>
        <p:blipFill>
          <a:blip r:embed="rId4"/>
          <a:stretch>
            <a:fillRect/>
          </a:stretch>
        </p:blipFill>
        <p:spPr>
          <a:xfrm>
            <a:off x="450000" y="1813502"/>
            <a:ext cx="612000" cy="612000"/>
          </a:xfrm>
          <a:prstGeom prst="rect">
            <a:avLst/>
          </a:prstGeom>
        </p:spPr>
      </p:pic>
      <p:pic>
        <p:nvPicPr>
          <p:cNvPr id="15" name="Grafik 14">
            <a:extLst>
              <a:ext uri="{FF2B5EF4-FFF2-40B4-BE49-F238E27FC236}">
                <a16:creationId xmlns:a16="http://schemas.microsoft.com/office/drawing/2014/main" id="{4DCF0D1F-B201-C86E-4361-5F5411E860BF}"/>
              </a:ext>
            </a:extLst>
          </p:cNvPr>
          <p:cNvPicPr>
            <a:picLocks noChangeAspect="1"/>
          </p:cNvPicPr>
          <p:nvPr/>
        </p:nvPicPr>
        <p:blipFill>
          <a:blip r:embed="rId5"/>
          <a:stretch>
            <a:fillRect/>
          </a:stretch>
        </p:blipFill>
        <p:spPr>
          <a:xfrm>
            <a:off x="450000" y="4443906"/>
            <a:ext cx="612000" cy="612000"/>
          </a:xfrm>
          <a:prstGeom prst="rect">
            <a:avLst/>
          </a:prstGeom>
        </p:spPr>
      </p:pic>
      <p:pic>
        <p:nvPicPr>
          <p:cNvPr id="19" name="Grafik 18">
            <a:extLst>
              <a:ext uri="{FF2B5EF4-FFF2-40B4-BE49-F238E27FC236}">
                <a16:creationId xmlns:a16="http://schemas.microsoft.com/office/drawing/2014/main" id="{02F54D72-1517-1E5C-E9FE-8D1B642E4EBD}"/>
              </a:ext>
            </a:extLst>
          </p:cNvPr>
          <p:cNvPicPr>
            <a:picLocks noChangeAspect="1"/>
          </p:cNvPicPr>
          <p:nvPr/>
        </p:nvPicPr>
        <p:blipFill>
          <a:blip r:embed="rId6"/>
          <a:stretch>
            <a:fillRect/>
          </a:stretch>
        </p:blipFill>
        <p:spPr>
          <a:xfrm>
            <a:off x="450000" y="2678896"/>
            <a:ext cx="612000" cy="612000"/>
          </a:xfrm>
          <a:prstGeom prst="rect">
            <a:avLst/>
          </a:prstGeom>
        </p:spPr>
      </p:pic>
      <p:pic>
        <p:nvPicPr>
          <p:cNvPr id="21" name="Grafik 20">
            <a:extLst>
              <a:ext uri="{FF2B5EF4-FFF2-40B4-BE49-F238E27FC236}">
                <a16:creationId xmlns:a16="http://schemas.microsoft.com/office/drawing/2014/main" id="{0B83E81A-BFC8-98B5-CF2C-ED7209BFA6B3}"/>
              </a:ext>
            </a:extLst>
          </p:cNvPr>
          <p:cNvPicPr>
            <a:picLocks noChangeAspect="1"/>
          </p:cNvPicPr>
          <p:nvPr/>
        </p:nvPicPr>
        <p:blipFill>
          <a:blip r:embed="rId7"/>
          <a:stretch>
            <a:fillRect/>
          </a:stretch>
        </p:blipFill>
        <p:spPr>
          <a:xfrm>
            <a:off x="450000" y="5336322"/>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7C0CAB7A-2CB1-30F7-63BC-E5FA4DE0B40B}"/>
              </a:ext>
            </a:extLst>
          </p:cNvPr>
          <p:cNvPicPr>
            <a:picLocks noChangeAspect="1"/>
          </p:cNvPicPr>
          <p:nvPr/>
        </p:nvPicPr>
        <p:blipFill>
          <a:blip r:embed="rId8"/>
          <a:stretch>
            <a:fillRect/>
          </a:stretch>
        </p:blipFill>
        <p:spPr>
          <a:xfrm>
            <a:off x="6756260" y="1488701"/>
            <a:ext cx="4782857" cy="4230000"/>
          </a:xfrm>
          <a:prstGeom prst="rect">
            <a:avLst/>
          </a:prstGeom>
        </p:spPr>
      </p:pic>
      <p:sp>
        <p:nvSpPr>
          <p:cNvPr id="7" name="Textfeld 6">
            <a:extLst>
              <a:ext uri="{FF2B5EF4-FFF2-40B4-BE49-F238E27FC236}">
                <a16:creationId xmlns:a16="http://schemas.microsoft.com/office/drawing/2014/main" id="{49DAF124-4F00-D5DE-5F61-3C4CCA3156D3}"/>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9"/>
              </a:rPr>
              <a:t>Klimanotstandspaket</a:t>
            </a:r>
            <a:endParaRPr lang="de-DE" sz="1050">
              <a:latin typeface="Arial" panose="020B0604020202020204" pitchFamily="34" charset="0"/>
              <a:cs typeface="Arial" panose="020B0604020202020204" pitchFamily="34" charset="0"/>
            </a:endParaRPr>
          </a:p>
        </p:txBody>
      </p:sp>
      <p:sp>
        <p:nvSpPr>
          <p:cNvPr id="3" name="Pfeil: Fünfeck 2">
            <a:extLst>
              <a:ext uri="{FF2B5EF4-FFF2-40B4-BE49-F238E27FC236}">
                <a16:creationId xmlns:a16="http://schemas.microsoft.com/office/drawing/2014/main" id="{A46A03C1-5F09-F718-E235-73F13E92045E}"/>
              </a:ext>
            </a:extLst>
          </p:cNvPr>
          <p:cNvSpPr/>
          <p:nvPr/>
        </p:nvSpPr>
        <p:spPr>
          <a:xfrm>
            <a:off x="0" y="6325534"/>
            <a:ext cx="5804452" cy="538606"/>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i="1">
                <a:solidFill>
                  <a:schemeClr val="bg2"/>
                </a:solidFill>
                <a:latin typeface="Arial" panose="020B0604020202020204" pitchFamily="34" charset="0"/>
                <a:cs typeface="Arial" panose="020B0604020202020204" pitchFamily="34" charset="0"/>
              </a:rPr>
              <a:t>Bei den Zahlen des Reduktionspotenzials handelt es sich um Richtwerte, die </a:t>
            </a:r>
            <a:r>
              <a:rPr lang="de-DE" sz="1200" i="1" err="1">
                <a:solidFill>
                  <a:schemeClr val="bg2"/>
                </a:solidFill>
                <a:latin typeface="Arial" panose="020B0604020202020204" pitchFamily="34" charset="0"/>
                <a:cs typeface="Arial" panose="020B0604020202020204" pitchFamily="34" charset="0"/>
              </a:rPr>
              <a:t>vrstl</a:t>
            </a:r>
            <a:r>
              <a:rPr lang="de-DE" sz="1200" i="1">
                <a:solidFill>
                  <a:schemeClr val="bg2"/>
                </a:solidFill>
                <a:latin typeface="Arial" panose="020B0604020202020204" pitchFamily="34" charset="0"/>
                <a:cs typeface="Arial" panose="020B0604020202020204" pitchFamily="34" charset="0"/>
              </a:rPr>
              <a:t>. im Herbst 2024 durch eine neue Berechnungsmethode aktualisiert werden.</a:t>
            </a:r>
          </a:p>
        </p:txBody>
      </p:sp>
    </p:spTree>
    <p:extLst>
      <p:ext uri="{BB962C8B-B14F-4D97-AF65-F5344CB8AC3E}">
        <p14:creationId xmlns:p14="http://schemas.microsoft.com/office/powerpoint/2010/main" val="1875451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171" y="1825625"/>
            <a:ext cx="5419134" cy="4351338"/>
          </a:xfrm>
        </p:spPr>
        <p:txBody>
          <a:bodyPr vert="horz" lIns="91440" tIns="45720" rIns="91440" bIns="45720" rtlCol="0" anchor="ctr">
            <a:normAutofit/>
          </a:bodyPr>
          <a:lstStyle/>
          <a:p>
            <a:pPr marL="400050" lvl="1" indent="0">
              <a:lnSpc>
                <a:spcPct val="150000"/>
              </a:lnSpc>
              <a:spcBef>
                <a:spcPts val="1200"/>
              </a:spcBef>
              <a:spcAft>
                <a:spcPts val="1200"/>
              </a:spcAft>
              <a:buNone/>
            </a:pPr>
            <a:r>
              <a:rPr lang="de-DE" sz="1800">
                <a:latin typeface="Arial"/>
                <a:cs typeface="Arial"/>
              </a:rPr>
              <a:t>Emissionsbudgets festlegen</a:t>
            </a:r>
          </a:p>
          <a:p>
            <a:pPr marL="400050" lvl="1" indent="0">
              <a:lnSpc>
                <a:spcPct val="150000"/>
              </a:lnSpc>
              <a:spcBef>
                <a:spcPts val="1200"/>
              </a:spcBef>
              <a:spcAft>
                <a:spcPts val="1200"/>
              </a:spcAft>
              <a:buNone/>
            </a:pPr>
            <a:r>
              <a:rPr lang="de-DE" sz="1800" err="1">
                <a:latin typeface="Arial"/>
                <a:cs typeface="Arial"/>
              </a:rPr>
              <a:t>Bürger:innenrat</a:t>
            </a:r>
            <a:r>
              <a:rPr lang="de-DE" sz="1800">
                <a:latin typeface="Arial"/>
                <a:cs typeface="Arial"/>
              </a:rPr>
              <a:t> einführen</a:t>
            </a:r>
          </a:p>
          <a:p>
            <a:pPr marL="400050" lvl="1" indent="0">
              <a:lnSpc>
                <a:spcPct val="150000"/>
              </a:lnSpc>
              <a:spcBef>
                <a:spcPts val="1200"/>
              </a:spcBef>
              <a:spcAft>
                <a:spcPts val="1200"/>
              </a:spcAft>
              <a:buNone/>
            </a:pPr>
            <a:r>
              <a:rPr lang="de-DE" sz="1800" err="1">
                <a:latin typeface="Arial"/>
                <a:cs typeface="Arial"/>
              </a:rPr>
              <a:t>Expert:innenrat</a:t>
            </a:r>
            <a:r>
              <a:rPr lang="de-DE" sz="1800">
                <a:latin typeface="Arial"/>
                <a:cs typeface="Arial"/>
              </a:rPr>
              <a:t> reformieren</a:t>
            </a:r>
          </a:p>
          <a:p>
            <a:pPr marL="400050" lvl="1" indent="0">
              <a:lnSpc>
                <a:spcPct val="150000"/>
              </a:lnSpc>
              <a:spcBef>
                <a:spcPts val="1200"/>
              </a:spcBef>
              <a:spcAft>
                <a:spcPts val="1200"/>
              </a:spcAft>
              <a:buNone/>
            </a:pPr>
            <a:r>
              <a:rPr lang="de-DE" sz="1800">
                <a:latin typeface="Arial"/>
                <a:cs typeface="Arial"/>
              </a:rPr>
              <a:t>Möglichkeit zur Emissionsmengenverschiebung aufheben</a:t>
            </a:r>
          </a:p>
          <a:p>
            <a:pPr marL="400050" lvl="1" indent="0">
              <a:lnSpc>
                <a:spcPct val="150000"/>
              </a:lnSpc>
              <a:spcBef>
                <a:spcPts val="1200"/>
              </a:spcBef>
              <a:spcAft>
                <a:spcPts val="1200"/>
              </a:spcAft>
              <a:buNone/>
            </a:pPr>
            <a:r>
              <a:rPr lang="de-DE" sz="1800"/>
              <a:t>Allgemeine Klimapflicht einführen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latin typeface="Arial"/>
                <a:cs typeface="Arial"/>
              </a:rPr>
              <a:t>Kernmaßnahmen </a:t>
            </a:r>
            <a:r>
              <a:rPr lang="de-DE" sz="2300" b="1">
                <a:latin typeface="Arial"/>
                <a:cs typeface="Arial"/>
              </a:rPr>
              <a:t>Klimaschutzgesetz</a:t>
            </a:r>
            <a:endParaRPr lang="de-DE" sz="2300" noProof="0"/>
          </a:p>
        </p:txBody>
      </p:sp>
      <p:pic>
        <p:nvPicPr>
          <p:cNvPr id="13" name="Grafik 12">
            <a:extLst>
              <a:ext uri="{FF2B5EF4-FFF2-40B4-BE49-F238E27FC236}">
                <a16:creationId xmlns:a16="http://schemas.microsoft.com/office/drawing/2014/main" id="{F9EFF7FD-75E4-38FC-6DA6-2DFB527FF852}"/>
              </a:ext>
            </a:extLst>
          </p:cNvPr>
          <p:cNvPicPr>
            <a:picLocks noChangeAspect="1"/>
          </p:cNvPicPr>
          <p:nvPr/>
        </p:nvPicPr>
        <p:blipFill>
          <a:blip r:embed="rId3"/>
          <a:stretch>
            <a:fillRect/>
          </a:stretch>
        </p:blipFill>
        <p:spPr>
          <a:xfrm>
            <a:off x="450000" y="2090305"/>
            <a:ext cx="612000" cy="612000"/>
          </a:xfrm>
          <a:prstGeom prst="rect">
            <a:avLst/>
          </a:prstGeom>
        </p:spPr>
      </p:pic>
      <p:pic>
        <p:nvPicPr>
          <p:cNvPr id="16" name="Grafik 15">
            <a:extLst>
              <a:ext uri="{FF2B5EF4-FFF2-40B4-BE49-F238E27FC236}">
                <a16:creationId xmlns:a16="http://schemas.microsoft.com/office/drawing/2014/main" id="{191BA9F2-2BBB-581A-8F28-F2B4AD12DB45}"/>
              </a:ext>
            </a:extLst>
          </p:cNvPr>
          <p:cNvPicPr>
            <a:picLocks noChangeAspect="1"/>
          </p:cNvPicPr>
          <p:nvPr/>
        </p:nvPicPr>
        <p:blipFill>
          <a:blip r:embed="rId4"/>
          <a:stretch>
            <a:fillRect/>
          </a:stretch>
        </p:blipFill>
        <p:spPr>
          <a:xfrm>
            <a:off x="450000" y="3726245"/>
            <a:ext cx="612000" cy="612000"/>
          </a:xfrm>
          <a:prstGeom prst="rect">
            <a:avLst/>
          </a:prstGeom>
        </p:spPr>
      </p:pic>
      <p:pic>
        <p:nvPicPr>
          <p:cNvPr id="23" name="Grafik 22">
            <a:extLst>
              <a:ext uri="{FF2B5EF4-FFF2-40B4-BE49-F238E27FC236}">
                <a16:creationId xmlns:a16="http://schemas.microsoft.com/office/drawing/2014/main" id="{630133D1-65C9-6D64-9475-BAF2F7A89E62}"/>
              </a:ext>
            </a:extLst>
          </p:cNvPr>
          <p:cNvPicPr>
            <a:picLocks noChangeAspect="1"/>
          </p:cNvPicPr>
          <p:nvPr/>
        </p:nvPicPr>
        <p:blipFill>
          <a:blip r:embed="rId5"/>
          <a:stretch>
            <a:fillRect/>
          </a:stretch>
        </p:blipFill>
        <p:spPr>
          <a:xfrm>
            <a:off x="450000" y="2908275"/>
            <a:ext cx="612000" cy="612000"/>
          </a:xfrm>
          <a:prstGeom prst="rect">
            <a:avLst/>
          </a:prstGeom>
        </p:spPr>
      </p:pic>
      <p:pic>
        <p:nvPicPr>
          <p:cNvPr id="25" name="Grafik 24">
            <a:extLst>
              <a:ext uri="{FF2B5EF4-FFF2-40B4-BE49-F238E27FC236}">
                <a16:creationId xmlns:a16="http://schemas.microsoft.com/office/drawing/2014/main" id="{F83C20FB-6895-56BC-61ED-EF66BA48084C}"/>
              </a:ext>
            </a:extLst>
          </p:cNvPr>
          <p:cNvPicPr>
            <a:picLocks noChangeAspect="1"/>
          </p:cNvPicPr>
          <p:nvPr/>
        </p:nvPicPr>
        <p:blipFill>
          <a:blip r:embed="rId6"/>
          <a:stretch>
            <a:fillRect/>
          </a:stretch>
        </p:blipFill>
        <p:spPr>
          <a:xfrm>
            <a:off x="450000" y="4544215"/>
            <a:ext cx="612000" cy="612000"/>
          </a:xfrm>
          <a:prstGeom prst="rect">
            <a:avLst/>
          </a:prstGeom>
        </p:spPr>
      </p:pic>
      <p:pic>
        <p:nvPicPr>
          <p:cNvPr id="27" name="Grafik 26">
            <a:extLst>
              <a:ext uri="{FF2B5EF4-FFF2-40B4-BE49-F238E27FC236}">
                <a16:creationId xmlns:a16="http://schemas.microsoft.com/office/drawing/2014/main" id="{DF138A83-10B6-4375-26EF-DDE36C896FE0}"/>
              </a:ext>
            </a:extLst>
          </p:cNvPr>
          <p:cNvPicPr>
            <a:picLocks noChangeAspect="1"/>
          </p:cNvPicPr>
          <p:nvPr/>
        </p:nvPicPr>
        <p:blipFill>
          <a:blip r:embed="rId7"/>
          <a:stretch>
            <a:fillRect/>
          </a:stretch>
        </p:blipFill>
        <p:spPr>
          <a:xfrm>
            <a:off x="450000" y="5362184"/>
            <a:ext cx="612000" cy="612000"/>
          </a:xfrm>
          <a:prstGeom prst="rect">
            <a:avLst/>
          </a:prstGeom>
        </p:spPr>
      </p:pic>
      <p:sp>
        <p:nvSpPr>
          <p:cNvPr id="3" name="Pfeil: Fünfeck 2">
            <a:extLst>
              <a:ext uri="{FF2B5EF4-FFF2-40B4-BE49-F238E27FC236}">
                <a16:creationId xmlns:a16="http://schemas.microsoft.com/office/drawing/2014/main" id="{4D2186D0-0848-2079-4FE4-716EB77B26B3}"/>
              </a:ext>
            </a:extLst>
          </p:cNvPr>
          <p:cNvSpPr/>
          <p:nvPr/>
        </p:nvSpPr>
        <p:spPr>
          <a:xfrm flipH="1">
            <a:off x="7009838" y="1718235"/>
            <a:ext cx="5185470" cy="1356140"/>
          </a:xfrm>
          <a:prstGeom prst="homePlate">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r>
              <a:rPr lang="de-DE">
                <a:solidFill>
                  <a:schemeClr val="bg2"/>
                </a:solidFill>
                <a:latin typeface="Arial" panose="020B0604020202020204" pitchFamily="34" charset="0"/>
                <a:cs typeface="Arial" panose="020B0604020202020204" pitchFamily="34" charset="0"/>
              </a:rPr>
              <a:t>Woher sollen wir wissen, dass wir auf der Zielgeraden sind, wenn wir nicht wissen, wie viele Kilometer wir noch laufen müssen?</a:t>
            </a:r>
          </a:p>
        </p:txBody>
      </p:sp>
      <p:sp>
        <p:nvSpPr>
          <p:cNvPr id="5" name="Pfeil: Fünfeck 4">
            <a:extLst>
              <a:ext uri="{FF2B5EF4-FFF2-40B4-BE49-F238E27FC236}">
                <a16:creationId xmlns:a16="http://schemas.microsoft.com/office/drawing/2014/main" id="{F5BD56BE-6085-2D61-EE3A-7E435EA36140}"/>
              </a:ext>
            </a:extLst>
          </p:cNvPr>
          <p:cNvSpPr/>
          <p:nvPr/>
        </p:nvSpPr>
        <p:spPr>
          <a:xfrm flipH="1">
            <a:off x="6343777" y="3260036"/>
            <a:ext cx="5851531" cy="3043386"/>
          </a:xfrm>
          <a:prstGeom prst="homePlate">
            <a:avLst>
              <a:gd name="adj" fmla="val 43142"/>
            </a:avLst>
          </a:prstGeom>
          <a:solidFill>
            <a:schemeClr val="accent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14000"/>
              </a:lnSpc>
              <a:spcAft>
                <a:spcPts val="1200"/>
              </a:spcAft>
            </a:pPr>
            <a:r>
              <a:rPr lang="de-DE">
                <a:solidFill>
                  <a:schemeClr val="bg2"/>
                </a:solidFill>
                <a:latin typeface="Arial" panose="020B0604020202020204" pitchFamily="34" charset="0"/>
                <a:cs typeface="Arial" panose="020B0604020202020204" pitchFamily="34" charset="0"/>
              </a:rPr>
              <a:t>GermanZero lehnt den aktuellen </a:t>
            </a:r>
            <a:r>
              <a:rPr lang="de-DE" b="1">
                <a:solidFill>
                  <a:schemeClr val="bg2"/>
                </a:solidFill>
                <a:latin typeface="Arial" panose="020B0604020202020204" pitchFamily="34" charset="0"/>
                <a:cs typeface="Arial" panose="020B0604020202020204" pitchFamily="34" charset="0"/>
              </a:rPr>
              <a:t>Entwurf der KSG-Novelle </a:t>
            </a:r>
            <a:r>
              <a:rPr lang="de-DE">
                <a:solidFill>
                  <a:schemeClr val="bg2"/>
                </a:solidFill>
                <a:latin typeface="Arial" panose="020B0604020202020204" pitchFamily="34" charset="0"/>
                <a:cs typeface="Arial" panose="020B0604020202020204" pitchFamily="34" charset="0"/>
              </a:rPr>
              <a:t>aus folgenden Gründen ab:</a:t>
            </a:r>
          </a:p>
          <a:p>
            <a:pPr marL="742950" lvl="1" indent="-285750">
              <a:lnSpc>
                <a:spcPct val="114000"/>
              </a:lnSpc>
              <a:buFont typeface="Arial" panose="020B0604020202020204" pitchFamily="34" charset="0"/>
              <a:buChar char="•"/>
            </a:pPr>
            <a:r>
              <a:rPr lang="de-DE" sz="1600">
                <a:solidFill>
                  <a:schemeClr val="bg2"/>
                </a:solidFill>
                <a:latin typeface="Arial" panose="020B0604020202020204" pitchFamily="34" charset="0"/>
                <a:cs typeface="Arial" panose="020B0604020202020204" pitchFamily="34" charset="0"/>
              </a:rPr>
              <a:t>sektorübergreifende Betrachtung sorgt für eine Verantwortungsdiffusion</a:t>
            </a:r>
          </a:p>
          <a:p>
            <a:pPr marL="742950" lvl="1" indent="-285750">
              <a:lnSpc>
                <a:spcPct val="114000"/>
              </a:lnSpc>
              <a:buFont typeface="Arial" panose="020B0604020202020204" pitchFamily="34" charset="0"/>
              <a:buChar char="•"/>
            </a:pPr>
            <a:r>
              <a:rPr lang="de-DE" sz="1600">
                <a:solidFill>
                  <a:schemeClr val="bg2"/>
                </a:solidFill>
                <a:latin typeface="Arial" panose="020B0604020202020204" pitchFamily="34" charset="0"/>
                <a:cs typeface="Arial" panose="020B0604020202020204" pitchFamily="34" charset="0"/>
              </a:rPr>
              <a:t>2-Jahres Prüfung entbindet aktuelle Koalition von ihrer klimapolitischen Verantwortung</a:t>
            </a:r>
          </a:p>
          <a:p>
            <a:pPr marL="742950" lvl="1" indent="-285750">
              <a:lnSpc>
                <a:spcPct val="114000"/>
              </a:lnSpc>
              <a:buFont typeface="Arial" panose="020B0604020202020204" pitchFamily="34" charset="0"/>
              <a:buChar char="•"/>
            </a:pPr>
            <a:r>
              <a:rPr lang="de-DE" sz="1600">
                <a:solidFill>
                  <a:schemeClr val="bg2"/>
                </a:solidFill>
                <a:latin typeface="Arial" panose="020B0604020202020204" pitchFamily="34" charset="0"/>
                <a:cs typeface="Arial" panose="020B0604020202020204" pitchFamily="34" charset="0"/>
              </a:rPr>
              <a:t>alleiniger Fokus auf prospektive Betrachtung ignoriert fehlende Emissionsreduktion in der Vergangenheit</a:t>
            </a:r>
            <a:endParaRPr lang="de-DE">
              <a:solidFill>
                <a:schemeClr val="bg2"/>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98EDDC70-5461-D463-56F3-B5A22D328770}"/>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8"/>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985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ED5B0-FEFB-439C-BA93-24D7704FC7B9}"/>
              </a:ext>
            </a:extLst>
          </p:cNvPr>
          <p:cNvSpPr>
            <a:spLocks noGrp="1"/>
          </p:cNvSpPr>
          <p:nvPr>
            <p:ph type="ctrTitle"/>
          </p:nvPr>
        </p:nvSpPr>
        <p:spPr>
          <a:xfrm>
            <a:off x="784261" y="2794514"/>
            <a:ext cx="9144000" cy="3166501"/>
          </a:xfrm>
        </p:spPr>
        <p:txBody>
          <a:bodyPr>
            <a:normAutofit/>
          </a:bodyPr>
          <a:lstStyle/>
          <a:p>
            <a:pPr marL="0" indent="0">
              <a:lnSpc>
                <a:spcPct val="100000"/>
              </a:lnSpc>
              <a:spcBef>
                <a:spcPts val="0"/>
              </a:spcBef>
              <a:buFont typeface="Arial" panose="020B0604020202020204" pitchFamily="34" charset="0"/>
              <a:buNone/>
            </a:pPr>
            <a:r>
              <a:rPr lang="de-DE">
                <a:latin typeface="Arial"/>
                <a:cs typeface="Arial"/>
              </a:rPr>
              <a:t>Vielen Dank für Ihre Zeit und Aufmerksamkeit!</a:t>
            </a:r>
          </a:p>
        </p:txBody>
      </p:sp>
    </p:spTree>
    <p:extLst>
      <p:ext uri="{BB962C8B-B14F-4D97-AF65-F5344CB8AC3E}">
        <p14:creationId xmlns:p14="http://schemas.microsoft.com/office/powerpoint/2010/main" val="2952119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D66E4-B59B-C06D-974D-14035AC3C32B}"/>
              </a:ext>
            </a:extLst>
          </p:cNvPr>
          <p:cNvSpPr>
            <a:spLocks noGrp="1"/>
          </p:cNvSpPr>
          <p:nvPr>
            <p:ph type="ctrTitle"/>
          </p:nvPr>
        </p:nvSpPr>
        <p:spPr/>
        <p:txBody>
          <a:bodyPr/>
          <a:lstStyle/>
          <a:p>
            <a:r>
              <a:rPr lang="de-DE"/>
              <a:t>Back-Up</a:t>
            </a:r>
          </a:p>
        </p:txBody>
      </p:sp>
    </p:spTree>
    <p:extLst>
      <p:ext uri="{BB962C8B-B14F-4D97-AF65-F5344CB8AC3E}">
        <p14:creationId xmlns:p14="http://schemas.microsoft.com/office/powerpoint/2010/main" val="995792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Reform des europäischen Emissionshandels (EU-ETS) </a:t>
            </a:r>
          </a:p>
        </p:txBody>
      </p:sp>
      <p:sp>
        <p:nvSpPr>
          <p:cNvPr id="9" name="Inhaltsplatzhalter 8">
            <a:extLst>
              <a:ext uri="{FF2B5EF4-FFF2-40B4-BE49-F238E27FC236}">
                <a16:creationId xmlns:a16="http://schemas.microsoft.com/office/drawing/2014/main" id="{FB0E4F15-CDD6-6944-6BAB-A9214AB3CD0F}"/>
              </a:ext>
            </a:extLst>
          </p:cNvPr>
          <p:cNvSpPr>
            <a:spLocks noGrp="1"/>
          </p:cNvSpPr>
          <p:nvPr>
            <p:ph idx="1"/>
          </p:nvPr>
        </p:nvSpPr>
        <p:spPr/>
        <p:txBody>
          <a:bodyPr>
            <a:normAutofit/>
          </a:bodyPr>
          <a:lstStyle/>
          <a:p>
            <a:r>
              <a:rPr lang="de-DE" sz="1600" b="1"/>
              <a:t>Weitere Verknappung der Zertifikatsmenge und Abschaffung der Marktstabilitätsreserve:</a:t>
            </a:r>
            <a:r>
              <a:rPr lang="de-DE" sz="1600"/>
              <a:t> Selbst die geplante Verknappung reicht zur Einhaltung der Klimaziele nicht aus, weshalb eine weitere Verknappung zur Reduktion um 73% der Emissionen bis 2030 notwendig ist. Darüber hinaus ist die Abschaffung der Marktstabilitätsreserve erforderlich, um eine Umgehung des EU-ETS-Mechanismus zu verhindern.</a:t>
            </a:r>
          </a:p>
          <a:p>
            <a:r>
              <a:rPr lang="de-DE" sz="1600" b="1"/>
              <a:t>Beschleunigte Abschaffung der kostenlosen Zuteilung von Zertifikaten: </a:t>
            </a:r>
            <a:r>
              <a:rPr lang="de-DE" sz="1600"/>
              <a:t>Zwar soll die kostenlose Zuteilung von Zertifikaten bis 2026 schrittweise reduziert und bis 2034 vollständig eingestellt werden, bis 2030 muss diese jedoch vollständig abgeschafft werden.</a:t>
            </a:r>
          </a:p>
          <a:p>
            <a:r>
              <a:rPr lang="de-DE" sz="1600" b="1"/>
              <a:t>Einführung eines Mindestpreissystems: </a:t>
            </a:r>
            <a:r>
              <a:rPr lang="de-DE" sz="1600"/>
              <a:t>Weiterhin wäre es sinnvoll, ein Mindestpreissystem über die Reform der Energiesteuerrichtlinie herbeizuführen, indem die Steuersätze an den THG-Gehalt der Energieträger angepasst werden. Durch eine Verrechnung der Steuerabgaben mit den Zertifikatspreisen würde sich de facto ein Mindestpreis ergeben. Bisher liegt nur ein Vorschlag der Kommission aus dem Jahr 2021 vor. Dieser wurde wegen Covid und dem Ukraine-Krieg vorerst nicht weiterverfolgt. Nach dem Vorschlag der EU soll nicht mehr nach Volumen, sondern nach Energiegehalt besteuert werden.</a:t>
            </a:r>
          </a:p>
        </p:txBody>
      </p:sp>
    </p:spTree>
    <p:extLst>
      <p:ext uri="{BB962C8B-B14F-4D97-AF65-F5344CB8AC3E}">
        <p14:creationId xmlns:p14="http://schemas.microsoft.com/office/powerpoint/2010/main" val="274060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81D0ADC0-744B-08E4-6A6D-9E41DF700944}"/>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weitere Verknappung der Zertifikatmenge und Abschaffung der Marktstabilitätsreserve</a:t>
            </a:r>
            <a:endParaRPr lang="de-DE"/>
          </a:p>
          <a:p>
            <a:r>
              <a:rPr lang="de-DE">
                <a:latin typeface="Arial"/>
                <a:cs typeface="Arial"/>
              </a:rPr>
              <a:t>beschleunigte Abschaffung der kostenlosen Zuteilung von Zertifikaten</a:t>
            </a:r>
            <a:endParaRPr lang="de-DE"/>
          </a:p>
          <a:p>
            <a:r>
              <a:rPr lang="de-DE">
                <a:latin typeface="Arial"/>
                <a:cs typeface="Arial"/>
              </a:rPr>
              <a:t>Einführung eines Mindestpreissystems</a:t>
            </a:r>
          </a:p>
          <a:p>
            <a:endParaRPr lang="de-DE"/>
          </a:p>
          <a:p>
            <a:endParaRPr lang="de-DE"/>
          </a:p>
        </p:txBody>
      </p:sp>
      <p:sp>
        <p:nvSpPr>
          <p:cNvPr id="6" name="Inhaltsplatzhalter 5">
            <a:extLst>
              <a:ext uri="{FF2B5EF4-FFF2-40B4-BE49-F238E27FC236}">
                <a16:creationId xmlns:a16="http://schemas.microsoft.com/office/drawing/2014/main" id="{172FB823-CF5B-C376-7E74-2731E295ED15}"/>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aufgrund der hohen Menge an Zertifikaten entfaltet der Mechanismus keine Wirksamkeit</a:t>
            </a:r>
            <a:endParaRPr lang="de-DE"/>
          </a:p>
          <a:p>
            <a:r>
              <a:rPr lang="de-DE">
                <a:latin typeface="Arial"/>
                <a:cs typeface="Arial"/>
              </a:rPr>
              <a:t>Maßnahme hat extrem hohes Einsparpotential</a:t>
            </a:r>
          </a:p>
          <a:p>
            <a:r>
              <a:rPr lang="de-DE">
                <a:latin typeface="Arial"/>
                <a:cs typeface="Arial"/>
              </a:rPr>
              <a:t>Eine riesige Einsparlücke wurde hier verpasst. Wie soll die von der Politik anderweitig gefüllt werden? </a:t>
            </a:r>
          </a:p>
        </p:txBody>
      </p:sp>
      <p:sp>
        <p:nvSpPr>
          <p:cNvPr id="4" name="Titel 3">
            <a:extLst>
              <a:ext uri="{FF2B5EF4-FFF2-40B4-BE49-F238E27FC236}">
                <a16:creationId xmlns:a16="http://schemas.microsoft.com/office/drawing/2014/main" id="{5713D787-0B88-6065-49E4-5F2B9ABDA27D}"/>
              </a:ext>
            </a:extLst>
          </p:cNvPr>
          <p:cNvSpPr>
            <a:spLocks noGrp="1"/>
          </p:cNvSpPr>
          <p:nvPr>
            <p:ph type="title"/>
          </p:nvPr>
        </p:nvSpPr>
        <p:spPr>
          <a:xfrm>
            <a:off x="677558" y="594939"/>
            <a:ext cx="8269671" cy="459357"/>
          </a:xfrm>
        </p:spPr>
        <p:txBody>
          <a:bodyPr/>
          <a:lstStyle/>
          <a:p>
            <a:pPr>
              <a:lnSpc>
                <a:spcPct val="100000"/>
              </a:lnSpc>
              <a:spcBef>
                <a:spcPts val="0"/>
              </a:spcBef>
            </a:pPr>
            <a:r>
              <a:rPr lang="de-DE">
                <a:latin typeface="Arial"/>
                <a:cs typeface="Arial"/>
              </a:rPr>
              <a:t>Reform des europäischen Emissionshandels (EU-ETS)</a:t>
            </a:r>
            <a:br>
              <a:rPr lang="de-DE">
                <a:latin typeface="Arial"/>
                <a:cs typeface="Arial"/>
              </a:rPr>
            </a:br>
            <a:br>
              <a:rPr lang="de-DE">
                <a:latin typeface="Arial"/>
                <a:cs typeface="Arial"/>
              </a:rPr>
            </a:br>
            <a:r>
              <a:rPr lang="de-DE" sz="1800" i="1">
                <a:latin typeface="Arial"/>
                <a:cs typeface="Arial"/>
              </a:rPr>
              <a:t>Einsparpotential 395 Mio. t</a:t>
            </a:r>
            <a:endParaRPr lang="de-DE"/>
          </a:p>
        </p:txBody>
      </p:sp>
      <p:sp>
        <p:nvSpPr>
          <p:cNvPr id="2" name="Pfeil: Fünfeck 1">
            <a:extLst>
              <a:ext uri="{FF2B5EF4-FFF2-40B4-BE49-F238E27FC236}">
                <a16:creationId xmlns:a16="http://schemas.microsoft.com/office/drawing/2014/main" id="{800A5D16-0C96-7139-C656-AF101921A9F1}"/>
              </a:ext>
            </a:extLst>
          </p:cNvPr>
          <p:cNvSpPr/>
          <p:nvPr/>
        </p:nvSpPr>
        <p:spPr>
          <a:xfrm>
            <a:off x="0" y="4661452"/>
            <a:ext cx="5138530" cy="1292087"/>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14000"/>
              </a:lnSpc>
            </a:pPr>
            <a:r>
              <a:rPr lang="de-DE">
                <a:solidFill>
                  <a:schemeClr val="bg2"/>
                </a:solidFill>
                <a:latin typeface="Arial" panose="020B0604020202020204" pitchFamily="34" charset="0"/>
                <a:cs typeface="Arial" panose="020B0604020202020204" pitchFamily="34" charset="0"/>
              </a:rPr>
              <a:t>In der Klimapolitik ergibt ein Preis nur Sinn, wenn er eine Lenkwirkung erzielt. Der jetzige Preis wird künstlich zu niedrig gehalten.</a:t>
            </a:r>
          </a:p>
        </p:txBody>
      </p:sp>
      <p:sp>
        <p:nvSpPr>
          <p:cNvPr id="7" name="Textfeld 6">
            <a:extLst>
              <a:ext uri="{FF2B5EF4-FFF2-40B4-BE49-F238E27FC236}">
                <a16:creationId xmlns:a16="http://schemas.microsoft.com/office/drawing/2014/main" id="{EA6FF10F-CDAB-63EE-5A02-193684EDE70E}"/>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3"/>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39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F67E-C1E0-4284-EFF1-3425EF8F6C12}"/>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Genehmigungsfiktion</a:t>
            </a:r>
            <a:endParaRPr lang="de-DE"/>
          </a:p>
          <a:p>
            <a:r>
              <a:rPr lang="de-DE">
                <a:latin typeface="Arial"/>
                <a:cs typeface="Arial"/>
              </a:rPr>
              <a:t>Vorbildfunktion der öffentlichen Hand</a:t>
            </a:r>
            <a:endParaRPr lang="de-DE"/>
          </a:p>
          <a:p>
            <a:r>
              <a:rPr lang="de-DE">
                <a:latin typeface="Arial"/>
                <a:cs typeface="Arial"/>
              </a:rPr>
              <a:t>Setzung von Fristen für </a:t>
            </a:r>
            <a:r>
              <a:rPr lang="de-DE" err="1">
                <a:latin typeface="Arial"/>
                <a:cs typeface="Arial"/>
              </a:rPr>
              <a:t>Netzbetreiber:innen</a:t>
            </a:r>
            <a:endParaRPr lang="de-DE">
              <a:cs typeface="Arial"/>
            </a:endParaRPr>
          </a:p>
          <a:p>
            <a:endParaRPr lang="de-DE"/>
          </a:p>
        </p:txBody>
      </p:sp>
      <p:sp>
        <p:nvSpPr>
          <p:cNvPr id="3" name="Inhaltsplatzhalter 2">
            <a:extLst>
              <a:ext uri="{FF2B5EF4-FFF2-40B4-BE49-F238E27FC236}">
                <a16:creationId xmlns:a16="http://schemas.microsoft.com/office/drawing/2014/main" id="{BBA06526-64D1-27D4-C72F-FF928B4B5748}"/>
              </a:ext>
            </a:extLst>
          </p:cNvPr>
          <p:cNvSpPr>
            <a:spLocks noGrp="1"/>
          </p:cNvSpPr>
          <p:nvPr>
            <p:ph sz="half" idx="2"/>
          </p:nvPr>
        </p:nvSpPr>
        <p:spPr>
          <a:xfrm>
            <a:off x="6277510" y="1825625"/>
            <a:ext cx="5003265" cy="4351338"/>
          </a:xfrm>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Status Quo: 4-5 Jahre für Planung &amp; Antragsgenehmigung (Quelle: </a:t>
            </a:r>
            <a:r>
              <a:rPr lang="de-DE">
                <a:latin typeface="Arial"/>
                <a:cs typeface="Arial"/>
                <a:hlinkClick r:id="rId3"/>
              </a:rPr>
              <a:t>BWE</a:t>
            </a:r>
            <a:r>
              <a:rPr lang="de-DE">
                <a:latin typeface="Arial"/>
                <a:cs typeface="Arial"/>
              </a:rPr>
              <a:t>)</a:t>
            </a:r>
          </a:p>
          <a:p>
            <a:r>
              <a:rPr lang="de-DE">
                <a:latin typeface="Arial"/>
                <a:cs typeface="Arial"/>
              </a:rPr>
              <a:t>Maßnahme gewährleistet:</a:t>
            </a:r>
          </a:p>
          <a:p>
            <a:pPr lvl="1">
              <a:buFont typeface="Arial" panose="020B0604020202020204" pitchFamily="34" charset="0"/>
              <a:buChar char="−"/>
            </a:pPr>
            <a:r>
              <a:rPr lang="de-DE">
                <a:latin typeface="Arial"/>
                <a:cs typeface="Arial"/>
              </a:rPr>
              <a:t>Schnellere und unbürokratische Verfahren</a:t>
            </a:r>
          </a:p>
          <a:p>
            <a:pPr lvl="1">
              <a:buFont typeface="Arial" panose="020B0604020202020204" pitchFamily="34" charset="0"/>
              <a:buChar char="−"/>
            </a:pPr>
            <a:r>
              <a:rPr lang="de-DE">
                <a:latin typeface="Arial"/>
                <a:cs typeface="Arial"/>
              </a:rPr>
              <a:t>Entlastung der Verwaltung</a:t>
            </a:r>
          </a:p>
          <a:p>
            <a:pPr lvl="1">
              <a:buFont typeface="Arial" panose="020B0604020202020204" pitchFamily="34" charset="0"/>
              <a:buChar char="−"/>
            </a:pPr>
            <a:r>
              <a:rPr lang="de-DE">
                <a:latin typeface="Arial"/>
                <a:cs typeface="Arial"/>
              </a:rPr>
              <a:t>Ankurbeln der Nachfrage</a:t>
            </a:r>
          </a:p>
          <a:p>
            <a:pPr lvl="1">
              <a:buFont typeface="Arial" panose="020B0604020202020204" pitchFamily="34" charset="0"/>
              <a:buChar char="−"/>
            </a:pPr>
            <a:r>
              <a:rPr lang="de-DE">
                <a:latin typeface="Arial"/>
                <a:cs typeface="Arial"/>
              </a:rPr>
              <a:t>Vereinfachung des Stromnetzanschlusses</a:t>
            </a:r>
            <a:endParaRPr lang="de-DE"/>
          </a:p>
        </p:txBody>
      </p:sp>
      <p:sp>
        <p:nvSpPr>
          <p:cNvPr id="5" name="Titel 4">
            <a:extLst>
              <a:ext uri="{FF2B5EF4-FFF2-40B4-BE49-F238E27FC236}">
                <a16:creationId xmlns:a16="http://schemas.microsoft.com/office/drawing/2014/main" id="{A5FDA934-5CA9-325E-6D27-CE2EFE4B80EE}"/>
              </a:ext>
            </a:extLst>
          </p:cNvPr>
          <p:cNvSpPr>
            <a:spLocks noGrp="1"/>
          </p:cNvSpPr>
          <p:nvPr>
            <p:ph type="title"/>
          </p:nvPr>
        </p:nvSpPr>
        <p:spPr>
          <a:xfrm>
            <a:off x="677558" y="594939"/>
            <a:ext cx="8269671" cy="459357"/>
          </a:xfrm>
        </p:spPr>
        <p:txBody>
          <a:bodyPr/>
          <a:lstStyle/>
          <a:p>
            <a:pPr>
              <a:lnSpc>
                <a:spcPct val="110000"/>
              </a:lnSpc>
              <a:spcBef>
                <a:spcPts val="1000"/>
              </a:spcBef>
            </a:pPr>
            <a:r>
              <a:rPr lang="de-DE">
                <a:latin typeface="Arial"/>
                <a:cs typeface="Arial"/>
              </a:rPr>
              <a:t>Verfahren für Windenergieanlagen beschleunigen</a:t>
            </a:r>
            <a:endParaRPr lang="en-US"/>
          </a:p>
          <a:p>
            <a:br>
              <a:rPr lang="de-DE">
                <a:latin typeface="Arial"/>
                <a:cs typeface="Arial"/>
              </a:rPr>
            </a:br>
            <a:r>
              <a:rPr lang="de-DE" sz="1800" i="1">
                <a:latin typeface="Arial"/>
                <a:cs typeface="Arial"/>
              </a:rPr>
              <a:t>Einsparpotential 81 Mio. t</a:t>
            </a:r>
            <a:endParaRPr lang="de-DE">
              <a:latin typeface="Arial"/>
              <a:cs typeface="Arial"/>
            </a:endParaRPr>
          </a:p>
        </p:txBody>
      </p:sp>
      <p:pic>
        <p:nvPicPr>
          <p:cNvPr id="8" name="Grafik 7">
            <a:extLst>
              <a:ext uri="{FF2B5EF4-FFF2-40B4-BE49-F238E27FC236}">
                <a16:creationId xmlns:a16="http://schemas.microsoft.com/office/drawing/2014/main" id="{38108C18-71A4-6D53-8511-7B01E6D1904C}"/>
              </a:ext>
            </a:extLst>
          </p:cNvPr>
          <p:cNvPicPr>
            <a:picLocks noChangeAspect="1"/>
          </p:cNvPicPr>
          <p:nvPr/>
        </p:nvPicPr>
        <p:blipFill>
          <a:blip r:embed="rId4"/>
          <a:stretch>
            <a:fillRect/>
          </a:stretch>
        </p:blipFill>
        <p:spPr>
          <a:xfrm>
            <a:off x="684000" y="3564000"/>
            <a:ext cx="2299950" cy="3153265"/>
          </a:xfrm>
          <a:prstGeom prst="rect">
            <a:avLst/>
          </a:prstGeom>
        </p:spPr>
      </p:pic>
      <p:sp>
        <p:nvSpPr>
          <p:cNvPr id="4" name="Pfeil: Fünfeck 3">
            <a:extLst>
              <a:ext uri="{FF2B5EF4-FFF2-40B4-BE49-F238E27FC236}">
                <a16:creationId xmlns:a16="http://schemas.microsoft.com/office/drawing/2014/main" id="{1D56BFDB-14EC-A4BF-CAFA-8B565AF16835}"/>
              </a:ext>
            </a:extLst>
          </p:cNvPr>
          <p:cNvSpPr/>
          <p:nvPr/>
        </p:nvSpPr>
        <p:spPr>
          <a:xfrm flipH="1">
            <a:off x="2507530" y="4977352"/>
            <a:ext cx="3588470" cy="1545995"/>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sz="1600">
                <a:solidFill>
                  <a:schemeClr val="bg2"/>
                </a:solidFill>
                <a:latin typeface="Arial" panose="020B0604020202020204" pitchFamily="34" charset="0"/>
                <a:cs typeface="Arial" panose="020B0604020202020204" pitchFamily="34" charset="0"/>
              </a:rPr>
              <a:t>GermanZero und das Institut für Klimaschutz, Energie &amp; Mobilität liefern 16 Vorschläge zur Verbesserung – </a:t>
            </a:r>
            <a:r>
              <a:rPr lang="de-DE" sz="1600">
                <a:solidFill>
                  <a:schemeClr val="bg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Link zu den Vorschlägen</a:t>
            </a:r>
            <a:endParaRPr lang="de-DE" sz="1600">
              <a:solidFill>
                <a:schemeClr val="bg2"/>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8D30D709-7C89-1312-A3C9-78AF94C80EEF}"/>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6"/>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27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377DA2C-3396-E96D-4452-607D1B273BF5}"/>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Verbindliche Vorgaben sind notwendig, da Freiwilligkeit nicht den gewünschten Effekt gebracht hat</a:t>
            </a:r>
            <a:endParaRPr lang="de-DE"/>
          </a:p>
          <a:p>
            <a:r>
              <a:rPr lang="de-DE">
                <a:latin typeface="Arial"/>
                <a:cs typeface="Arial"/>
              </a:rPr>
              <a:t>Umfassende Planung wird ermöglicht</a:t>
            </a:r>
            <a:endParaRPr lang="de-DE"/>
          </a:p>
          <a:p>
            <a:r>
              <a:rPr lang="de-DE">
                <a:latin typeface="Arial"/>
                <a:cs typeface="Arial"/>
              </a:rPr>
              <a:t>Kommunen werden einbezogen und Verantwortung wird übertragen</a:t>
            </a:r>
          </a:p>
          <a:p>
            <a:r>
              <a:rPr lang="de-DE">
                <a:latin typeface="Arial"/>
                <a:cs typeface="Arial"/>
              </a:rPr>
              <a:t>Räumliche Koordinierung des Ausbaus notwendig</a:t>
            </a:r>
          </a:p>
          <a:p>
            <a:r>
              <a:rPr lang="de-DE">
                <a:latin typeface="Arial"/>
                <a:cs typeface="Arial"/>
              </a:rPr>
              <a:t>gewährleistet Investitionssicherheit für die Investoren</a:t>
            </a:r>
          </a:p>
          <a:p>
            <a:pPr>
              <a:buFont typeface="Wingdings" pitchFamily="2" charset="2"/>
              <a:buChar char="ü"/>
            </a:pPr>
            <a:endParaRPr lang="de-DE"/>
          </a:p>
        </p:txBody>
      </p:sp>
      <p:sp>
        <p:nvSpPr>
          <p:cNvPr id="5" name="Titel 4">
            <a:extLst>
              <a:ext uri="{FF2B5EF4-FFF2-40B4-BE49-F238E27FC236}">
                <a16:creationId xmlns:a16="http://schemas.microsoft.com/office/drawing/2014/main" id="{2D0FF158-6719-9AB1-1632-103FF4601C62}"/>
              </a:ext>
            </a:extLst>
          </p:cNvPr>
          <p:cNvSpPr>
            <a:spLocks noGrp="1"/>
          </p:cNvSpPr>
          <p:nvPr>
            <p:ph type="title"/>
          </p:nvPr>
        </p:nvSpPr>
        <p:spPr>
          <a:xfrm>
            <a:off x="677558" y="604366"/>
            <a:ext cx="8269671" cy="459357"/>
          </a:xfrm>
        </p:spPr>
        <p:txBody>
          <a:bodyPr/>
          <a:lstStyle/>
          <a:p>
            <a:pPr>
              <a:lnSpc>
                <a:spcPct val="100000"/>
              </a:lnSpc>
              <a:spcBef>
                <a:spcPts val="0"/>
              </a:spcBef>
            </a:pPr>
            <a:r>
              <a:rPr lang="de-DE">
                <a:latin typeface="Arial"/>
                <a:cs typeface="Arial"/>
              </a:rPr>
              <a:t>Ausbau von großen Wind- und Solarparks</a:t>
            </a:r>
            <a:br>
              <a:rPr lang="de-DE">
                <a:latin typeface="Arial"/>
                <a:cs typeface="Arial"/>
              </a:rPr>
            </a:br>
            <a:br>
              <a:rPr lang="de-DE">
                <a:latin typeface="Arial"/>
                <a:cs typeface="Arial"/>
              </a:rPr>
            </a:br>
            <a:r>
              <a:rPr lang="de-DE" sz="1800" i="1">
                <a:latin typeface="Arial"/>
                <a:cs typeface="Arial"/>
              </a:rPr>
              <a:t>Einsparpotential 53 Mio. t</a:t>
            </a:r>
            <a:endParaRPr lang="de-DE"/>
          </a:p>
        </p:txBody>
      </p:sp>
      <p:pic>
        <p:nvPicPr>
          <p:cNvPr id="6" name="Grafik 5">
            <a:extLst>
              <a:ext uri="{FF2B5EF4-FFF2-40B4-BE49-F238E27FC236}">
                <a16:creationId xmlns:a16="http://schemas.microsoft.com/office/drawing/2014/main" id="{E00A366B-78C5-2833-50C2-BD4148CB37E3}"/>
              </a:ext>
            </a:extLst>
          </p:cNvPr>
          <p:cNvPicPr>
            <a:picLocks noChangeAspect="1"/>
          </p:cNvPicPr>
          <p:nvPr/>
        </p:nvPicPr>
        <p:blipFill>
          <a:blip r:embed="rId2"/>
          <a:stretch>
            <a:fillRect/>
          </a:stretch>
        </p:blipFill>
        <p:spPr>
          <a:xfrm>
            <a:off x="684000" y="3668575"/>
            <a:ext cx="2376092" cy="3153600"/>
          </a:xfrm>
          <a:prstGeom prst="rect">
            <a:avLst/>
          </a:prstGeom>
        </p:spPr>
      </p:pic>
      <p:sp>
        <p:nvSpPr>
          <p:cNvPr id="7" name="Pfeil: Fünfeck 6">
            <a:extLst>
              <a:ext uri="{FF2B5EF4-FFF2-40B4-BE49-F238E27FC236}">
                <a16:creationId xmlns:a16="http://schemas.microsoft.com/office/drawing/2014/main" id="{1EAF3FF6-9D36-55F7-D9C8-EB71CC26C2E0}"/>
              </a:ext>
            </a:extLst>
          </p:cNvPr>
          <p:cNvSpPr/>
          <p:nvPr/>
        </p:nvSpPr>
        <p:spPr>
          <a:xfrm flipH="1">
            <a:off x="2507530" y="4977352"/>
            <a:ext cx="3588470" cy="1545995"/>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e-DE" sz="1600">
                <a:solidFill>
                  <a:schemeClr val="bg2"/>
                </a:solidFill>
                <a:latin typeface="Arial" panose="020B0604020202020204" pitchFamily="34" charset="0"/>
                <a:cs typeface="Arial" panose="020B0604020202020204" pitchFamily="34" charset="0"/>
              </a:rPr>
              <a:t>GermanZero und das Institut für Klimaschutz, Energie &amp; Mobilität liefern 16 Vorschläge zur Verbesserung – </a:t>
            </a:r>
            <a:r>
              <a:rPr lang="de-DE" sz="1600">
                <a:solidFill>
                  <a:schemeClr val="bg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Link zu den Vorschlägen</a:t>
            </a:r>
            <a:endParaRPr lang="de-DE" sz="1600">
              <a:solidFill>
                <a:schemeClr val="bg2"/>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6BC75932-FABC-8409-956F-86C96A3FE2F9}"/>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4"/>
              </a:rPr>
              <a:t>Klimanotstandspaket</a:t>
            </a:r>
            <a:endParaRPr lang="de-DE" sz="1050">
              <a:latin typeface="Arial" panose="020B0604020202020204" pitchFamily="34" charset="0"/>
              <a:cs typeface="Arial" panose="020B0604020202020204" pitchFamily="34" charset="0"/>
            </a:endParaRPr>
          </a:p>
        </p:txBody>
      </p:sp>
      <p:sp>
        <p:nvSpPr>
          <p:cNvPr id="2" name="Inhaltsplatzhalter 1">
            <a:extLst>
              <a:ext uri="{FF2B5EF4-FFF2-40B4-BE49-F238E27FC236}">
                <a16:creationId xmlns:a16="http://schemas.microsoft.com/office/drawing/2014/main" id="{D83097E2-EBA6-DABD-B081-370E78623303}"/>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Festlegung verbindlicher Ausbauziele für Solaranlagen</a:t>
            </a:r>
          </a:p>
          <a:p>
            <a:r>
              <a:rPr lang="de-DE">
                <a:latin typeface="Arial"/>
                <a:cs typeface="Arial"/>
              </a:rPr>
              <a:t>Gewährleistung von effizienter Finanzierung und Koordination</a:t>
            </a:r>
          </a:p>
        </p:txBody>
      </p:sp>
    </p:spTree>
    <p:extLst>
      <p:ext uri="{BB962C8B-B14F-4D97-AF65-F5344CB8AC3E}">
        <p14:creationId xmlns:p14="http://schemas.microsoft.com/office/powerpoint/2010/main" val="42668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08E9BD7F-9D41-CED9-9800-71262A7BB91F}"/>
              </a:ext>
            </a:extLst>
          </p:cNvPr>
          <p:cNvSpPr>
            <a:spLocks noGrp="1"/>
          </p:cNvSpPr>
          <p:nvPr>
            <p:ph sz="half" idx="1"/>
          </p:nvPr>
        </p:nvSpPr>
        <p:spPr/>
        <p:txBody>
          <a:bodyPr vert="horz" lIns="91440" tIns="45720" rIns="91440" bIns="45720" rtlCol="0" anchor="t">
            <a:normAutofit/>
          </a:bodyPr>
          <a:lstStyle/>
          <a:p>
            <a:pPr marL="0" indent="0">
              <a:buNone/>
            </a:pPr>
            <a:r>
              <a:rPr lang="de-DE" b="1">
                <a:highlight>
                  <a:srgbClr val="FFC80C"/>
                </a:highlight>
                <a:latin typeface="Arial"/>
                <a:cs typeface="Arial"/>
              </a:rPr>
              <a:t>Maßnahme</a:t>
            </a:r>
          </a:p>
          <a:p>
            <a:r>
              <a:rPr lang="de-DE">
                <a:latin typeface="Arial"/>
                <a:cs typeface="Arial"/>
              </a:rPr>
              <a:t>lokale Energiegemeinschaften müssen von allen Steuern, Abgaben und Entgelten befreit werden</a:t>
            </a:r>
          </a:p>
          <a:p>
            <a:r>
              <a:rPr lang="de-DE">
                <a:latin typeface="Arial"/>
                <a:cs typeface="Arial"/>
              </a:rPr>
              <a:t>energiewirtschaftliche Pflichten für lokale Energiegemeinschaften werden verschlankt</a:t>
            </a:r>
            <a:endParaRPr lang="de-DE"/>
          </a:p>
          <a:p>
            <a:endParaRPr lang="de-DE"/>
          </a:p>
        </p:txBody>
      </p:sp>
      <p:sp>
        <p:nvSpPr>
          <p:cNvPr id="6" name="Inhaltsplatzhalter 5">
            <a:extLst>
              <a:ext uri="{FF2B5EF4-FFF2-40B4-BE49-F238E27FC236}">
                <a16:creationId xmlns:a16="http://schemas.microsoft.com/office/drawing/2014/main" id="{8AC2F004-EA5A-1BFB-9E29-9474DE68CF89}"/>
              </a:ext>
            </a:extLst>
          </p:cNvPr>
          <p:cNvSpPr>
            <a:spLocks noGrp="1"/>
          </p:cNvSpPr>
          <p:nvPr>
            <p:ph sz="half" idx="2"/>
          </p:nvPr>
        </p:nvSpPr>
        <p:spPr/>
        <p:txBody>
          <a:bodyPr vert="horz" lIns="91440" tIns="45720" rIns="91440" bIns="45720" rtlCol="0" anchor="t">
            <a:normAutofit/>
          </a:bodyPr>
          <a:lstStyle/>
          <a:p>
            <a:pPr marL="0" indent="0">
              <a:buNone/>
            </a:pPr>
            <a:r>
              <a:rPr lang="de-DE" b="1">
                <a:highlight>
                  <a:srgbClr val="FFC80C"/>
                </a:highlight>
                <a:latin typeface="Arial"/>
                <a:cs typeface="Arial"/>
              </a:rPr>
              <a:t>Begründung</a:t>
            </a:r>
          </a:p>
          <a:p>
            <a:r>
              <a:rPr lang="de-DE">
                <a:latin typeface="Arial"/>
                <a:cs typeface="Arial"/>
              </a:rPr>
              <a:t>stärkt gesellschaftliche Akzeptanz</a:t>
            </a:r>
          </a:p>
          <a:p>
            <a:r>
              <a:rPr lang="de-DE">
                <a:latin typeface="Arial"/>
                <a:cs typeface="Arial"/>
              </a:rPr>
              <a:t>inkludiert Bürger*innen &amp; setzt Anreize, bei der Energiewende mitzumachen</a:t>
            </a:r>
          </a:p>
          <a:p>
            <a:r>
              <a:rPr lang="de-DE">
                <a:latin typeface="Arial"/>
                <a:cs typeface="Arial"/>
              </a:rPr>
              <a:t>schafft Möglichkeit, private Geldquellen zu mobilisieren</a:t>
            </a:r>
          </a:p>
          <a:p>
            <a:r>
              <a:rPr lang="de-DE">
                <a:latin typeface="Arial"/>
                <a:cs typeface="Arial"/>
              </a:rPr>
              <a:t>erzeugt Unabhängigkeit von großen Energieunternehmen</a:t>
            </a:r>
          </a:p>
          <a:p>
            <a:r>
              <a:rPr lang="de-DE">
                <a:latin typeface="Arial"/>
                <a:cs typeface="Arial"/>
              </a:rPr>
              <a:t>baut dezentrale Energieversorgung auf</a:t>
            </a:r>
          </a:p>
          <a:p>
            <a:endParaRPr lang="de-DE">
              <a:latin typeface="Arial"/>
              <a:cs typeface="Arial"/>
            </a:endParaRPr>
          </a:p>
        </p:txBody>
      </p:sp>
      <p:sp>
        <p:nvSpPr>
          <p:cNvPr id="4" name="Titel 3">
            <a:extLst>
              <a:ext uri="{FF2B5EF4-FFF2-40B4-BE49-F238E27FC236}">
                <a16:creationId xmlns:a16="http://schemas.microsoft.com/office/drawing/2014/main" id="{F84F8C7A-1241-5C49-C674-F03D96B9EB69}"/>
              </a:ext>
            </a:extLst>
          </p:cNvPr>
          <p:cNvSpPr>
            <a:spLocks noGrp="1"/>
          </p:cNvSpPr>
          <p:nvPr>
            <p:ph type="title"/>
          </p:nvPr>
        </p:nvSpPr>
        <p:spPr>
          <a:xfrm>
            <a:off x="677558" y="604366"/>
            <a:ext cx="8269671" cy="459357"/>
          </a:xfrm>
        </p:spPr>
        <p:txBody>
          <a:bodyPr/>
          <a:lstStyle/>
          <a:p>
            <a:pPr>
              <a:lnSpc>
                <a:spcPct val="110000"/>
              </a:lnSpc>
              <a:spcBef>
                <a:spcPts val="1000"/>
              </a:spcBef>
            </a:pPr>
            <a:r>
              <a:rPr lang="de-DE">
                <a:latin typeface="Arial"/>
                <a:cs typeface="Arial"/>
              </a:rPr>
              <a:t>Stärkung der Vor-Ort-Versorgung in Energiegemeinschaften</a:t>
            </a:r>
            <a:br>
              <a:rPr lang="de-DE">
                <a:latin typeface="Arial"/>
                <a:cs typeface="Arial"/>
              </a:rPr>
            </a:br>
            <a:r>
              <a:rPr lang="de-DE" sz="1800" i="1">
                <a:latin typeface="Arial"/>
                <a:cs typeface="Arial"/>
              </a:rPr>
              <a:t>Einsparpotential 28 Mio. t</a:t>
            </a:r>
            <a:endParaRPr lang="de-DE">
              <a:latin typeface="Arial"/>
              <a:cs typeface="Arial"/>
            </a:endParaRPr>
          </a:p>
        </p:txBody>
      </p:sp>
      <p:sp>
        <p:nvSpPr>
          <p:cNvPr id="3" name="Textfeld 2">
            <a:extLst>
              <a:ext uri="{FF2B5EF4-FFF2-40B4-BE49-F238E27FC236}">
                <a16:creationId xmlns:a16="http://schemas.microsoft.com/office/drawing/2014/main" id="{31049E6E-D612-6D27-26E7-0A9F1ECEB8E4}"/>
              </a:ext>
            </a:extLst>
          </p:cNvPr>
          <p:cNvSpPr txBox="1"/>
          <p:nvPr/>
        </p:nvSpPr>
        <p:spPr>
          <a:xfrm>
            <a:off x="9110549" y="6389318"/>
            <a:ext cx="4857135" cy="430887"/>
          </a:xfrm>
          <a:prstGeom prst="rect">
            <a:avLst/>
          </a:prstGeom>
          <a:noFill/>
        </p:spPr>
        <p:txBody>
          <a:bodyPr wrap="square" rtlCol="0">
            <a:spAutoFit/>
          </a:bodyPr>
          <a:lstStyle/>
          <a:p>
            <a:r>
              <a:rPr lang="de-DE" sz="1050">
                <a:latin typeface="Arial" panose="020B0604020202020204" pitchFamily="34" charset="0"/>
                <a:cs typeface="Arial" panose="020B0604020202020204" pitchFamily="34" charset="0"/>
              </a:rPr>
              <a:t>Klimanotstandsmaßnahmen – </a:t>
            </a:r>
          </a:p>
          <a:p>
            <a:r>
              <a:rPr lang="de-DE" sz="1050">
                <a:latin typeface="Arial" panose="020B0604020202020204" pitchFamily="34" charset="0"/>
                <a:cs typeface="Arial" panose="020B0604020202020204" pitchFamily="34" charset="0"/>
              </a:rPr>
              <a:t>Quellen siehe </a:t>
            </a:r>
            <a:r>
              <a:rPr lang="de-DE" sz="1050">
                <a:latin typeface="Arial" panose="020B0604020202020204" pitchFamily="34" charset="0"/>
                <a:cs typeface="Arial" panose="020B0604020202020204" pitchFamily="34" charset="0"/>
                <a:hlinkClick r:id="rId2"/>
              </a:rPr>
              <a:t>Klimanotstandspaket</a:t>
            </a:r>
            <a:endParaRPr lang="de-D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9877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797&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Office">
  <a:themeElements>
    <a:clrScheme name="Benutzerdefiniert 3">
      <a:dk1>
        <a:srgbClr val="001432"/>
      </a:dk1>
      <a:lt1>
        <a:srgbClr val="001432"/>
      </a:lt1>
      <a:dk2>
        <a:srgbClr val="FFC80C"/>
      </a:dk2>
      <a:lt2>
        <a:srgbClr val="FEFFFF"/>
      </a:lt2>
      <a:accent1>
        <a:srgbClr val="FFC80C"/>
      </a:accent1>
      <a:accent2>
        <a:srgbClr val="00AED7"/>
      </a:accent2>
      <a:accent3>
        <a:srgbClr val="A3D769"/>
      </a:accent3>
      <a:accent4>
        <a:srgbClr val="FEFFFF"/>
      </a:accent4>
      <a:accent5>
        <a:srgbClr val="001432"/>
      </a:accent5>
      <a:accent6>
        <a:srgbClr val="001432"/>
      </a:accent6>
      <a:hlink>
        <a:srgbClr val="0563C1"/>
      </a:hlink>
      <a:folHlink>
        <a:srgbClr val="FFC80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126_GermanZero_FOLIENMASTER_AKTUELL" id="{BEE8F815-4691-D14C-9EAA-F4FA2C1C75AE}" vid="{BC4239D8-99B0-4842-A0F0-5F892CADA44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64D9783C9262A4489780AD3E9776390" ma:contentTypeVersion="23" ma:contentTypeDescription="Ein neues Dokument erstellen." ma:contentTypeScope="" ma:versionID="9c2f93c7b9cc96fd9c1bf7677c97fa71">
  <xsd:schema xmlns:xsd="http://www.w3.org/2001/XMLSchema" xmlns:xs="http://www.w3.org/2001/XMLSchema" xmlns:p="http://schemas.microsoft.com/office/2006/metadata/properties" xmlns:ns2="a61d376a-75eb-4b09-90f3-e6550172123c" xmlns:ns3="e2407224-1ffa-4b55-9c25-adcd2ee3f21a" targetNamespace="http://schemas.microsoft.com/office/2006/metadata/properties" ma:root="true" ma:fieldsID="801525da5a2c18cd191bb336ff0c9392" ns2:_="" ns3:_="">
    <xsd:import namespace="a61d376a-75eb-4b09-90f3-e6550172123c"/>
    <xsd:import namespace="e2407224-1ffa-4b55-9c25-adcd2ee3f21a"/>
    <xsd:element name="properties">
      <xsd:complexType>
        <xsd:sequence>
          <xsd:element name="documentManagement">
            <xsd:complexType>
              <xsd:all>
                <xsd:element ref="ns2:Description" minOccurs="0"/>
                <xsd:element ref="ns2:Responsible"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Bemerkung" minOccurs="0"/>
                <xsd:element ref="ns3:TaxKeywordTaxHTField" minOccurs="0"/>
                <xsd:element ref="ns3:TaxCatchAll"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d376a-75eb-4b09-90f3-e6550172123c" elementFormDefault="qualified">
    <xsd:import namespace="http://schemas.microsoft.com/office/2006/documentManagement/types"/>
    <xsd:import namespace="http://schemas.microsoft.com/office/infopath/2007/PartnerControls"/>
    <xsd:element name="Description" ma:index="8" nillable="true" ma:displayName="Description" ma:format="Dropdown" ma:internalName="Description">
      <xsd:simpleType>
        <xsd:restriction base="dms:Text">
          <xsd:maxLength value="255"/>
        </xsd:restriction>
      </xsd:simpleType>
    </xsd:element>
    <xsd:element name="Responsible" ma:index="9" nillable="true" ma:displayName="Responsible" ma:description="&#10;" ma:format="Dropdown" ma:list="UserInfo" ma:SharePointGroup="0" ma:internalName="Responsib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Bemerkung" ma:index="22" nillable="true" ma:displayName="Bemerkung" ma:description="Originalplan von Heinrich" ma:format="Dropdown" ma:internalName="Bemerkung">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Bildmarkierungen" ma:readOnly="false" ma:fieldId="{5cf76f15-5ced-4ddc-b409-7134ff3c332f}" ma:taxonomyMulti="true" ma:sspId="c4c2d9d3-f3ef-442e-95f1-f9e2d105ce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407224-1ffa-4b55-9c25-adcd2ee3f21a"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KeywordTaxHTField" ma:index="24" nillable="true" ma:taxonomy="true" ma:internalName="TaxKeywordTaxHTField" ma:taxonomyFieldName="TaxKeyword" ma:displayName="Unternehmensstichwörter" ma:fieldId="{23f27201-bee3-471e-b2e7-b64fd8b7ca38}" ma:taxonomyMulti="true" ma:sspId="c4c2d9d3-f3ef-442e-95f1-f9e2d105ce4c" ma:termSetId="00000000-0000-0000-0000-000000000000" ma:anchorId="00000000-0000-0000-0000-000000000000" ma:open="true" ma:isKeyword="true">
      <xsd:complexType>
        <xsd:sequence>
          <xsd:element ref="pc:Terms" minOccurs="0" maxOccurs="1"/>
        </xsd:sequence>
      </xsd:complexType>
    </xsd:element>
    <xsd:element name="TaxCatchAll" ma:index="25" nillable="true" ma:displayName="Taxonomy Catch All Column" ma:hidden="true" ma:list="{de41824f-126c-4715-b439-cc786637f504}" ma:internalName="TaxCatchAll" ma:showField="CatchAllData" ma:web="e2407224-1ffa-4b55-9c25-adcd2ee3f2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 xmlns="a61d376a-75eb-4b09-90f3-e6550172123c" xsi:nil="true"/>
    <TaxCatchAll xmlns="e2407224-1ffa-4b55-9c25-adcd2ee3f21a" xsi:nil="true"/>
    <Bemerkung xmlns="a61d376a-75eb-4b09-90f3-e6550172123c" xsi:nil="true"/>
    <Responsible xmlns="a61d376a-75eb-4b09-90f3-e6550172123c">
      <UserInfo>
        <DisplayName/>
        <AccountId xsi:nil="true"/>
        <AccountType/>
      </UserInfo>
    </Responsible>
    <TaxKeywordTaxHTField xmlns="e2407224-1ffa-4b55-9c25-adcd2ee3f21a">
      <Terms xmlns="http://schemas.microsoft.com/office/infopath/2007/PartnerControls"/>
    </TaxKeywordTaxHTField>
    <SharedWithUsers xmlns="e2407224-1ffa-4b55-9c25-adcd2ee3f21a">
      <UserInfo>
        <DisplayName>Sina Arndt</DisplayName>
        <AccountId>30</AccountId>
        <AccountType/>
      </UserInfo>
      <UserInfo>
        <DisplayName>Dr.-Ing. Claas Helmke</DisplayName>
        <AccountId>53</AccountId>
        <AccountType/>
      </UserInfo>
      <UserInfo>
        <DisplayName>Peter Schwierz</DisplayName>
        <AccountId>2697</AccountId>
        <AccountType/>
      </UserInfo>
    </SharedWithUsers>
    <lcf76f155ced4ddcb4097134ff3c332f xmlns="a61d376a-75eb-4b09-90f3-e655017212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ABC19E-6FC3-431D-BC53-8253513D4A2D}">
  <ds:schemaRefs>
    <ds:schemaRef ds:uri="a61d376a-75eb-4b09-90f3-e6550172123c"/>
    <ds:schemaRef ds:uri="e2407224-1ffa-4b55-9c25-adcd2ee3f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200BF1-E210-4773-BC71-98E5FD632624}">
  <ds:schemaRefs>
    <ds:schemaRef ds:uri="http://schemas.microsoft.com/sharepoint/v3/contenttype/forms"/>
  </ds:schemaRefs>
</ds:datastoreItem>
</file>

<file path=customXml/itemProps3.xml><?xml version="1.0" encoding="utf-8"?>
<ds:datastoreItem xmlns:ds="http://schemas.openxmlformats.org/officeDocument/2006/customXml" ds:itemID="{1ABB4663-3E91-4CBC-89DF-25529E6F3D68}">
  <ds:schemaRefs>
    <ds:schemaRef ds:uri="a61d376a-75eb-4b09-90f3-e6550172123c"/>
    <ds:schemaRef ds:uri="e2407224-1ffa-4b55-9c25-adcd2ee3f2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20220128_GermanZero_FOLIENMASTER_AKTUELL</Template>
  <TotalTime>0</TotalTime>
  <Words>5783</Words>
  <Application>Microsoft Office PowerPoint</Application>
  <PresentationFormat>Breitbild</PresentationFormat>
  <Paragraphs>731</Paragraphs>
  <Slides>53</Slides>
  <Notes>38</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53</vt:i4>
      </vt:variant>
    </vt:vector>
  </HeadingPairs>
  <TitlesOfParts>
    <vt:vector size="64" baseType="lpstr">
      <vt:lpstr>Arial</vt:lpstr>
      <vt:lpstr>Arial,Sans-Serif</vt:lpstr>
      <vt:lpstr>Calibri</vt:lpstr>
      <vt:lpstr>DM Sans</vt:lpstr>
      <vt:lpstr>Noto Sans Symbols</vt:lpstr>
      <vt:lpstr>Segoe UI</vt:lpstr>
      <vt:lpstr>Symbol</vt:lpstr>
      <vt:lpstr>Times New Roman</vt:lpstr>
      <vt:lpstr>Wingdings</vt:lpstr>
      <vt:lpstr>5_Office</vt:lpstr>
      <vt:lpstr>think-cell Folie</vt:lpstr>
      <vt:lpstr>Das 1,5-Grad-Limit –  Klimaneutralität bis 2035</vt:lpstr>
      <vt:lpstr>Treibhausgas-Budget: Der richtige Ansatz</vt:lpstr>
      <vt:lpstr>Treibhausgas-Budget: SRU*-Stellungnahme vom 15.06.22</vt:lpstr>
      <vt:lpstr>PowerPoint-Präsentation</vt:lpstr>
      <vt:lpstr>Kernmaßnahmen Energie</vt:lpstr>
      <vt:lpstr>Reform des europäischen Emissionshandels (EU-ETS)  Einsparpotential 395 Mio. t</vt:lpstr>
      <vt:lpstr>Verfahren für Windenergieanlagen beschleunigen  Einsparpotential 81 Mio. t</vt:lpstr>
      <vt:lpstr>Ausbau von großen Wind- und Solarparks  Einsparpotential 53 Mio. t</vt:lpstr>
      <vt:lpstr>Stärkung der Vor-Ort-Versorgung in Energiegemeinschaften Einsparpotential 28 Mio. t</vt:lpstr>
      <vt:lpstr>Begrenzung der Investitionen in neue LNG-Infrastruktur  Einsparpotential 20Mio. t</vt:lpstr>
      <vt:lpstr>Kernmaßnahmen Verkehr I</vt:lpstr>
      <vt:lpstr>Kernmaßnahmen Verkehr II</vt:lpstr>
      <vt:lpstr>Erstzulassungsstopp für Verbrenner 2025  Einsparpotential 374 Mio. t</vt:lpstr>
      <vt:lpstr>Erstzulassungsstopp Verbrenner-LKW ab 2030  Einsparpotential 133 Mio. t</vt:lpstr>
      <vt:lpstr>Reform des nationalen Brennstoffemissionshandels  Einsparpotential 81 Mio. t</vt:lpstr>
      <vt:lpstr>Reform des nationalen Brennstoffemissionshandels  Einsparpotential 81 Mio. t</vt:lpstr>
      <vt:lpstr>Reform des nationalen Brennstoffemissionshandels  Einsparpotential 81 Mio. t</vt:lpstr>
      <vt:lpstr>Staffelung der Lkw-Maut nach CO2 Emissionen  Einsparpotential 63 Mio. t</vt:lpstr>
      <vt:lpstr>Deutschlandtaktgesetz  Einsparpotential 44 Mio. t </vt:lpstr>
      <vt:lpstr>Quoten für alternative Kraftstoffe  Einsparpotential 38 Mio. t</vt:lpstr>
      <vt:lpstr>Separate Emissionshandelssysteme Luft- und Schiffsverkehr  Einsparpotential 6 Mio. t</vt:lpstr>
      <vt:lpstr>Kernmaßnahmen Industrie I</vt:lpstr>
      <vt:lpstr>Kernmaßnahmen Industrie II</vt:lpstr>
      <vt:lpstr>Reform des EU-ETS  Einsparpotential: 16 Mio. t</vt:lpstr>
      <vt:lpstr>Grenzausgleich/Endproduktabgabe  Einsparpotential: 3 Mio. t</vt:lpstr>
      <vt:lpstr>Finanzielle Unterstützung von Unternehmen in der Transformationsphase Einsparpotential: 3 Mio. t</vt:lpstr>
      <vt:lpstr>Klimaschädliche fluorierte Treibhausgase verringern  Einsparpotential: 9 Mio. t</vt:lpstr>
      <vt:lpstr>Regelung des begrenzten Einsatzes von CCU/CCS  Einsparpotential: 1 Mio. t</vt:lpstr>
      <vt:lpstr>Genehmigungsvorschriften für neue Industrieanlagen: Kein Einsatz von fossilen Brennstoffen ab 2035 Einsparpotential: 6 bzw. 4 Mio. t</vt:lpstr>
      <vt:lpstr>Stärkung der Kreislaufwirtschaft  Einsparpotential: 2 Mio. t</vt:lpstr>
      <vt:lpstr>Nachhaltige öffentliche Beschaffung stärken  Einsparpotential: 1 Mio. t</vt:lpstr>
      <vt:lpstr>Kernmaßnahmen Gebäude/Wärme I</vt:lpstr>
      <vt:lpstr>Kernmaßnahmen Gebäude/Wärme II</vt:lpstr>
      <vt:lpstr>Reform des nationalen Brennstoffemissionshandels  Einsparpotential 95 Mio. t</vt:lpstr>
      <vt:lpstr>Reform des nationalen Brennstoffemissionshandels  Einsparpotential 95 Mio. t</vt:lpstr>
      <vt:lpstr>Reform des nationalen Brennstoffemissionshandels  Einsparpotential 95 Mio. t</vt:lpstr>
      <vt:lpstr>Ausweitung Sanierungsverpflichtung und Sanierungstiefe  Einsparpotential: 71 Mio. Tonnen</vt:lpstr>
      <vt:lpstr>Einbauverbot von Öl- und Gasheizungen ab 2024  Einsparpotential: 47 Mio. Tonnen</vt:lpstr>
      <vt:lpstr>Finanzielle Unterstützung der Mieter:innen  Einsparpotential: 24 Mio. Tonnen</vt:lpstr>
      <vt:lpstr>PV-Pflicht auf Neubauten und bei Sanierungen im Bestand  Einsparpotential: 47 Mio. Tonnen</vt:lpstr>
      <vt:lpstr>Klimaneutralität im Neubau  Einsparpotential: 47 Mio. Tonnen</vt:lpstr>
      <vt:lpstr>Verwendung klimafreundlicher Bau- und Dämmstoffe  Einsparpotential: 24 Mio. Tonnen</vt:lpstr>
      <vt:lpstr>Wiederverwendung und Recycling von Bauteilen &amp; -stoffen  Einsparpotential: 24 Mio. Tonnen</vt:lpstr>
      <vt:lpstr>Kernmaßnahmen Landwirtschaft </vt:lpstr>
      <vt:lpstr>Wiedervernässungsgebot für Moore   Einsparpotential: 135 Mio. Tonnen</vt:lpstr>
      <vt:lpstr>Emissionshandel für tierische Produkte   Einsparpotential: 66 Mio. Tonnen</vt:lpstr>
      <vt:lpstr>Flächenneuinanspruchnahme begrenzen  Einsparpotential: 54 Mio. Tonnen</vt:lpstr>
      <vt:lpstr>Flächengebundene Tierhaltung  Einsparpotential: 23 Mio. Tonnen</vt:lpstr>
      <vt:lpstr>Neuausrichtung der GAP  Einsparpotential: 17 Mio. Tonnen</vt:lpstr>
      <vt:lpstr>Kernmaßnahmen Klimaschutzgesetz</vt:lpstr>
      <vt:lpstr>Vielen Dank für Ihre Zeit und Aufmerksamkeit!</vt:lpstr>
      <vt:lpstr>Back-Up</vt:lpstr>
      <vt:lpstr>Reform des europäischen Emissionshandels (EU-ETS)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Folienmaster  Version 2022.2</dc:title>
  <dc:creator>Clemens Buhr</dc:creator>
  <cp:lastModifiedBy>Clemens Buhr</cp:lastModifiedBy>
  <cp:revision>4</cp:revision>
  <dcterms:created xsi:type="dcterms:W3CDTF">2022-02-02T08:49:22Z</dcterms:created>
  <dcterms:modified xsi:type="dcterms:W3CDTF">2024-01-29T18:10:10Z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0x010100564D9783C9262A4489780AD3E9776390</vt:lpwstr>
  </property>
  <property fmtid="{D5CDD505-2E9C-101B-9397-08002B2CF9AE}" pid="4" name="MediaServiceImageTags">
    <vt:lpwstr/>
  </property>
</Properties>
</file>