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5271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59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DM Sans 1" panose="020B0604020202020204" charset="0"/>
      <p:regular r:id="rId15"/>
    </p:embeddedFont>
    <p:embeddedFont>
      <p:font typeface="DM Sans 2" panose="020B0604020202020204" charset="0"/>
      <p:regular r:id="rId16"/>
    </p:embeddedFont>
    <p:embeddedFont>
      <p:font typeface="DM Sans 2 Bold" panose="020B0604020202020204" charset="0"/>
      <p:regular r:id="rId17"/>
    </p:embeddedFont>
    <p:embeddedFont>
      <p:font typeface="Open San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AA51-D695-2B46-875E-A953EB3D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C9AFAD-C49B-1040-8FA0-79041CCF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Rahmenstrategie 2021 - Name Referent*in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C27DF7-E53B-E240-9C62-AF038C0D7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</p:spTree>
    <p:extLst>
      <p:ext uri="{BB962C8B-B14F-4D97-AF65-F5344CB8AC3E}">
        <p14:creationId xmlns:p14="http://schemas.microsoft.com/office/powerpoint/2010/main" val="108514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30659CD-7A28-F14F-BAB7-0F132D13F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174564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30659CD-7A28-F14F-BAB7-0F132D13F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190813C-06BF-6846-9CB7-4CD4AD461D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66" y="1206451"/>
            <a:ext cx="15060705" cy="847164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4CBDDB2-B78A-FF4C-3E2A-AEF6AE37A61F}"/>
              </a:ext>
            </a:extLst>
          </p:cNvPr>
          <p:cNvSpPr/>
          <p:nvPr userDrawn="1"/>
        </p:nvSpPr>
        <p:spPr>
          <a:xfrm>
            <a:off x="-1" y="-53847"/>
            <a:ext cx="11981330" cy="103408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BB7336-83F4-7FC2-779A-5B1B1B1794E4}"/>
              </a:ext>
            </a:extLst>
          </p:cNvPr>
          <p:cNvSpPr/>
          <p:nvPr userDrawn="1"/>
        </p:nvSpPr>
        <p:spPr>
          <a:xfrm>
            <a:off x="6306671" y="-53847"/>
            <a:ext cx="11981330" cy="172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E10D22B-68B3-78A7-1DA1-0F1AB0EF97A2}"/>
              </a:ext>
            </a:extLst>
          </p:cNvPr>
          <p:cNvSpPr/>
          <p:nvPr userDrawn="1"/>
        </p:nvSpPr>
        <p:spPr>
          <a:xfrm>
            <a:off x="6326840" y="9110805"/>
            <a:ext cx="11981330" cy="123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23886983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2E87808-D944-C24C-B300-BC465CFA3D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75C6CD-2F35-EEB1-EE0C-D3691D4D1B4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1186152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293384-A569-9E4E-9B48-7F81BCC4D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6FFE28A-7E72-424D-1B01-AE7785EA7A6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59523717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5676835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D63B19-E5A2-80FB-D935-110B00C30C17}"/>
              </a:ext>
            </a:extLst>
          </p:cNvPr>
          <p:cNvGrpSpPr/>
          <p:nvPr userDrawn="1"/>
        </p:nvGrpSpPr>
        <p:grpSpPr>
          <a:xfrm>
            <a:off x="997528" y="2541514"/>
            <a:ext cx="16292945" cy="7305206"/>
            <a:chOff x="1439101" y="2020771"/>
            <a:chExt cx="7829277" cy="4547632"/>
          </a:xfrm>
        </p:grpSpPr>
        <p:sp>
          <p:nvSpPr>
            <p:cNvPr id="3" name="Inhaltsplatzhalter 1">
              <a:extLst>
                <a:ext uri="{FF2B5EF4-FFF2-40B4-BE49-F238E27FC236}">
                  <a16:creationId xmlns:a16="http://schemas.microsoft.com/office/drawing/2014/main" id="{F72A9BC4-6929-0BDF-EA8C-9E3A75BE198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2020771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5400"/>
            </a:p>
          </p:txBody>
        </p:sp>
        <p:sp>
          <p:nvSpPr>
            <p:cNvPr id="6" name="Inhaltsplatzhalter 1">
              <a:extLst>
                <a:ext uri="{FF2B5EF4-FFF2-40B4-BE49-F238E27FC236}">
                  <a16:creationId xmlns:a16="http://schemas.microsoft.com/office/drawing/2014/main" id="{62B87217-F7A0-EB1E-3347-B18516D55043}"/>
                </a:ext>
              </a:extLst>
            </p:cNvPr>
            <p:cNvSpPr txBox="1">
              <a:spLocks/>
            </p:cNvSpPr>
            <p:nvPr/>
          </p:nvSpPr>
          <p:spPr>
            <a:xfrm>
              <a:off x="5559545" y="2020771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>
                <a:latin typeface="Arial"/>
                <a:cs typeface="Arial"/>
              </a:endParaRPr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40AB41A7-A5EF-9F23-D3EA-96544DABE56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4400845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 u="sng">
                <a:latin typeface="Arial"/>
                <a:cs typeface="Arial"/>
              </a:endParaRPr>
            </a:p>
          </p:txBody>
        </p:sp>
        <p:sp>
          <p:nvSpPr>
            <p:cNvPr id="8" name="Inhaltsplatzhalter 1">
              <a:extLst>
                <a:ext uri="{FF2B5EF4-FFF2-40B4-BE49-F238E27FC236}">
                  <a16:creationId xmlns:a16="http://schemas.microsoft.com/office/drawing/2014/main" id="{67E2A3B7-58EB-4458-3B10-90DE99356365}"/>
                </a:ext>
              </a:extLst>
            </p:cNvPr>
            <p:cNvSpPr txBox="1">
              <a:spLocks/>
            </p:cNvSpPr>
            <p:nvPr/>
          </p:nvSpPr>
          <p:spPr>
            <a:xfrm>
              <a:off x="5559544" y="4400845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750"/>
                </a:spcBef>
                <a:buFont typeface="Wingdings" pitchFamily="2" charset="2"/>
                <a:buNone/>
              </a:pPr>
              <a:endParaRPr lang="de-DE" sz="1800">
                <a:latin typeface="Arial"/>
                <a:cs typeface="Arial"/>
              </a:endParaRPr>
            </a:p>
          </p:txBody>
        </p:sp>
      </p:grpSp>
      <p:sp>
        <p:nvSpPr>
          <p:cNvPr id="9" name="Rechteck: abgerundete Ecken 3">
            <a:extLst>
              <a:ext uri="{FF2B5EF4-FFF2-40B4-BE49-F238E27FC236}">
                <a16:creationId xmlns:a16="http://schemas.microsoft.com/office/drawing/2014/main" id="{3A053A6A-0EAA-04DC-ABC7-5EED6FB00C20}"/>
              </a:ext>
            </a:extLst>
          </p:cNvPr>
          <p:cNvSpPr/>
          <p:nvPr userDrawn="1"/>
        </p:nvSpPr>
        <p:spPr>
          <a:xfrm rot="16200000">
            <a:off x="-517959" y="3312495"/>
            <a:ext cx="2546430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Sinn / Zweck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F0CCB30F-CB06-C598-7853-9521CC08AD88}"/>
              </a:ext>
            </a:extLst>
          </p:cNvPr>
          <p:cNvSpPr/>
          <p:nvPr userDrawn="1"/>
        </p:nvSpPr>
        <p:spPr>
          <a:xfrm rot="5400000">
            <a:off x="15746195" y="3908704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Personen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4FA47FA2-6996-50EA-9538-F5AB64FCD3C0}"/>
              </a:ext>
            </a:extLst>
          </p:cNvPr>
          <p:cNvSpPr/>
          <p:nvPr userDrawn="1"/>
        </p:nvSpPr>
        <p:spPr>
          <a:xfrm rot="16200000">
            <a:off x="-1562902" y="7428405"/>
            <a:ext cx="4611698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Meilensteine</a:t>
            </a:r>
            <a:endParaRPr lang="de-DE" sz="2700">
              <a:solidFill>
                <a:schemeClr val="bg2"/>
              </a:solidFill>
            </a:endParaRPr>
          </a:p>
        </p:txBody>
      </p:sp>
      <p:sp>
        <p:nvSpPr>
          <p:cNvPr id="12" name="Rechteck: abgerundete Ecken 3">
            <a:extLst>
              <a:ext uri="{FF2B5EF4-FFF2-40B4-BE49-F238E27FC236}">
                <a16:creationId xmlns:a16="http://schemas.microsoft.com/office/drawing/2014/main" id="{7496811C-2CE1-103A-D10B-12B52646780A}"/>
              </a:ext>
            </a:extLst>
          </p:cNvPr>
          <p:cNvSpPr/>
          <p:nvPr userDrawn="1"/>
        </p:nvSpPr>
        <p:spPr>
          <a:xfrm rot="16200000">
            <a:off x="-108177" y="915967"/>
            <a:ext cx="1024341" cy="355112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1500">
                <a:solidFill>
                  <a:schemeClr val="bg2"/>
                </a:solidFill>
                <a:latin typeface="Arial"/>
                <a:cs typeface="Arial"/>
              </a:rPr>
              <a:t>Auftrag</a:t>
            </a:r>
            <a:endParaRPr lang="de-DE" sz="15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3" name="Rechteck: abgerundete Ecken 3">
            <a:extLst>
              <a:ext uri="{FF2B5EF4-FFF2-40B4-BE49-F238E27FC236}">
                <a16:creationId xmlns:a16="http://schemas.microsoft.com/office/drawing/2014/main" id="{02C7822C-199B-EC64-C87A-B12A5C5A31D7}"/>
              </a:ext>
            </a:extLst>
          </p:cNvPr>
          <p:cNvSpPr/>
          <p:nvPr userDrawn="1"/>
        </p:nvSpPr>
        <p:spPr>
          <a:xfrm>
            <a:off x="581550" y="477803"/>
            <a:ext cx="3170646" cy="126201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endParaRPr lang="de-DE" sz="99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4" name="Rechteck: abgerundete Ecken 3">
            <a:extLst>
              <a:ext uri="{FF2B5EF4-FFF2-40B4-BE49-F238E27FC236}">
                <a16:creationId xmlns:a16="http://schemas.microsoft.com/office/drawing/2014/main" id="{074EFF40-F5F0-915B-357F-9B981BF560B5}"/>
              </a:ext>
            </a:extLst>
          </p:cNvPr>
          <p:cNvSpPr/>
          <p:nvPr userDrawn="1"/>
        </p:nvSpPr>
        <p:spPr>
          <a:xfrm>
            <a:off x="3426542" y="581352"/>
            <a:ext cx="118896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hteck: abgerundete Ecken 3">
            <a:extLst>
              <a:ext uri="{FF2B5EF4-FFF2-40B4-BE49-F238E27FC236}">
                <a16:creationId xmlns:a16="http://schemas.microsoft.com/office/drawing/2014/main" id="{ADAD1F71-9D7A-45A2-7D20-E5D6FA872D27}"/>
              </a:ext>
            </a:extLst>
          </p:cNvPr>
          <p:cNvSpPr/>
          <p:nvPr userDrawn="1"/>
        </p:nvSpPr>
        <p:spPr>
          <a:xfrm>
            <a:off x="15539971" y="582863"/>
            <a:ext cx="24078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indent="0">
              <a:buNone/>
            </a:pPr>
            <a:endParaRPr lang="de-DE" sz="300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6" name="Rechteck: abgerundete Ecken 4">
            <a:extLst>
              <a:ext uri="{FF2B5EF4-FFF2-40B4-BE49-F238E27FC236}">
                <a16:creationId xmlns:a16="http://schemas.microsoft.com/office/drawing/2014/main" id="{67351508-2EB7-AE8F-2662-9EABF36AD2FF}"/>
              </a:ext>
            </a:extLst>
          </p:cNvPr>
          <p:cNvSpPr/>
          <p:nvPr userDrawn="1"/>
        </p:nvSpPr>
        <p:spPr>
          <a:xfrm rot="5400000">
            <a:off x="15746193" y="7915927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r"/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Erfolgskriterien</a:t>
            </a:r>
            <a:endParaRPr lang="en-US" sz="27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96389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0713CEF-9EFC-B647-8CD3-E6C7C2D69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944700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0713CEF-9EFC-B647-8CD3-E6C7C2D69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9482F3-47FC-F341-9CD0-3010811904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6339" y="2738438"/>
            <a:ext cx="16257407" cy="6527007"/>
          </a:xfrm>
        </p:spPr>
        <p:txBody>
          <a:bodyPr/>
          <a:lstStyle>
            <a:lvl1pPr marL="428625" marR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10287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 sz="2400" baseline="0">
                <a:latin typeface="Arial" panose="020B0604020202020204" pitchFamily="34" charset="0"/>
              </a:defRPr>
            </a:lvl2pPr>
            <a:lvl3pPr marL="17145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aseline="0">
                <a:latin typeface="Arial" panose="020B0604020202020204" pitchFamily="34" charset="0"/>
              </a:defRPr>
            </a:lvl3pPr>
          </a:lstStyle>
          <a:p>
            <a:pPr marL="428625" marR="0" lvl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Aufzählung Ebene 1</a:t>
            </a:r>
          </a:p>
          <a:p>
            <a:pPr marL="1028700" marR="0" lvl="1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2</a:t>
            </a:r>
          </a:p>
          <a:p>
            <a:pPr marL="1714500" marR="0" lvl="2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3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0C6BFEEB-ECFF-4C48-92FE-312C51CB0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2842853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79A643-0C58-9640-84A1-E0C560C25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3C25E9D5-8FA4-B94E-8C8C-1BB0DC4D6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2517629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70C6C35-A5AF-7D48-AB66-64768F12D4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413745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5FF0338-6CCB-CD4C-8FBA-94EB4C882A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15041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4D9109E-1BE1-8E40-B857-0CCB6654F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629882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64285980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ein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ECC58060-1838-DC42-8727-D88889BEE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7312949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mehr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C88DE74A-C8FD-8049-BD0C-FFC9C123D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0242878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4775" y="359766"/>
            <a:ext cx="17558214" cy="9601200"/>
          </a:xfrm>
          <a:solidFill>
            <a:schemeClr val="tx1">
              <a:lumMod val="8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Dunkles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AAE7FF-208F-2043-85E9-9A33928EF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6BA3A1E-5EFF-5040-B178-505B1F9D0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50283615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solidFill>
            <a:schemeClr val="tx1">
              <a:lumMod val="85000"/>
              <a:alpha val="1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/>
              <a:t>Helles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effectLst/>
              </a:defRPr>
            </a:lvl1pPr>
          </a:lstStyle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2FB161-2A9F-624D-AE19-35B69F7CF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F353D9CE-E466-E941-85FA-8E7D10B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79738918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chemeClr val="bg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3031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2090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rgbClr val="00206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2868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nsschild dun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55A511F-315F-C340-BD8B-8AE029B862BD}"/>
              </a:ext>
            </a:extLst>
          </p:cNvPr>
          <p:cNvSpPr txBox="1">
            <a:spLocks/>
          </p:cNvSpPr>
          <p:nvPr userDrawn="1"/>
        </p:nvSpPr>
        <p:spPr>
          <a:xfrm>
            <a:off x="714587" y="3534294"/>
            <a:ext cx="17047634" cy="5257662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0" b="1">
                <a:solidFill>
                  <a:srgbClr val="002060"/>
                </a:solidFill>
              </a:rPr>
              <a:t>Vorname Nachname </a:t>
            </a:r>
          </a:p>
          <a:p>
            <a:r>
              <a:rPr lang="de-DE" sz="12000" b="1">
                <a:solidFill>
                  <a:srgbClr val="002060"/>
                </a:solidFill>
              </a:rPr>
              <a:t>Arial 80 fett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6426EF-1B3D-9943-BF06-7D7DC2FC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0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m Kreis Typ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8C62A-4B23-CE45-B7AA-54E9CA5DA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-332898"/>
            <a:ext cx="12268148" cy="19883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Diagrammtyp weiß auf gelb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D0E25-9961-8043-AA46-3AC558D78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F168C96-70C0-F34C-A975-633C6C12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>
            <a:lvl1pPr marL="428625" indent="-428625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Mastertextformat bearbeiten</a:t>
            </a:r>
          </a:p>
          <a:p>
            <a:r>
              <a:rPr lang="de-DE"/>
              <a:t>Zweite Ebene
Dritte Ebene</a:t>
            </a:r>
          </a:p>
        </p:txBody>
      </p:sp>
    </p:spTree>
    <p:extLst>
      <p:ext uri="{BB962C8B-B14F-4D97-AF65-F5344CB8AC3E}">
        <p14:creationId xmlns:p14="http://schemas.microsoft.com/office/powerpoint/2010/main" val="1002260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7344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7474225-EF49-6348-8C26-43C1B6383A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94184168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7772400" imgH="10058400" progId="TCLayout.ActiveDocument.1">
                  <p:embed/>
                </p:oleObj>
              </mc:Choice>
              <mc:Fallback>
                <p:oleObj name="think-cell Folie" r:id="rId23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7474225-EF49-6348-8C26-43C1B638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E4E78-D2FB-3C4E-8A7C-9A37C902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940A25-EF3D-C84E-A40B-ED09A649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338" y="2738438"/>
            <a:ext cx="1589012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Aufzählung Ebene 1</a:t>
            </a:r>
          </a:p>
          <a:p>
            <a:pPr lvl="1">
              <a:buFont typeface="Symbol" pitchFamily="2" charset="2"/>
              <a:buChar char="-"/>
            </a:pPr>
            <a:r>
              <a:rPr lang="de-DE"/>
              <a:t>Aufzählung Ebene 2</a:t>
            </a:r>
          </a:p>
          <a:p>
            <a:pPr lvl="2">
              <a:buFont typeface="Wingdings" pitchFamily="2" charset="2"/>
              <a:buChar char="§"/>
            </a:pPr>
            <a:r>
              <a:rPr lang="de-DE"/>
              <a:t>Aufzählung Ebene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233BDC-86F5-7449-BC8F-7F298F4C1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Rahmenstrategie 2021 - Name Referent*in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5F7AE-597D-E04B-8DFD-F573619AB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06363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F67B18-44D9-150C-A90C-80E42671A3B2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8944" y="662091"/>
            <a:ext cx="4244486" cy="11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28625" indent="-428625" algn="l" defTabSz="1371600" rtl="0" eaLnBrk="1" latinLnBrk="0" hangingPunct="1">
        <a:lnSpc>
          <a:spcPct val="110000"/>
        </a:lnSpc>
        <a:spcBef>
          <a:spcPts val="150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13" Type="http://schemas.openxmlformats.org/officeDocument/2006/relationships/hyperlink" Target="https://www.go-clever-mobil.de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umweltbundesamt.de/themen/verkehr/nachhaltige-mobilitaet/mobilitaetsmanagement#akteure" TargetMode="External"/><Relationship Id="rId12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Trams_in_Dresden_-_panoramio.jpg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commons.wikimedia.org/wiki/File:Hannah-Lastenrad,_stationiert_am_Rathaus_Langenhagen.jpg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25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denzlingen.de/de/aktuelles/show.php?id=330" TargetMode="External"/><Relationship Id="rId12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Trams_in_Dresden_-_panoramio.jpg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commons.wikimedia.org/wiki/File:Someone_handing_a_key_over.jpg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26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13" Type="http://schemas.openxmlformats.org/officeDocument/2006/relationships/hyperlink" Target="https://buchholz-stadtwerke.de/e-mobilitaet.html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elektromobilitaet.nrw/fileadmin/Daten/Download_Dokumente/Kommunen/Broschuere_Aufbau_oeffent_Ladeinfrastruktur_ElektroMobilitaet_NRW.pdf" TargetMode="External"/><Relationship Id="rId12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Car2Go_Charging_Station_Stuttgart_2013_01.jpg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commons.wikimedia.org/wiki/File:Princes_Dock_Street_Parklets,_Kingston_upon_Hull,_Oct23_02.jpg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27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sites/default/files/medien/1410/publikationen/2022-12-15_cc_04-2022_klimaschutzpotenziale_in_kommunen.pdf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Trams_in_Dresden_-_panoramio.jpg" TargetMode="External"/><Relationship Id="rId12" Type="http://schemas.openxmlformats.org/officeDocument/2006/relationships/hyperlink" Target="https://www.marburg.de/portal/seiten/move-35-marburg-bewegen-900002325-23001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8.svg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www.mannheim.de/de/stadt-gestalten/planungskonzepte/flaechennutzungsplanung/flaechennutzungsplan-windenergi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benswerte-staedte.de/de/die-initiative.html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Tempo_30_Zone_-_03.jpg" TargetMode="External"/><Relationship Id="rId12" Type="http://schemas.openxmlformats.org/officeDocument/2006/relationships/hyperlink" Target="https://www.marburg.de/portal/seiten/move-35-marburg-bewegen-900002325-23001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18.svg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www.mannheim.de/de/stadt-gestalten/planungskonzepte/flaechennutzungsplanung/flaechennutzungsplan-windenergi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sites/default/files/medien/1410/publikationen/2022-12-15_cc_04-2022_klimaschutzpotenziale_in_kommunen.pdf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Radweg_am_Bodanr%C3%BCck.jpg" TargetMode="External"/><Relationship Id="rId12" Type="http://schemas.openxmlformats.org/officeDocument/2006/relationships/hyperlink" Target="https://www.hannover.de/Leben-in-der-Region-Hannover/Politik/B%C3%BCrgerbeteiligung-Engagement/Innenstadtdialog-Hannover/Mobilit%C3%A4tskonzept-Innenstadt/Integriertes-Mobilit%C3%A4tskonzept-Innenstadt-Hannover-2030/Radverkehr-erh%C3%A4lt-mehr-Rau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18.svg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www.mannheim.de/de/stadt-gestalten/planungskonzepte/flaechennutzungsplanung/flaechennutzungsplan-windenergi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hyperlink" Target="https://www.mannheim.de/de/stadt-gestalten/planungskonzepte/flaechennutzungsplanung/flaechennutzungsplan-windenergie" TargetMode="External"/><Relationship Id="rId12" Type="http://schemas.openxmlformats.org/officeDocument/2006/relationships/hyperlink" Target="https://www.hannover.de/Leben-in-der-Region-Hannover/Politik/B%C3%BCrgerbeteiligung-Engagement/Innenstadtdialog-Hannover/Mobilit%C3%A4tskonzept-Innenstadt/Integriertes-Mobilit%C3%A4tskonzept-Innenstadt-Hannover-2030/%C3%96PNV-wird-zuverl%C3%A4ssige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mweltbundesamt.de/sites/default/files/medien/1410/publikationen/2022-12-15_cc_04-2022_klimaschutzpotenziale_in_kommunen.pdf" TargetMode="External"/><Relationship Id="rId11" Type="http://schemas.openxmlformats.org/officeDocument/2006/relationships/image" Target="../media/image18.svg"/><Relationship Id="rId5" Type="http://schemas.openxmlformats.org/officeDocument/2006/relationships/hyperlink" Target="https://commons.wikimedia.org/wiki/File:EVAG_O530_3413_Holthuser_Tal.jp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21.jpe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hyperlink" Target="https://www.mannheim.de/de/stadt-gestalten/planungskonzepte/flaechennutzungsplanung/flaechennutzungsplan-windenergie" TargetMode="External"/><Relationship Id="rId12" Type="http://schemas.openxmlformats.org/officeDocument/2006/relationships/hyperlink" Target="https://www.dortmund.de/newsroom/nachrichten/dsw21-geht-mit-dem-stromfahrer-projekt-auf-die-zielgerad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mweltbundesamt.de/sites/default/files/medien/1410/publikationen/2022-12-15_cc_04-2022_klimaschutzpotenziale_in_kommunen.pdf" TargetMode="External"/><Relationship Id="rId11" Type="http://schemas.openxmlformats.org/officeDocument/2006/relationships/image" Target="../media/image18.svg"/><Relationship Id="rId5" Type="http://schemas.openxmlformats.org/officeDocument/2006/relationships/hyperlink" Target="https://commons.wikimedia.org/wiki/File:Electric_bus_(2022).jp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22.jpe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sites/default/files/medien/1410/publikationen/2022-12-15_cc_04-2022_klimaschutzpotenziale_in_kommunen.pdf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Princes_Dock_Street_Parklets,_Kingston_upon_Hull,_Oct23_02.jpg" TargetMode="External"/><Relationship Id="rId12" Type="http://schemas.openxmlformats.org/officeDocument/2006/relationships/hyperlink" Target="https://buchholzzero.de/wp-content/uploads/Anlage5zruDS173_KAP_Buchholz_AP5_Massnahmenpla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8.svg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www.mannheim.de/de/stadt-gestalten/planungskonzepte/flaechennutzungsplanung/flaechennutzungsplan-windenergi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13" Type="http://schemas.openxmlformats.org/officeDocument/2006/relationships/hyperlink" Target="https://buchholzzero.de/wp-content/uploads/Anlage5zruDS173_KAP_Buchholz_AP5_Massnahmenpla.pdf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umweltbundesamt.de/sites/default/files/medien/1410/publikationen/2022-12-15_cc_04-2022_klimaschutzpotenziale_in_kommunen.pdf" TargetMode="External"/><Relationship Id="rId12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Trams_in_Dresden_-_panoramio.jpg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commons.wikimedia.org/wiki/File:CARUSO_Carsharing_Flotte.jpg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24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8DE3F4-531E-B80B-2C92-DFF4C68D8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/>
              <a:t>LocalZero Top-Maßnahmen Verkehr</a:t>
            </a:r>
          </a:p>
        </p:txBody>
      </p:sp>
    </p:spTree>
    <p:extLst>
      <p:ext uri="{BB962C8B-B14F-4D97-AF65-F5344CB8AC3E}">
        <p14:creationId xmlns:p14="http://schemas.microsoft.com/office/powerpoint/2010/main" val="358429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2280" y="558004"/>
            <a:ext cx="1723804" cy="1062022"/>
          </a:xfrm>
          <a:custGeom>
            <a:avLst/>
            <a:gdLst/>
            <a:ahLst/>
            <a:cxnLst/>
            <a:rect l="l" t="t" r="r" b="b"/>
            <a:pathLst>
              <a:path w="1723804" h="1062022">
                <a:moveTo>
                  <a:pt x="0" y="0"/>
                </a:moveTo>
                <a:lnTo>
                  <a:pt x="1723804" y="0"/>
                </a:lnTo>
                <a:lnTo>
                  <a:pt x="1723804" y="1062022"/>
                </a:lnTo>
                <a:lnTo>
                  <a:pt x="0" y="106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Verkehrssektor</a:t>
              </a:r>
              <a:endParaRPr lang="en-US" sz="1799" b="1" dirty="0">
                <a:solidFill>
                  <a:srgbClr val="FFC80C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517221" y="2150128"/>
            <a:ext cx="12409180" cy="2666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 und </a:t>
            </a:r>
            <a:r>
              <a:rPr lang="de-DE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Arbeitgeber:innen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haben großen Einfluss darauf, wie die Angestellten zur Arbeit kommen. Die Verwaltung kann einen umweltfreundlichen Arbeitsweg unterstützen,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indem sie die Unternehmen beim betrieblichen Mobilitätsmanagement unterstützt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Dazu gehört z.B.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Erstellung einer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Mobilitätsanalyse der 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Mitarbeiter:innen</a:t>
            </a:r>
            <a:endParaRPr lang="de-DE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Definition von Zielen und Maßnahmen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und Wirkungstestung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Einrichtung von Optionen zum Umstieg bzw. Verkehrsreduktion: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Betriebsräder, </a:t>
            </a:r>
            <a:r>
              <a:rPr lang="de-DE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CarPooling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Jobtickets, Ermöglichung von Home Office etc.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8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inkl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Töchter-unternehmen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764000" y="9541473"/>
            <a:ext cx="10403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9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Lastenrad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stationiert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am Rathaus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id="{966CC0BD-FF60-6CE3-2FFF-C6A9EF00D354}"/>
              </a:ext>
            </a:extLst>
          </p:cNvPr>
          <p:cNvGrpSpPr/>
          <p:nvPr/>
        </p:nvGrpSpPr>
        <p:grpSpPr>
          <a:xfrm>
            <a:off x="2760366" y="320493"/>
            <a:ext cx="11894274" cy="1423467"/>
            <a:chOff x="0" y="-38100"/>
            <a:chExt cx="15859032" cy="1897955"/>
          </a:xfrm>
        </p:grpSpPr>
        <p:sp>
          <p:nvSpPr>
            <p:cNvPr id="57" name="TextBox 50">
              <a:extLst>
                <a:ext uri="{FF2B5EF4-FFF2-40B4-BE49-F238E27FC236}">
                  <a16:creationId xmlns:a16="http://schemas.microsoft.com/office/drawing/2014/main" id="{0784FCAF-EAF1-0C4C-21B3-2691C039D16A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Unterstützung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Begleitung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des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betrieblichen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Mobilitätsmanagements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id="{D483B87D-E7B8-7DE1-0881-42B7997F9F41}"/>
                </a:ext>
              </a:extLst>
            </p:cNvPr>
            <p:cNvSpPr txBox="1"/>
            <p:nvPr/>
          </p:nvSpPr>
          <p:spPr>
            <a:xfrm>
              <a:off x="0" y="-38100"/>
              <a:ext cx="1882048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008</a:t>
              </a:r>
            </a:p>
          </p:txBody>
        </p:sp>
      </p:grpSp>
      <p:grpSp>
        <p:nvGrpSpPr>
          <p:cNvPr id="59" name="Group 55">
            <a:extLst>
              <a:ext uri="{FF2B5EF4-FFF2-40B4-BE49-F238E27FC236}">
                <a16:creationId xmlns:a16="http://schemas.microsoft.com/office/drawing/2014/main" id="{179B1420-3D51-5ED2-1D7C-8D68C7A10518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3" cy="10074908"/>
          </a:xfrm>
        </p:grpSpPr>
        <p:sp>
          <p:nvSpPr>
            <p:cNvPr id="60" name="TextBox 56">
              <a:extLst>
                <a:ext uri="{FF2B5EF4-FFF2-40B4-BE49-F238E27FC236}">
                  <a16:creationId xmlns:a16="http://schemas.microsoft.com/office/drawing/2014/main" id="{DDD7D248-F4F4-06A4-3A19-A9534EFD6F55}"/>
                </a:ext>
              </a:extLst>
            </p:cNvPr>
            <p:cNvSpPr txBox="1"/>
            <p:nvPr/>
          </p:nvSpPr>
          <p:spPr>
            <a:xfrm rot="16200000">
              <a:off x="-4465808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Mobilitätsmanagement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1" name="TextBox 57">
              <a:extLst>
                <a:ext uri="{FF2B5EF4-FFF2-40B4-BE49-F238E27FC236}">
                  <a16:creationId xmlns:a16="http://schemas.microsoft.com/office/drawing/2014/main" id="{77412A18-4E82-5092-2B14-B3FBC15D5FFD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2" name="TextBox 48">
            <a:extLst>
              <a:ext uri="{FF2B5EF4-FFF2-40B4-BE49-F238E27FC236}">
                <a16:creationId xmlns:a16="http://schemas.microsoft.com/office/drawing/2014/main" id="{5EE6E486-2A54-6BE8-DCE6-A14BDAA9C472}"/>
              </a:ext>
            </a:extLst>
          </p:cNvPr>
          <p:cNvSpPr txBox="1"/>
          <p:nvPr/>
        </p:nvSpPr>
        <p:spPr>
          <a:xfrm>
            <a:off x="889210" y="7027192"/>
            <a:ext cx="12037191" cy="1127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Ermöglichung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THG-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freier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Verkehrsträger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;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Tatsächlicher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Umstieg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7F5E32-433E-F20A-1E4B-2DC9C4A85BC5}"/>
              </a:ext>
            </a:extLst>
          </p:cNvPr>
          <p:cNvGrpSpPr/>
          <p:nvPr/>
        </p:nvGrpSpPr>
        <p:grpSpPr>
          <a:xfrm>
            <a:off x="615671" y="7151017"/>
            <a:ext cx="188501" cy="188501"/>
            <a:chOff x="0" y="0"/>
            <a:chExt cx="812800" cy="8128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200C42-0CB3-EB2D-8990-10EB88CE1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14">
              <a:extLst>
                <a:ext uri="{FF2B5EF4-FFF2-40B4-BE49-F238E27FC236}">
                  <a16:creationId xmlns:a16="http://schemas.microsoft.com/office/drawing/2014/main" id="{EE0B6646-41C5-FD47-2E61-1323EEAF605A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7" name="Group 11">
            <a:extLst>
              <a:ext uri="{FF2B5EF4-FFF2-40B4-BE49-F238E27FC236}">
                <a16:creationId xmlns:a16="http://schemas.microsoft.com/office/drawing/2014/main" id="{97EA345C-7BD9-EFE8-104F-50483FB90DC6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27CBCEAA-A98A-7E8C-0035-8CAAF1A07A90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id="{3D75722D-3AD1-7EEF-82CA-A3111D5FCBC3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8" name="TextBox 37">
            <a:extLst>
              <a:ext uri="{FF2B5EF4-FFF2-40B4-BE49-F238E27FC236}">
                <a16:creationId xmlns:a16="http://schemas.microsoft.com/office/drawing/2014/main" id="{AAEFBC8F-B91D-B828-212F-D5E181A05799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3" name="Freeform 26">
            <a:extLst>
              <a:ext uri="{FF2B5EF4-FFF2-40B4-BE49-F238E27FC236}">
                <a16:creationId xmlns:a16="http://schemas.microsoft.com/office/drawing/2014/main" id="{E5117AF1-C10F-8DBB-A19E-4998C0F2B68F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4" name="Group 21">
            <a:extLst>
              <a:ext uri="{FF2B5EF4-FFF2-40B4-BE49-F238E27FC236}">
                <a16:creationId xmlns:a16="http://schemas.microsoft.com/office/drawing/2014/main" id="{0EFB4790-1A2A-2E4E-E2F9-7E4B667D58EC}"/>
              </a:ext>
            </a:extLst>
          </p:cNvPr>
          <p:cNvGrpSpPr/>
          <p:nvPr/>
        </p:nvGrpSpPr>
        <p:grpSpPr>
          <a:xfrm>
            <a:off x="2885849" y="9407587"/>
            <a:ext cx="2463783" cy="440591"/>
            <a:chOff x="0" y="0"/>
            <a:chExt cx="696893" cy="124623"/>
          </a:xfrm>
        </p:grpSpPr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63CD0E59-EE4D-482A-3E4F-C8BB356280BE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23">
              <a:extLst>
                <a:ext uri="{FF2B5EF4-FFF2-40B4-BE49-F238E27FC236}">
                  <a16:creationId xmlns:a16="http://schemas.microsoft.com/office/drawing/2014/main" id="{371DE5EC-6433-51A8-03B1-0965BE81E7A8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3" name="Freeform 34">
            <a:extLst>
              <a:ext uri="{FF2B5EF4-FFF2-40B4-BE49-F238E27FC236}">
                <a16:creationId xmlns:a16="http://schemas.microsoft.com/office/drawing/2014/main" id="{D25D4DC1-DFCB-A69F-77D3-152B00E00BFB}"/>
              </a:ext>
            </a:extLst>
          </p:cNvPr>
          <p:cNvSpPr/>
          <p:nvPr/>
        </p:nvSpPr>
        <p:spPr>
          <a:xfrm>
            <a:off x="3009674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F9078CCA-DEFB-E3D7-E70D-CA847BC05F18}"/>
              </a:ext>
            </a:extLst>
          </p:cNvPr>
          <p:cNvSpPr txBox="1"/>
          <p:nvPr/>
        </p:nvSpPr>
        <p:spPr>
          <a:xfrm>
            <a:off x="3281288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5" name="Grafik 64" descr="Sterne mit einfarbiger Füllung">
            <a:extLst>
              <a:ext uri="{FF2B5EF4-FFF2-40B4-BE49-F238E27FC236}">
                <a16:creationId xmlns:a16="http://schemas.microsoft.com/office/drawing/2014/main" id="{E9264F87-E04D-65A9-FCBC-38E15F05E7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04984" y="9396484"/>
            <a:ext cx="457200" cy="457200"/>
          </a:xfrm>
          <a:prstGeom prst="rect">
            <a:avLst/>
          </a:prstGeom>
        </p:spPr>
      </p:pic>
      <p:sp>
        <p:nvSpPr>
          <p:cNvPr id="66" name="TextBox 34">
            <a:extLst>
              <a:ext uri="{FF2B5EF4-FFF2-40B4-BE49-F238E27FC236}">
                <a16:creationId xmlns:a16="http://schemas.microsoft.com/office/drawing/2014/main" id="{B3CA4D8E-C192-6404-3023-DD75195C6749}"/>
              </a:ext>
            </a:extLst>
          </p:cNvPr>
          <p:cNvSpPr txBox="1"/>
          <p:nvPr/>
        </p:nvSpPr>
        <p:spPr>
          <a:xfrm>
            <a:off x="5892879" y="9506372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Aachener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Mobilitätsmanagement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384846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2280" y="558004"/>
            <a:ext cx="1723804" cy="1062022"/>
          </a:xfrm>
          <a:custGeom>
            <a:avLst/>
            <a:gdLst/>
            <a:ahLst/>
            <a:cxnLst/>
            <a:rect l="l" t="t" r="r" b="b"/>
            <a:pathLst>
              <a:path w="1723804" h="1062022">
                <a:moveTo>
                  <a:pt x="0" y="0"/>
                </a:moveTo>
                <a:lnTo>
                  <a:pt x="1723804" y="0"/>
                </a:lnTo>
                <a:lnTo>
                  <a:pt x="1723804" y="1062022"/>
                </a:lnTo>
                <a:lnTo>
                  <a:pt x="0" y="106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Verkehrssektor</a:t>
              </a:r>
              <a:endParaRPr lang="en-US" sz="1799" b="1" dirty="0">
                <a:solidFill>
                  <a:srgbClr val="FFC80C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517221" y="2150128"/>
            <a:ext cx="12409180" cy="1512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Das eigene Auto ist und bleibt ein sehr attraktives Verkehrsmittel. Daher kann die Kommune zusätzlich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den Verzicht aufs eigene Auto belohnen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z.B. durch 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 Abwrackprämie oder 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Umstiegsprämie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auf ÖPNV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vergünstigte ÖPNV-Angebote für unterschiedliche einkommensschwache Bevölkerungsgruppen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8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inkl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Töchter-unternehmen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764000" y="9541473"/>
            <a:ext cx="10403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10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Denzlingen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gibt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den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Autoschlüssel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ab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id="{966CC0BD-FF60-6CE3-2FFF-C6A9EF00D354}"/>
              </a:ext>
            </a:extLst>
          </p:cNvPr>
          <p:cNvGrpSpPr/>
          <p:nvPr/>
        </p:nvGrpSpPr>
        <p:grpSpPr>
          <a:xfrm>
            <a:off x="2760366" y="836627"/>
            <a:ext cx="11894274" cy="884858"/>
            <a:chOff x="0" y="-38100"/>
            <a:chExt cx="15859032" cy="1179810"/>
          </a:xfrm>
        </p:grpSpPr>
        <p:sp>
          <p:nvSpPr>
            <p:cNvPr id="57" name="TextBox 50">
              <a:extLst>
                <a:ext uri="{FF2B5EF4-FFF2-40B4-BE49-F238E27FC236}">
                  <a16:creationId xmlns:a16="http://schemas.microsoft.com/office/drawing/2014/main" id="{0784FCAF-EAF1-0C4C-21B3-2691C039D16A}"/>
                </a:ext>
              </a:extLst>
            </p:cNvPr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Schaffung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Anreizen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für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reduzierte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PKW-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Nutzung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id="{D483B87D-E7B8-7DE1-0881-42B7997F9F41}"/>
                </a:ext>
              </a:extLst>
            </p:cNvPr>
            <p:cNvSpPr txBox="1"/>
            <p:nvPr/>
          </p:nvSpPr>
          <p:spPr>
            <a:xfrm>
              <a:off x="0" y="-38100"/>
              <a:ext cx="1882048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009</a:t>
              </a:r>
            </a:p>
          </p:txBody>
        </p:sp>
      </p:grpSp>
      <p:grpSp>
        <p:nvGrpSpPr>
          <p:cNvPr id="59" name="Group 55">
            <a:extLst>
              <a:ext uri="{FF2B5EF4-FFF2-40B4-BE49-F238E27FC236}">
                <a16:creationId xmlns:a16="http://schemas.microsoft.com/office/drawing/2014/main" id="{179B1420-3D51-5ED2-1D7C-8D68C7A10518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3" cy="10074908"/>
          </a:xfrm>
        </p:grpSpPr>
        <p:sp>
          <p:nvSpPr>
            <p:cNvPr id="60" name="TextBox 56">
              <a:extLst>
                <a:ext uri="{FF2B5EF4-FFF2-40B4-BE49-F238E27FC236}">
                  <a16:creationId xmlns:a16="http://schemas.microsoft.com/office/drawing/2014/main" id="{DDD7D248-F4F4-06A4-3A19-A9534EFD6F55}"/>
                </a:ext>
              </a:extLst>
            </p:cNvPr>
            <p:cNvSpPr txBox="1"/>
            <p:nvPr/>
          </p:nvSpPr>
          <p:spPr>
            <a:xfrm rot="16200000">
              <a:off x="-4465808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Denzlingen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belohnt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Verzicht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aufs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eigene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Auto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1" name="TextBox 57">
              <a:extLst>
                <a:ext uri="{FF2B5EF4-FFF2-40B4-BE49-F238E27FC236}">
                  <a16:creationId xmlns:a16="http://schemas.microsoft.com/office/drawing/2014/main" id="{77412A18-4E82-5092-2B14-B3FBC15D5FFD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2" name="TextBox 48">
            <a:extLst>
              <a:ext uri="{FF2B5EF4-FFF2-40B4-BE49-F238E27FC236}">
                <a16:creationId xmlns:a16="http://schemas.microsoft.com/office/drawing/2014/main" id="{5EE6E486-2A54-6BE8-DCE6-A14BDAA9C472}"/>
              </a:ext>
            </a:extLst>
          </p:cNvPr>
          <p:cNvSpPr txBox="1"/>
          <p:nvPr/>
        </p:nvSpPr>
        <p:spPr>
          <a:xfrm>
            <a:off x="889210" y="7027192"/>
            <a:ext cx="12037191" cy="1127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Ermöglichung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THG-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freier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Verkehrsträger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;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Tatsächlicher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Umstieg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7F5E32-433E-F20A-1E4B-2DC9C4A85BC5}"/>
              </a:ext>
            </a:extLst>
          </p:cNvPr>
          <p:cNvGrpSpPr/>
          <p:nvPr/>
        </p:nvGrpSpPr>
        <p:grpSpPr>
          <a:xfrm>
            <a:off x="615671" y="7151017"/>
            <a:ext cx="188501" cy="188501"/>
            <a:chOff x="0" y="0"/>
            <a:chExt cx="812800" cy="8128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200C42-0CB3-EB2D-8990-10EB88CE1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14">
              <a:extLst>
                <a:ext uri="{FF2B5EF4-FFF2-40B4-BE49-F238E27FC236}">
                  <a16:creationId xmlns:a16="http://schemas.microsoft.com/office/drawing/2014/main" id="{EE0B6646-41C5-FD47-2E61-1323EEAF605A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7" name="Group 11">
            <a:extLst>
              <a:ext uri="{FF2B5EF4-FFF2-40B4-BE49-F238E27FC236}">
                <a16:creationId xmlns:a16="http://schemas.microsoft.com/office/drawing/2014/main" id="{57685BB4-ED46-4A5E-49D1-DE51C69BF6B4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9EE5DC91-CB62-86D3-3F12-8B4C252B29ED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id="{1395727D-C3E5-4A49-3AF9-9E3B873700BC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8" name="TextBox 37">
            <a:extLst>
              <a:ext uri="{FF2B5EF4-FFF2-40B4-BE49-F238E27FC236}">
                <a16:creationId xmlns:a16="http://schemas.microsoft.com/office/drawing/2014/main" id="{30455021-226A-F20B-D469-816555368279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3" name="Freeform 26">
            <a:extLst>
              <a:ext uri="{FF2B5EF4-FFF2-40B4-BE49-F238E27FC236}">
                <a16:creationId xmlns:a16="http://schemas.microsoft.com/office/drawing/2014/main" id="{E70A718C-0E60-044E-E3B7-E4C4A316BFA0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4" name="Group 21">
            <a:extLst>
              <a:ext uri="{FF2B5EF4-FFF2-40B4-BE49-F238E27FC236}">
                <a16:creationId xmlns:a16="http://schemas.microsoft.com/office/drawing/2014/main" id="{CFEEE3B4-0F35-8506-D92F-0C8876BB53EC}"/>
              </a:ext>
            </a:extLst>
          </p:cNvPr>
          <p:cNvGrpSpPr/>
          <p:nvPr/>
        </p:nvGrpSpPr>
        <p:grpSpPr>
          <a:xfrm>
            <a:off x="2885849" y="9407587"/>
            <a:ext cx="2463783" cy="440591"/>
            <a:chOff x="0" y="0"/>
            <a:chExt cx="696893" cy="124623"/>
          </a:xfrm>
        </p:grpSpPr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9899EFE5-05DA-C91D-862B-13255BE63E05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23">
              <a:extLst>
                <a:ext uri="{FF2B5EF4-FFF2-40B4-BE49-F238E27FC236}">
                  <a16:creationId xmlns:a16="http://schemas.microsoft.com/office/drawing/2014/main" id="{18C356F9-7118-B5A1-E3D8-A065C4AF9D43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3" name="Freeform 34">
            <a:extLst>
              <a:ext uri="{FF2B5EF4-FFF2-40B4-BE49-F238E27FC236}">
                <a16:creationId xmlns:a16="http://schemas.microsoft.com/office/drawing/2014/main" id="{EFD4F155-1664-85EB-495E-22ED66EE07AF}"/>
              </a:ext>
            </a:extLst>
          </p:cNvPr>
          <p:cNvSpPr/>
          <p:nvPr/>
        </p:nvSpPr>
        <p:spPr>
          <a:xfrm>
            <a:off x="3009674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3D7544DB-BCA5-FB6E-7665-4043C99F7210}"/>
              </a:ext>
            </a:extLst>
          </p:cNvPr>
          <p:cNvSpPr txBox="1"/>
          <p:nvPr/>
        </p:nvSpPr>
        <p:spPr>
          <a:xfrm>
            <a:off x="3281288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grpSp>
        <p:nvGrpSpPr>
          <p:cNvPr id="65" name="Group 20">
            <a:extLst>
              <a:ext uri="{FF2B5EF4-FFF2-40B4-BE49-F238E27FC236}">
                <a16:creationId xmlns:a16="http://schemas.microsoft.com/office/drawing/2014/main" id="{05473187-27F4-D0B1-1F13-51DA01184AA6}"/>
              </a:ext>
            </a:extLst>
          </p:cNvPr>
          <p:cNvGrpSpPr/>
          <p:nvPr/>
        </p:nvGrpSpPr>
        <p:grpSpPr>
          <a:xfrm>
            <a:off x="5473457" y="9407587"/>
            <a:ext cx="2934338" cy="440591"/>
            <a:chOff x="0" y="0"/>
            <a:chExt cx="829992" cy="124623"/>
          </a:xfrm>
        </p:grpSpPr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8BAD8825-435B-6E4E-C8DE-9EE996D4D46F}"/>
                </a:ext>
              </a:extLst>
            </p:cNvPr>
            <p:cNvSpPr/>
            <p:nvPr/>
          </p:nvSpPr>
          <p:spPr>
            <a:xfrm>
              <a:off x="0" y="0"/>
              <a:ext cx="829992" cy="124623"/>
            </a:xfrm>
            <a:custGeom>
              <a:avLst/>
              <a:gdLst/>
              <a:ahLst/>
              <a:cxnLst/>
              <a:rect l="l" t="t" r="r" b="b"/>
              <a:pathLst>
                <a:path w="829992" h="124623">
                  <a:moveTo>
                    <a:pt x="62312" y="0"/>
                  </a:moveTo>
                  <a:lnTo>
                    <a:pt x="767680" y="0"/>
                  </a:lnTo>
                  <a:cubicBezTo>
                    <a:pt x="784206" y="0"/>
                    <a:pt x="800055" y="6565"/>
                    <a:pt x="811741" y="18251"/>
                  </a:cubicBezTo>
                  <a:cubicBezTo>
                    <a:pt x="823427" y="29936"/>
                    <a:pt x="829992" y="45786"/>
                    <a:pt x="829992" y="62312"/>
                  </a:cubicBezTo>
                  <a:lnTo>
                    <a:pt x="829992" y="62312"/>
                  </a:lnTo>
                  <a:cubicBezTo>
                    <a:pt x="829992" y="96725"/>
                    <a:pt x="802094" y="124623"/>
                    <a:pt x="767680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22">
              <a:extLst>
                <a:ext uri="{FF2B5EF4-FFF2-40B4-BE49-F238E27FC236}">
                  <a16:creationId xmlns:a16="http://schemas.microsoft.com/office/drawing/2014/main" id="{BCA0352C-0404-0D61-B4E8-A8AA05AA9482}"/>
                </a:ext>
              </a:extLst>
            </p:cNvPr>
            <p:cNvSpPr txBox="1"/>
            <p:nvPr/>
          </p:nvSpPr>
          <p:spPr>
            <a:xfrm>
              <a:off x="0" y="-28575"/>
              <a:ext cx="829992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8" name="Freeform 28">
            <a:extLst>
              <a:ext uri="{FF2B5EF4-FFF2-40B4-BE49-F238E27FC236}">
                <a16:creationId xmlns:a16="http://schemas.microsoft.com/office/drawing/2014/main" id="{F3BE37B7-173E-08E8-CCF2-ABFDD4AFDDA0}"/>
              </a:ext>
            </a:extLst>
          </p:cNvPr>
          <p:cNvSpPr/>
          <p:nvPr/>
        </p:nvSpPr>
        <p:spPr>
          <a:xfrm>
            <a:off x="5642510" y="952480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9" name="TextBox 35">
            <a:extLst>
              <a:ext uri="{FF2B5EF4-FFF2-40B4-BE49-F238E27FC236}">
                <a16:creationId xmlns:a16="http://schemas.microsoft.com/office/drawing/2014/main" id="{8C79944A-6CD9-E91A-5AC9-02A78F2E430E}"/>
              </a:ext>
            </a:extLst>
          </p:cNvPr>
          <p:cNvSpPr txBox="1"/>
          <p:nvPr/>
        </p:nvSpPr>
        <p:spPr>
          <a:xfrm>
            <a:off x="5923458" y="9506372"/>
            <a:ext cx="2365114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Benefits für die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Allgemeinheit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70" name="Grafik 69" descr="Sterne mit einfarbiger Füllung">
            <a:extLst>
              <a:ext uri="{FF2B5EF4-FFF2-40B4-BE49-F238E27FC236}">
                <a16:creationId xmlns:a16="http://schemas.microsoft.com/office/drawing/2014/main" id="{15888B63-F8A3-3AB9-63C2-CAEA657A13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8407" y="9396484"/>
            <a:ext cx="457200" cy="457200"/>
          </a:xfrm>
          <a:prstGeom prst="rect">
            <a:avLst/>
          </a:prstGeom>
        </p:spPr>
      </p:pic>
      <p:sp>
        <p:nvSpPr>
          <p:cNvPr id="71" name="TextBox 34">
            <a:extLst>
              <a:ext uri="{FF2B5EF4-FFF2-40B4-BE49-F238E27FC236}">
                <a16:creationId xmlns:a16="http://schemas.microsoft.com/office/drawing/2014/main" id="{97873B16-41C1-8BC1-20BE-1F38DBBDCF99}"/>
              </a:ext>
            </a:extLst>
          </p:cNvPr>
          <p:cNvSpPr txBox="1"/>
          <p:nvPr/>
        </p:nvSpPr>
        <p:spPr>
          <a:xfrm>
            <a:off x="8956302" y="9506372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Denzlingen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gibt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den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Autoschlüssel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ab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26479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2280" y="558004"/>
            <a:ext cx="1723804" cy="1062022"/>
          </a:xfrm>
          <a:custGeom>
            <a:avLst/>
            <a:gdLst/>
            <a:ahLst/>
            <a:cxnLst/>
            <a:rect l="l" t="t" r="r" b="b"/>
            <a:pathLst>
              <a:path w="1723804" h="1062022">
                <a:moveTo>
                  <a:pt x="0" y="0"/>
                </a:moveTo>
                <a:lnTo>
                  <a:pt x="1723804" y="0"/>
                </a:lnTo>
                <a:lnTo>
                  <a:pt x="1723804" y="1062022"/>
                </a:lnTo>
                <a:lnTo>
                  <a:pt x="0" y="106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Verkehrssektor</a:t>
              </a:r>
              <a:endParaRPr lang="en-US" sz="1799" b="1" dirty="0">
                <a:solidFill>
                  <a:srgbClr val="FFC80C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517221" y="2150128"/>
            <a:ext cx="12409180" cy="1896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Nicht nur der kommunale Verkehr muss elektrifiziert werden. Um einen privaten flächendeckenden Umstieg auf e-Mobilität zu ermöglichen, kann die Kommune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den Ausbau der e-Ladestruktur voranbringen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Dazu gehört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z.B. 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Aufbau öffentlicher Infrastruktur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nach Analyse von Potenzialen und Bedarfen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Informationskampagne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Serviceangebot der Stadtwerke zu privaten Wallboxen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6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 Beschluss: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Stadt-/Gemeinderat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Kommunale Verwaltung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Stadtwerke, Genossenschaften, Investor:innen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11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Car2Go Charging Station Stuttgart 2023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2760366" y="825897"/>
            <a:ext cx="11894274" cy="884858"/>
            <a:chOff x="0" y="-38100"/>
            <a:chExt cx="15859032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Ausbau e-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Ladestruktur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501112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010</a:t>
              </a:r>
            </a:p>
          </p:txBody>
        </p:sp>
      </p:grpSp>
      <p:grpSp>
        <p:nvGrpSpPr>
          <p:cNvPr id="38" name="Group 55">
            <a:extLst>
              <a:ext uri="{FF2B5EF4-FFF2-40B4-BE49-F238E27FC236}">
                <a16:creationId xmlns:a16="http://schemas.microsoft.com/office/drawing/2014/main" id="{6AC0D203-42FB-AA63-A00F-4C85C2C6FC48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3" cy="10074908"/>
          </a:xfrm>
        </p:grpSpPr>
        <p:sp>
          <p:nvSpPr>
            <p:cNvPr id="39" name="TextBox 56">
              <a:extLst>
                <a:ext uri="{FF2B5EF4-FFF2-40B4-BE49-F238E27FC236}">
                  <a16:creationId xmlns:a16="http://schemas.microsoft.com/office/drawing/2014/main" id="{36AA6E0C-5C46-DF5B-D4DA-343681FF7FC8}"/>
                </a:ext>
              </a:extLst>
            </p:cNvPr>
            <p:cNvSpPr txBox="1"/>
            <p:nvPr/>
          </p:nvSpPr>
          <p:spPr>
            <a:xfrm rot="16200000">
              <a:off x="-4465808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ElektroMobilitätNRW 2024: Aufbau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öffentlicher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Ladeinfrastruktur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–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ein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Leitfaden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für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48" name="TextBox 57">
              <a:extLst>
                <a:ext uri="{FF2B5EF4-FFF2-40B4-BE49-F238E27FC236}">
                  <a16:creationId xmlns:a16="http://schemas.microsoft.com/office/drawing/2014/main" id="{E7209F8B-8841-4E54-8F88-E04C363DE3E6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3" name="TextBox 48">
            <a:extLst>
              <a:ext uri="{FF2B5EF4-FFF2-40B4-BE49-F238E27FC236}">
                <a16:creationId xmlns:a16="http://schemas.microsoft.com/office/drawing/2014/main" id="{B9535A79-0A19-ABF6-91F2-3F5E7C611B57}"/>
              </a:ext>
            </a:extLst>
          </p:cNvPr>
          <p:cNvSpPr txBox="1"/>
          <p:nvPr/>
        </p:nvSpPr>
        <p:spPr>
          <a:xfrm>
            <a:off x="889210" y="7027192"/>
            <a:ext cx="12037191" cy="1127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Ermöglichung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THG-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freier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Verkehrsträger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;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Tatsächlicher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Umstieg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14" name="Group 12">
            <a:extLst>
              <a:ext uri="{FF2B5EF4-FFF2-40B4-BE49-F238E27FC236}">
                <a16:creationId xmlns:a16="http://schemas.microsoft.com/office/drawing/2014/main" id="{EDEDC687-D990-35DE-B506-C27D1B990780}"/>
              </a:ext>
            </a:extLst>
          </p:cNvPr>
          <p:cNvGrpSpPr/>
          <p:nvPr/>
        </p:nvGrpSpPr>
        <p:grpSpPr>
          <a:xfrm>
            <a:off x="615671" y="7151017"/>
            <a:ext cx="188501" cy="188501"/>
            <a:chOff x="0" y="0"/>
            <a:chExt cx="812800" cy="812800"/>
          </a:xfrm>
        </p:grpSpPr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7B6B8DC5-6233-529F-1225-8B9AB601DD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5F2AEEA-C756-C3B0-9B18-C4C90297B3B9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1063DD-0844-913B-C789-53E445B28834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B6B2365-58B3-B9D1-0F27-E5471BF9E3CF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13">
              <a:extLst>
                <a:ext uri="{FF2B5EF4-FFF2-40B4-BE49-F238E27FC236}">
                  <a16:creationId xmlns:a16="http://schemas.microsoft.com/office/drawing/2014/main" id="{60CFDF84-85B4-8224-9917-56E40F279C13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8" name="TextBox 37">
            <a:extLst>
              <a:ext uri="{FF2B5EF4-FFF2-40B4-BE49-F238E27FC236}">
                <a16:creationId xmlns:a16="http://schemas.microsoft.com/office/drawing/2014/main" id="{016EA8DE-368E-5D5E-064F-942EFEA9A73F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9" name="Freeform 26">
            <a:extLst>
              <a:ext uri="{FF2B5EF4-FFF2-40B4-BE49-F238E27FC236}">
                <a16:creationId xmlns:a16="http://schemas.microsoft.com/office/drawing/2014/main" id="{E3F32920-D528-F982-160F-0D85ACFDB60B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0" name="Group 21">
            <a:extLst>
              <a:ext uri="{FF2B5EF4-FFF2-40B4-BE49-F238E27FC236}">
                <a16:creationId xmlns:a16="http://schemas.microsoft.com/office/drawing/2014/main" id="{1A5984B6-3600-4341-A56E-2EC61FD3E60D}"/>
              </a:ext>
            </a:extLst>
          </p:cNvPr>
          <p:cNvGrpSpPr/>
          <p:nvPr/>
        </p:nvGrpSpPr>
        <p:grpSpPr>
          <a:xfrm>
            <a:off x="2885849" y="9407587"/>
            <a:ext cx="2463783" cy="440591"/>
            <a:chOff x="0" y="0"/>
            <a:chExt cx="696893" cy="124623"/>
          </a:xfrm>
        </p:grpSpPr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93904AE0-432E-E610-5AF4-2BF3B158A927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23">
              <a:extLst>
                <a:ext uri="{FF2B5EF4-FFF2-40B4-BE49-F238E27FC236}">
                  <a16:creationId xmlns:a16="http://schemas.microsoft.com/office/drawing/2014/main" id="{C8AD43DA-6551-9581-A471-4070FE89FE01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3" name="Freeform 34">
            <a:extLst>
              <a:ext uri="{FF2B5EF4-FFF2-40B4-BE49-F238E27FC236}">
                <a16:creationId xmlns:a16="http://schemas.microsoft.com/office/drawing/2014/main" id="{DC147922-6709-6C44-3D04-368C1F96351F}"/>
              </a:ext>
            </a:extLst>
          </p:cNvPr>
          <p:cNvSpPr/>
          <p:nvPr/>
        </p:nvSpPr>
        <p:spPr>
          <a:xfrm>
            <a:off x="3009674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BD134F1A-37B0-E7B5-34B5-F0960B99171E}"/>
              </a:ext>
            </a:extLst>
          </p:cNvPr>
          <p:cNvSpPr txBox="1"/>
          <p:nvPr/>
        </p:nvSpPr>
        <p:spPr>
          <a:xfrm>
            <a:off x="3281288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5" name="Grafik 64" descr="Sterne mit einfarbiger Füllung">
            <a:extLst>
              <a:ext uri="{FF2B5EF4-FFF2-40B4-BE49-F238E27FC236}">
                <a16:creationId xmlns:a16="http://schemas.microsoft.com/office/drawing/2014/main" id="{EA96D417-6B39-1AF5-B504-5219D5B92B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04984" y="9396484"/>
            <a:ext cx="457200" cy="457200"/>
          </a:xfrm>
          <a:prstGeom prst="rect">
            <a:avLst/>
          </a:prstGeom>
        </p:spPr>
      </p:pic>
      <p:sp>
        <p:nvSpPr>
          <p:cNvPr id="66" name="TextBox 34">
            <a:extLst>
              <a:ext uri="{FF2B5EF4-FFF2-40B4-BE49-F238E27FC236}">
                <a16:creationId xmlns:a16="http://schemas.microsoft.com/office/drawing/2014/main" id="{FD1D51B6-93FF-9599-B2CF-BE7B1DF95EE3}"/>
              </a:ext>
            </a:extLst>
          </p:cNvPr>
          <p:cNvSpPr txBox="1"/>
          <p:nvPr/>
        </p:nvSpPr>
        <p:spPr>
          <a:xfrm>
            <a:off x="5892879" y="9506372"/>
            <a:ext cx="4851321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Errichtung von E-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Ladesäulen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durch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Stadtwerke Buchholz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107960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2280" y="558004"/>
            <a:ext cx="1723804" cy="1062022"/>
          </a:xfrm>
          <a:custGeom>
            <a:avLst/>
            <a:gdLst/>
            <a:ahLst/>
            <a:cxnLst/>
            <a:rect l="l" t="t" r="r" b="b"/>
            <a:pathLst>
              <a:path w="1723804" h="1062022">
                <a:moveTo>
                  <a:pt x="0" y="0"/>
                </a:moveTo>
                <a:lnTo>
                  <a:pt x="1723804" y="0"/>
                </a:lnTo>
                <a:lnTo>
                  <a:pt x="1723804" y="1062022"/>
                </a:lnTo>
                <a:lnTo>
                  <a:pt x="0" y="106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Verkehrssektor</a:t>
              </a:r>
              <a:endParaRPr lang="en-US" sz="1799" b="1" dirty="0">
                <a:solidFill>
                  <a:srgbClr val="FFC80C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760366" y="1196896"/>
            <a:ext cx="11894274" cy="51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TOP-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Sektor 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Verkehr</a:t>
            </a:r>
            <a:endParaRPr lang="en-US" sz="3000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C9148214-3533-E9A6-7F0B-74173288B4BD}"/>
              </a:ext>
            </a:extLst>
          </p:cNvPr>
          <p:cNvSpPr txBox="1"/>
          <p:nvPr/>
        </p:nvSpPr>
        <p:spPr>
          <a:xfrm>
            <a:off x="517221" y="2125513"/>
            <a:ext cx="17155108" cy="70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Maßnahmentypen:		Enabling-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Planerische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Technische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	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Enabling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Dritter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, die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techn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Maßnahme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umzusetzen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Veränderung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der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Rahmenbedingungen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	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Einsparungen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bspw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durch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Einschränkung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des MIVs</a:t>
            </a:r>
          </a:p>
        </p:txBody>
      </p:sp>
      <p:sp>
        <p:nvSpPr>
          <p:cNvPr id="57" name="Freeform 13">
            <a:extLst>
              <a:ext uri="{FF2B5EF4-FFF2-40B4-BE49-F238E27FC236}">
                <a16:creationId xmlns:a16="http://schemas.microsoft.com/office/drawing/2014/main" id="{3EF983A2-2D91-576D-5AE3-4724E045CD90}"/>
              </a:ext>
            </a:extLst>
          </p:cNvPr>
          <p:cNvSpPr/>
          <p:nvPr/>
        </p:nvSpPr>
        <p:spPr>
          <a:xfrm>
            <a:off x="3874726" y="2217706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5E40BD47-E553-6435-7ACF-72154B3E85BA}"/>
              </a:ext>
            </a:extLst>
          </p:cNvPr>
          <p:cNvGrpSpPr/>
          <p:nvPr/>
        </p:nvGrpSpPr>
        <p:grpSpPr>
          <a:xfrm>
            <a:off x="8422875" y="2217705"/>
            <a:ext cx="188501" cy="188501"/>
            <a:chOff x="0" y="0"/>
            <a:chExt cx="812800" cy="812800"/>
          </a:xfrm>
        </p:grpSpPr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CD30FD5B-D0BC-BC38-8C6D-E6973E5A22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TextBox 54">
              <a:extLst>
                <a:ext uri="{FF2B5EF4-FFF2-40B4-BE49-F238E27FC236}">
                  <a16:creationId xmlns:a16="http://schemas.microsoft.com/office/drawing/2014/main" id="{CFCB11BC-07A5-002E-141A-3A09F5749876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62" name="Flussdiagramm: Verbinder 61">
            <a:extLst>
              <a:ext uri="{FF2B5EF4-FFF2-40B4-BE49-F238E27FC236}">
                <a16:creationId xmlns:a16="http://schemas.microsoft.com/office/drawing/2014/main" id="{6F5DE425-F737-160D-2417-6657B2309710}"/>
              </a:ext>
            </a:extLst>
          </p:cNvPr>
          <p:cNvSpPr/>
          <p:nvPr/>
        </p:nvSpPr>
        <p:spPr>
          <a:xfrm>
            <a:off x="13047602" y="2221570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42">
            <a:extLst>
              <a:ext uri="{FF2B5EF4-FFF2-40B4-BE49-F238E27FC236}">
                <a16:creationId xmlns:a16="http://schemas.microsoft.com/office/drawing/2014/main" id="{9E18CFCB-CE37-52DE-BF17-2EBD5A12DC7E}"/>
              </a:ext>
            </a:extLst>
          </p:cNvPr>
          <p:cNvSpPr txBox="1"/>
          <p:nvPr/>
        </p:nvSpPr>
        <p:spPr>
          <a:xfrm>
            <a:off x="517221" y="3238500"/>
            <a:ext cx="17155108" cy="3820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001			Mobilitätsplanung mit Fokus auf Ausbau Rad- und Fußinfrastruktur und ÖPNV-Entwicklung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002			Einführung von Geschwindigkeitsbegrenzungen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003			Ausbau Radverkehr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004			Ausbau und Attraktivierung des ÖPNV-Angebots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005			Einkauf Elektrobusse für den ÖPNV 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006			Reduktion der Flächen für den Individualverkehr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007			Umstellung kommunaler Fuhrpark und Angebote für </a:t>
            </a:r>
            <a:r>
              <a:rPr lang="de-DE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Mitarbeiter:innen</a:t>
            </a: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008			Unterstützung und Begleitung des betrieblichen Mobilitätsmanagements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009			Schaffung von Anreizen für reduzierte PKW-Nutzung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010			Ausbau e-Ladestruktur</a:t>
            </a:r>
          </a:p>
        </p:txBody>
      </p:sp>
      <p:sp>
        <p:nvSpPr>
          <p:cNvPr id="70" name="Flussdiagramm: Verbinder 69">
            <a:extLst>
              <a:ext uri="{FF2B5EF4-FFF2-40B4-BE49-F238E27FC236}">
                <a16:creationId xmlns:a16="http://schemas.microsoft.com/office/drawing/2014/main" id="{0A41451F-EC34-B415-26A1-EAF763111609}"/>
              </a:ext>
            </a:extLst>
          </p:cNvPr>
          <p:cNvSpPr/>
          <p:nvPr/>
        </p:nvSpPr>
        <p:spPr>
          <a:xfrm>
            <a:off x="2818929" y="4886083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lussdiagramm: Verbinder 70">
            <a:extLst>
              <a:ext uri="{FF2B5EF4-FFF2-40B4-BE49-F238E27FC236}">
                <a16:creationId xmlns:a16="http://schemas.microsoft.com/office/drawing/2014/main" id="{E5A65C19-B5AA-4F7B-C1CA-9AB5978D8493}"/>
              </a:ext>
            </a:extLst>
          </p:cNvPr>
          <p:cNvSpPr/>
          <p:nvPr/>
        </p:nvSpPr>
        <p:spPr>
          <a:xfrm>
            <a:off x="2818929" y="5264189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lussdiagramm: Verbinder 71">
            <a:extLst>
              <a:ext uri="{FF2B5EF4-FFF2-40B4-BE49-F238E27FC236}">
                <a16:creationId xmlns:a16="http://schemas.microsoft.com/office/drawing/2014/main" id="{1F1C8123-B67F-B669-0E0C-7B60A4EE1DE2}"/>
              </a:ext>
            </a:extLst>
          </p:cNvPr>
          <p:cNvSpPr/>
          <p:nvPr/>
        </p:nvSpPr>
        <p:spPr>
          <a:xfrm>
            <a:off x="2818929" y="5642295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1876AA86-F8D0-46B1-EB6F-3323B7B339E0}"/>
              </a:ext>
            </a:extLst>
          </p:cNvPr>
          <p:cNvSpPr/>
          <p:nvPr/>
        </p:nvSpPr>
        <p:spPr>
          <a:xfrm>
            <a:off x="2267836" y="4099187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4" name="Freeform 13">
            <a:extLst>
              <a:ext uri="{FF2B5EF4-FFF2-40B4-BE49-F238E27FC236}">
                <a16:creationId xmlns:a16="http://schemas.microsoft.com/office/drawing/2014/main" id="{600A5DD5-2F06-92F0-2F57-978DBC778DEA}"/>
              </a:ext>
            </a:extLst>
          </p:cNvPr>
          <p:cNvSpPr/>
          <p:nvPr/>
        </p:nvSpPr>
        <p:spPr>
          <a:xfrm>
            <a:off x="2267836" y="4476659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19338D7E-CDF8-EE40-197E-2314538BC87F}"/>
              </a:ext>
            </a:extLst>
          </p:cNvPr>
          <p:cNvSpPr/>
          <p:nvPr/>
        </p:nvSpPr>
        <p:spPr>
          <a:xfrm>
            <a:off x="2267835" y="5999313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6" name="Freeform 13">
            <a:extLst>
              <a:ext uri="{FF2B5EF4-FFF2-40B4-BE49-F238E27FC236}">
                <a16:creationId xmlns:a16="http://schemas.microsoft.com/office/drawing/2014/main" id="{023268BB-15CA-2898-E28B-AFA5CD9F845D}"/>
              </a:ext>
            </a:extLst>
          </p:cNvPr>
          <p:cNvSpPr/>
          <p:nvPr/>
        </p:nvSpPr>
        <p:spPr>
          <a:xfrm>
            <a:off x="2267835" y="6376785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7" name="Freeform 13">
            <a:extLst>
              <a:ext uri="{FF2B5EF4-FFF2-40B4-BE49-F238E27FC236}">
                <a16:creationId xmlns:a16="http://schemas.microsoft.com/office/drawing/2014/main" id="{BB6D3ABA-AAEC-5BE9-C741-FBE9FB8A8941}"/>
              </a:ext>
            </a:extLst>
          </p:cNvPr>
          <p:cNvSpPr/>
          <p:nvPr/>
        </p:nvSpPr>
        <p:spPr>
          <a:xfrm>
            <a:off x="2267835" y="6750442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8" name="Group 52">
            <a:extLst>
              <a:ext uri="{FF2B5EF4-FFF2-40B4-BE49-F238E27FC236}">
                <a16:creationId xmlns:a16="http://schemas.microsoft.com/office/drawing/2014/main" id="{B83D0858-88F5-0A4E-EEF8-919EC48F7164}"/>
              </a:ext>
            </a:extLst>
          </p:cNvPr>
          <p:cNvGrpSpPr/>
          <p:nvPr/>
        </p:nvGrpSpPr>
        <p:grpSpPr>
          <a:xfrm>
            <a:off x="2541833" y="3347331"/>
            <a:ext cx="188501" cy="188501"/>
            <a:chOff x="0" y="0"/>
            <a:chExt cx="812800" cy="812800"/>
          </a:xfrm>
        </p:grpSpPr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3D57F672-302A-F233-A4CD-758EC9FA09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80" name="TextBox 54">
              <a:extLst>
                <a:ext uri="{FF2B5EF4-FFF2-40B4-BE49-F238E27FC236}">
                  <a16:creationId xmlns:a16="http://schemas.microsoft.com/office/drawing/2014/main" id="{578AD17D-81A1-C5F7-3957-DF41FC7BA9BA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grpSp>
        <p:nvGrpSpPr>
          <p:cNvPr id="81" name="Group 52">
            <a:extLst>
              <a:ext uri="{FF2B5EF4-FFF2-40B4-BE49-F238E27FC236}">
                <a16:creationId xmlns:a16="http://schemas.microsoft.com/office/drawing/2014/main" id="{63DA6655-2C97-C71E-F476-8954F54E4F39}"/>
              </a:ext>
            </a:extLst>
          </p:cNvPr>
          <p:cNvGrpSpPr/>
          <p:nvPr/>
        </p:nvGrpSpPr>
        <p:grpSpPr>
          <a:xfrm>
            <a:off x="2541833" y="3732897"/>
            <a:ext cx="188501" cy="188501"/>
            <a:chOff x="0" y="0"/>
            <a:chExt cx="812800" cy="812800"/>
          </a:xfrm>
        </p:grpSpPr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0DFC3E3D-4C79-AE7C-6D27-996E54C7D4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83" name="TextBox 54">
              <a:extLst>
                <a:ext uri="{FF2B5EF4-FFF2-40B4-BE49-F238E27FC236}">
                  <a16:creationId xmlns:a16="http://schemas.microsoft.com/office/drawing/2014/main" id="{94374C72-CF3B-8CA4-2A3A-26FD331F40B3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84" name="Freeform 13">
            <a:extLst>
              <a:ext uri="{FF2B5EF4-FFF2-40B4-BE49-F238E27FC236}">
                <a16:creationId xmlns:a16="http://schemas.microsoft.com/office/drawing/2014/main" id="{A273C0B6-6D11-4085-5D8E-B5E4FCBCB012}"/>
              </a:ext>
            </a:extLst>
          </p:cNvPr>
          <p:cNvSpPr/>
          <p:nvPr/>
        </p:nvSpPr>
        <p:spPr>
          <a:xfrm>
            <a:off x="2267834" y="5642291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2923CE4-E2F1-468C-2EB2-68F8E04834D9}"/>
              </a:ext>
            </a:extLst>
          </p:cNvPr>
          <p:cNvSpPr/>
          <p:nvPr/>
        </p:nvSpPr>
        <p:spPr>
          <a:xfrm>
            <a:off x="3225027" y="328006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05148F-E855-1566-DBC0-84BF4C2CC907}"/>
              </a:ext>
            </a:extLst>
          </p:cNvPr>
          <p:cNvSpPr txBox="1"/>
          <p:nvPr/>
        </p:nvSpPr>
        <p:spPr>
          <a:xfrm>
            <a:off x="3301227" y="327016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8EC0BAFE-75B9-9D34-2763-C0F70AD9C09B}"/>
              </a:ext>
            </a:extLst>
          </p:cNvPr>
          <p:cNvSpPr/>
          <p:nvPr/>
        </p:nvSpPr>
        <p:spPr>
          <a:xfrm>
            <a:off x="3225027" y="3652804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CC9ED997-CD8F-1DD5-5BDC-389BA9924B5E}"/>
              </a:ext>
            </a:extLst>
          </p:cNvPr>
          <p:cNvSpPr/>
          <p:nvPr/>
        </p:nvSpPr>
        <p:spPr>
          <a:xfrm>
            <a:off x="3225027" y="4028664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BDEF3DB5-ABE9-48AD-7CAB-DD5051CD60A1}"/>
              </a:ext>
            </a:extLst>
          </p:cNvPr>
          <p:cNvSpPr/>
          <p:nvPr/>
        </p:nvSpPr>
        <p:spPr>
          <a:xfrm>
            <a:off x="3225027" y="4404524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BAB66B0-67F4-2273-66F9-EA753FA00E8D}"/>
              </a:ext>
            </a:extLst>
          </p:cNvPr>
          <p:cNvSpPr/>
          <p:nvPr/>
        </p:nvSpPr>
        <p:spPr>
          <a:xfrm>
            <a:off x="3225027" y="4797581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91EBDAFC-5E62-170D-3C22-082FEC8069B0}"/>
              </a:ext>
            </a:extLst>
          </p:cNvPr>
          <p:cNvSpPr/>
          <p:nvPr/>
        </p:nvSpPr>
        <p:spPr>
          <a:xfrm>
            <a:off x="3225027" y="5190638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90454CD-5DE9-FD32-E12B-70A95A886EF7}"/>
              </a:ext>
            </a:extLst>
          </p:cNvPr>
          <p:cNvSpPr/>
          <p:nvPr/>
        </p:nvSpPr>
        <p:spPr>
          <a:xfrm>
            <a:off x="3225027" y="5566395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749EE047-41F1-7A3B-A8DA-5ED13A1464D4}"/>
              </a:ext>
            </a:extLst>
          </p:cNvPr>
          <p:cNvSpPr/>
          <p:nvPr/>
        </p:nvSpPr>
        <p:spPr>
          <a:xfrm>
            <a:off x="3225027" y="5936989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2A4F67D9-1E96-3292-189E-87FDD66AFFC6}"/>
              </a:ext>
            </a:extLst>
          </p:cNvPr>
          <p:cNvSpPr/>
          <p:nvPr/>
        </p:nvSpPr>
        <p:spPr>
          <a:xfrm>
            <a:off x="3225027" y="6307583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713181D6-E365-C833-FBBC-8D70DC259A91}"/>
              </a:ext>
            </a:extLst>
          </p:cNvPr>
          <p:cNvSpPr/>
          <p:nvPr/>
        </p:nvSpPr>
        <p:spPr>
          <a:xfrm>
            <a:off x="3225027" y="6678177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E5E3004-0B94-5025-13AD-5A32FF881A58}"/>
              </a:ext>
            </a:extLst>
          </p:cNvPr>
          <p:cNvSpPr txBox="1"/>
          <p:nvPr/>
        </p:nvSpPr>
        <p:spPr>
          <a:xfrm>
            <a:off x="3301227" y="365280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0070976-3FFF-B92D-6652-0817C714DC7A}"/>
              </a:ext>
            </a:extLst>
          </p:cNvPr>
          <p:cNvSpPr txBox="1"/>
          <p:nvPr/>
        </p:nvSpPr>
        <p:spPr>
          <a:xfrm>
            <a:off x="3301227" y="402339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9FA3BBA-54B8-3158-1213-D5B71829A603}"/>
              </a:ext>
            </a:extLst>
          </p:cNvPr>
          <p:cNvSpPr txBox="1"/>
          <p:nvPr/>
        </p:nvSpPr>
        <p:spPr>
          <a:xfrm>
            <a:off x="3301227" y="440452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FCAFD35-82B1-668A-A482-162A62169E2A}"/>
              </a:ext>
            </a:extLst>
          </p:cNvPr>
          <p:cNvSpPr txBox="1"/>
          <p:nvPr/>
        </p:nvSpPr>
        <p:spPr>
          <a:xfrm>
            <a:off x="3301227" y="479758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CEEECE7-FC63-DE2A-1DCC-976EB5404305}"/>
              </a:ext>
            </a:extLst>
          </p:cNvPr>
          <p:cNvSpPr txBox="1"/>
          <p:nvPr/>
        </p:nvSpPr>
        <p:spPr>
          <a:xfrm>
            <a:off x="3301227" y="518369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B52FF70-09E6-25BE-F3B7-2EF1F5D86E32}"/>
              </a:ext>
            </a:extLst>
          </p:cNvPr>
          <p:cNvSpPr txBox="1"/>
          <p:nvPr/>
        </p:nvSpPr>
        <p:spPr>
          <a:xfrm>
            <a:off x="3301227" y="556639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E2A87B2-3DFF-0A2F-F504-E7C441D9A04F}"/>
              </a:ext>
            </a:extLst>
          </p:cNvPr>
          <p:cNvSpPr txBox="1"/>
          <p:nvPr/>
        </p:nvSpPr>
        <p:spPr>
          <a:xfrm>
            <a:off x="3303108" y="593698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CD95698-56D4-7548-8200-4F1C16DCACE1}"/>
              </a:ext>
            </a:extLst>
          </p:cNvPr>
          <p:cNvSpPr txBox="1"/>
          <p:nvPr/>
        </p:nvSpPr>
        <p:spPr>
          <a:xfrm>
            <a:off x="3301227" y="629968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7AF690C-0969-F6D7-9156-13F2FCB90F93}"/>
              </a:ext>
            </a:extLst>
          </p:cNvPr>
          <p:cNvSpPr txBox="1"/>
          <p:nvPr/>
        </p:nvSpPr>
        <p:spPr>
          <a:xfrm>
            <a:off x="3301227" y="668467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61460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/>
          <p:cNvGrpSpPr/>
          <p:nvPr/>
        </p:nvGrpSpPr>
        <p:grpSpPr>
          <a:xfrm>
            <a:off x="615671" y="7159853"/>
            <a:ext cx="188501" cy="188501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2280" y="558004"/>
            <a:ext cx="1723804" cy="1062022"/>
          </a:xfrm>
          <a:custGeom>
            <a:avLst/>
            <a:gdLst/>
            <a:ahLst/>
            <a:cxnLst/>
            <a:rect l="l" t="t" r="r" b="b"/>
            <a:pathLst>
              <a:path w="1723804" h="1062022">
                <a:moveTo>
                  <a:pt x="0" y="0"/>
                </a:moveTo>
                <a:lnTo>
                  <a:pt x="1723804" y="0"/>
                </a:lnTo>
                <a:lnTo>
                  <a:pt x="1723804" y="1062022"/>
                </a:lnTo>
                <a:lnTo>
                  <a:pt x="0" y="106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Verkehrssektor</a:t>
              </a:r>
              <a:endParaRPr lang="en-US" sz="1799" b="1" dirty="0">
                <a:solidFill>
                  <a:srgbClr val="FFC80C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515733" y="9407587"/>
            <a:ext cx="2463783" cy="440591"/>
            <a:chOff x="0" y="0"/>
            <a:chExt cx="696893" cy="1246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639558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911172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 Umsetzbarkeit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2666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Grundlage für eine koordinierte Verkehrswende ist eine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gesamtheitliche Mobilitätsplanung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in der der Ausbau von Fuß- und Radverkehr sowie der Ausbau des ÖPNV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inkl. der überregionalen Verkehrsplanung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koordiniert wird. Die Planung kümmert sich um die Ermöglichung und Verbesserung der Mobilität bei gleichzeitiger Reduktion der Emissionen. Zur Planung gehören auch 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Anbindung an und Verzahnung mit Nachbargemeinden und Städten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(überregionaler (Pendel-)Verkehr)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Finanzierung der investiven Maßnahmen über den Haushalt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(inkl. Maßnahmen zur Erhöhung der Mittel, z.B. über Parkraumbewirtschaftung s.u.)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8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inkl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Töchter-unternehmen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 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Trams in Dresden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id="{966CC0BD-FF60-6CE3-2FFF-C6A9EF00D354}"/>
              </a:ext>
            </a:extLst>
          </p:cNvPr>
          <p:cNvGrpSpPr/>
          <p:nvPr/>
        </p:nvGrpSpPr>
        <p:grpSpPr>
          <a:xfrm>
            <a:off x="2760366" y="320493"/>
            <a:ext cx="11894274" cy="1423467"/>
            <a:chOff x="0" y="-38100"/>
            <a:chExt cx="15859032" cy="1897955"/>
          </a:xfrm>
        </p:grpSpPr>
        <p:sp>
          <p:nvSpPr>
            <p:cNvPr id="57" name="TextBox 50">
              <a:extLst>
                <a:ext uri="{FF2B5EF4-FFF2-40B4-BE49-F238E27FC236}">
                  <a16:creationId xmlns:a16="http://schemas.microsoft.com/office/drawing/2014/main" id="{0784FCAF-EAF1-0C4C-21B3-2691C039D16A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Mobilitätsplanung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mit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Fokus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auf Ausbau Rad- und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Fußinfrastruktur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ÖPNV-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Entwicklung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id="{D483B87D-E7B8-7DE1-0881-42B7997F9F41}"/>
                </a:ext>
              </a:extLst>
            </p:cNvPr>
            <p:cNvSpPr txBox="1"/>
            <p:nvPr/>
          </p:nvSpPr>
          <p:spPr>
            <a:xfrm>
              <a:off x="0" y="-38100"/>
              <a:ext cx="1882048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001</a:t>
              </a:r>
            </a:p>
          </p:txBody>
        </p:sp>
      </p:grpSp>
      <p:grpSp>
        <p:nvGrpSpPr>
          <p:cNvPr id="59" name="Group 55">
            <a:extLst>
              <a:ext uri="{FF2B5EF4-FFF2-40B4-BE49-F238E27FC236}">
                <a16:creationId xmlns:a16="http://schemas.microsoft.com/office/drawing/2014/main" id="{179B1420-3D51-5ED2-1D7C-8D68C7A10518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3" cy="10074908"/>
          </a:xfrm>
        </p:grpSpPr>
        <p:sp>
          <p:nvSpPr>
            <p:cNvPr id="60" name="TextBox 56">
              <a:extLst>
                <a:ext uri="{FF2B5EF4-FFF2-40B4-BE49-F238E27FC236}">
                  <a16:creationId xmlns:a16="http://schemas.microsoft.com/office/drawing/2014/main" id="{DDD7D248-F4F4-06A4-3A19-A9534EFD6F55}"/>
                </a:ext>
              </a:extLst>
            </p:cNvPr>
            <p:cNvSpPr txBox="1"/>
            <p:nvPr/>
          </p:nvSpPr>
          <p:spPr>
            <a:xfrm rot="16200000">
              <a:off x="-4465808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1" name="TextBox 57">
              <a:extLst>
                <a:ext uri="{FF2B5EF4-FFF2-40B4-BE49-F238E27FC236}">
                  <a16:creationId xmlns:a16="http://schemas.microsoft.com/office/drawing/2014/main" id="{77412A18-4E82-5092-2B14-B3FBC15D5FFD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pic>
        <p:nvPicPr>
          <p:cNvPr id="12" name="Grafik 11" descr="Sterne mit einfarbiger Füllung">
            <a:extLst>
              <a:ext uri="{FF2B5EF4-FFF2-40B4-BE49-F238E27FC236}">
                <a16:creationId xmlns:a16="http://schemas.microsoft.com/office/drawing/2014/main" id="{A17F48CC-A89F-DAE7-E21F-1BE6CD035C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52709" y="9409163"/>
            <a:ext cx="457200" cy="457200"/>
          </a:xfrm>
          <a:prstGeom prst="rect">
            <a:avLst/>
          </a:prstGeom>
        </p:spPr>
      </p:pic>
      <p:sp>
        <p:nvSpPr>
          <p:cNvPr id="13" name="TextBox 34">
            <a:extLst>
              <a:ext uri="{FF2B5EF4-FFF2-40B4-BE49-F238E27FC236}">
                <a16:creationId xmlns:a16="http://schemas.microsoft.com/office/drawing/2014/main" id="{A685A388-6035-0B66-0772-8223B7A595B2}"/>
              </a:ext>
            </a:extLst>
          </p:cNvPr>
          <p:cNvSpPr txBox="1"/>
          <p:nvPr/>
        </p:nvSpPr>
        <p:spPr>
          <a:xfrm>
            <a:off x="3540604" y="9519051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Mobilitäts- und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Verkehrskonzept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Marburg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272509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2280" y="558004"/>
            <a:ext cx="1723804" cy="1062022"/>
          </a:xfrm>
          <a:custGeom>
            <a:avLst/>
            <a:gdLst/>
            <a:ahLst/>
            <a:cxnLst/>
            <a:rect l="l" t="t" r="r" b="b"/>
            <a:pathLst>
              <a:path w="1723804" h="1062022">
                <a:moveTo>
                  <a:pt x="0" y="0"/>
                </a:moveTo>
                <a:lnTo>
                  <a:pt x="1723804" y="0"/>
                </a:lnTo>
                <a:lnTo>
                  <a:pt x="1723804" y="1062022"/>
                </a:lnTo>
                <a:lnTo>
                  <a:pt x="0" y="106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Verkehrssektor</a:t>
              </a:r>
              <a:endParaRPr lang="en-US" sz="1799" b="1" dirty="0">
                <a:solidFill>
                  <a:srgbClr val="FFC80C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515733" y="9407587"/>
            <a:ext cx="2463783" cy="440591"/>
            <a:chOff x="0" y="0"/>
            <a:chExt cx="696893" cy="1246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639558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911172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 Umsetzbarkeit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097407" cy="189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Reduktion der innerstädtischen Höchstgeschwindigkeit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kann teilweise von der Kommune auf Tempo 20 bzw. 30 reduziert werden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Bei reduziertem Tempo entstehen deutlich weniger Emissionen.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Wo möglich: Tempo 20 bzw. 30 Zonen weiträumig ausweisen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Beitritt zur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bundesweiten Initiative „Lebenswerte Städte durch angemessene Geschwindigkeiten“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für eine flächendeckende Ermöglichung der Tempo-Zonen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6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 Beschluss: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Stadt-/Gemeinderat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Kommunale Verwaltung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Stadtwerke, Genossenschaften, Investor:innen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Fast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überall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wo es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geht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Tempo 30 in Marburg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2760366" y="825897"/>
            <a:ext cx="11894274" cy="884858"/>
            <a:chOff x="0" y="-38100"/>
            <a:chExt cx="15859032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Einführung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Geschwindigkeitsbegrenzungen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285677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002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DF7203-9F85-0095-AC2F-0CFEB559A6CD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3" cy="1007490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03F01A-AB2A-1E72-B329-72AF8CB0A0AC}"/>
                </a:ext>
              </a:extLst>
            </p:cNvPr>
            <p:cNvSpPr txBox="1"/>
            <p:nvPr/>
          </p:nvSpPr>
          <p:spPr>
            <a:xfrm rot="16200000">
              <a:off x="-4465808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Lebenswerte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Städte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Gemeiden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0784A2-A3E4-D9F5-B363-9F5910ABE8BC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59" name="TextBox 48">
            <a:extLst>
              <a:ext uri="{FF2B5EF4-FFF2-40B4-BE49-F238E27FC236}">
                <a16:creationId xmlns:a16="http://schemas.microsoft.com/office/drawing/2014/main" id="{86E9E4E1-036B-3600-146A-8C14445ADAD2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60" name="Group 37">
            <a:extLst>
              <a:ext uri="{FF2B5EF4-FFF2-40B4-BE49-F238E27FC236}">
                <a16:creationId xmlns:a16="http://schemas.microsoft.com/office/drawing/2014/main" id="{3CA82386-E890-88FD-92AC-365E80AE13FB}"/>
              </a:ext>
            </a:extLst>
          </p:cNvPr>
          <p:cNvGrpSpPr/>
          <p:nvPr/>
        </p:nvGrpSpPr>
        <p:grpSpPr>
          <a:xfrm>
            <a:off x="615671" y="7159853"/>
            <a:ext cx="188501" cy="188501"/>
            <a:chOff x="0" y="0"/>
            <a:chExt cx="812800" cy="812800"/>
          </a:xfrm>
        </p:grpSpPr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24DD7FA9-2719-4CE7-D247-F7E68EB05C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39">
              <a:extLst>
                <a:ext uri="{FF2B5EF4-FFF2-40B4-BE49-F238E27FC236}">
                  <a16:creationId xmlns:a16="http://schemas.microsoft.com/office/drawing/2014/main" id="{223FD007-F894-9B05-C742-BC405900CAB0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pic>
        <p:nvPicPr>
          <p:cNvPr id="12" name="Grafik 11" descr="Sterne mit einfarbiger Füllung">
            <a:extLst>
              <a:ext uri="{FF2B5EF4-FFF2-40B4-BE49-F238E27FC236}">
                <a16:creationId xmlns:a16="http://schemas.microsoft.com/office/drawing/2014/main" id="{59FDA70B-598A-982A-6025-0F2CCDE551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52709" y="9409163"/>
            <a:ext cx="457200" cy="457200"/>
          </a:xfrm>
          <a:prstGeom prst="rect">
            <a:avLst/>
          </a:prstGeom>
        </p:spPr>
      </p:pic>
      <p:sp>
        <p:nvSpPr>
          <p:cNvPr id="13" name="TextBox 34">
            <a:extLst>
              <a:ext uri="{FF2B5EF4-FFF2-40B4-BE49-F238E27FC236}">
                <a16:creationId xmlns:a16="http://schemas.microsoft.com/office/drawing/2014/main" id="{F7EB88E5-8DD8-739E-5934-43F2E0207563}"/>
              </a:ext>
            </a:extLst>
          </p:cNvPr>
          <p:cNvSpPr txBox="1"/>
          <p:nvPr/>
        </p:nvSpPr>
        <p:spPr>
          <a:xfrm>
            <a:off x="3540604" y="9519051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Mobilitäts- und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Verkehrskonzept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Marburg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373880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2280" y="558004"/>
            <a:ext cx="1723804" cy="1062022"/>
          </a:xfrm>
          <a:custGeom>
            <a:avLst/>
            <a:gdLst/>
            <a:ahLst/>
            <a:cxnLst/>
            <a:rect l="l" t="t" r="r" b="b"/>
            <a:pathLst>
              <a:path w="1723804" h="1062022">
                <a:moveTo>
                  <a:pt x="0" y="0"/>
                </a:moveTo>
                <a:lnTo>
                  <a:pt x="1723804" y="0"/>
                </a:lnTo>
                <a:lnTo>
                  <a:pt x="1723804" y="1062022"/>
                </a:lnTo>
                <a:lnTo>
                  <a:pt x="0" y="106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Verkehrssektor</a:t>
              </a:r>
              <a:endParaRPr lang="en-US" sz="1799" b="1" dirty="0">
                <a:solidFill>
                  <a:srgbClr val="FFC80C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2876996" y="9407587"/>
            <a:ext cx="2341249" cy="440591"/>
            <a:chOff x="0" y="0"/>
            <a:chExt cx="662234" cy="12462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2234" cy="124623"/>
            </a:xfrm>
            <a:custGeom>
              <a:avLst/>
              <a:gdLst/>
              <a:ahLst/>
              <a:cxnLst/>
              <a:rect l="l" t="t" r="r" b="b"/>
              <a:pathLst>
                <a:path w="662234" h="124623">
                  <a:moveTo>
                    <a:pt x="62312" y="0"/>
                  </a:moveTo>
                  <a:lnTo>
                    <a:pt x="599922" y="0"/>
                  </a:lnTo>
                  <a:cubicBezTo>
                    <a:pt x="616448" y="0"/>
                    <a:pt x="632297" y="6565"/>
                    <a:pt x="643983" y="18251"/>
                  </a:cubicBezTo>
                  <a:cubicBezTo>
                    <a:pt x="655669" y="29936"/>
                    <a:pt x="662234" y="45786"/>
                    <a:pt x="662234" y="62312"/>
                  </a:cubicBezTo>
                  <a:lnTo>
                    <a:pt x="662234" y="62312"/>
                  </a:lnTo>
                  <a:cubicBezTo>
                    <a:pt x="662234" y="78838"/>
                    <a:pt x="655669" y="94687"/>
                    <a:pt x="643983" y="106373"/>
                  </a:cubicBezTo>
                  <a:cubicBezTo>
                    <a:pt x="632297" y="118058"/>
                    <a:pt x="616448" y="124623"/>
                    <a:pt x="59992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662234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2996849" y="950344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277797" y="9500566"/>
            <a:ext cx="1765348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THG-Einsparpotenzial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097407" cy="3435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Ausbau Radverkehr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als Teil der Mobilitätsplanung. Zu einem konsequenten Radausbau gehören z.B. diese Maßnahmen: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Sicherheit bestehender Radwege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erhöhen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Ausbau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eines sicheren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zusammenhängenden Radnetzes und von Radschnellwegen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(ggf. auch Kommune übergreifend)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verbesserte und vermehrte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Abstellanlagen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Aufwertung des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Winterdienstes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Radwege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Öffnung von Einbahnstraßen für Radverkehr und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Einrichtung von Fahrradstraßen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(Bevorzugung vor Autoverkehr)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6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 Beschluss: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Stadt-/Gemeinderat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Kommunale Verwaltung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Stadtwerke, Genossenschaften, Investor:innen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Radweg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am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Bodanbrück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2760366" y="825897"/>
            <a:ext cx="11894274" cy="884858"/>
            <a:chOff x="0" y="-38100"/>
            <a:chExt cx="15859032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Ausbau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Radverkehr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501112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003</a:t>
              </a:r>
            </a:p>
          </p:txBody>
        </p:sp>
      </p:grpSp>
      <p:sp>
        <p:nvSpPr>
          <p:cNvPr id="12" name="TextBox 48">
            <a:extLst>
              <a:ext uri="{FF2B5EF4-FFF2-40B4-BE49-F238E27FC236}">
                <a16:creationId xmlns:a16="http://schemas.microsoft.com/office/drawing/2014/main" id="{C30EFABA-1768-F7FC-7171-3BF09714D40F}"/>
              </a:ext>
            </a:extLst>
          </p:cNvPr>
          <p:cNvSpPr txBox="1"/>
          <p:nvPr/>
        </p:nvSpPr>
        <p:spPr>
          <a:xfrm>
            <a:off x="889210" y="7027192"/>
            <a:ext cx="11554521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Ermöglichung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THG-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freier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Verkehrsträger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;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tatsächlicher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Umstieg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45BDA3-09B3-8EE2-C987-5EAB387D9150}"/>
              </a:ext>
            </a:extLst>
          </p:cNvPr>
          <p:cNvGrpSpPr/>
          <p:nvPr/>
        </p:nvGrpSpPr>
        <p:grpSpPr>
          <a:xfrm>
            <a:off x="615671" y="7151017"/>
            <a:ext cx="188501" cy="188501"/>
            <a:chOff x="0" y="0"/>
            <a:chExt cx="812800" cy="8128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6818D3E-F40A-331D-E60A-D87BF1EA56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4A79EEA9-229D-2940-D7F4-E61ACA2B22A3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55">
            <a:extLst>
              <a:ext uri="{FF2B5EF4-FFF2-40B4-BE49-F238E27FC236}">
                <a16:creationId xmlns:a16="http://schemas.microsoft.com/office/drawing/2014/main" id="{6AC0D203-42FB-AA63-A00F-4C85C2C6FC48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3" cy="10074908"/>
          </a:xfrm>
        </p:grpSpPr>
        <p:sp>
          <p:nvSpPr>
            <p:cNvPr id="39" name="TextBox 56">
              <a:extLst>
                <a:ext uri="{FF2B5EF4-FFF2-40B4-BE49-F238E27FC236}">
                  <a16:creationId xmlns:a16="http://schemas.microsoft.com/office/drawing/2014/main" id="{36AA6E0C-5C46-DF5B-D4DA-343681FF7FC8}"/>
                </a:ext>
              </a:extLst>
            </p:cNvPr>
            <p:cNvSpPr txBox="1"/>
            <p:nvPr/>
          </p:nvSpPr>
          <p:spPr>
            <a:xfrm rot="16200000">
              <a:off x="-4465808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48" name="TextBox 57">
              <a:extLst>
                <a:ext uri="{FF2B5EF4-FFF2-40B4-BE49-F238E27FC236}">
                  <a16:creationId xmlns:a16="http://schemas.microsoft.com/office/drawing/2014/main" id="{E7209F8B-8841-4E54-8F88-E04C363DE3E6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55" name="Group 11">
            <a:extLst>
              <a:ext uri="{FF2B5EF4-FFF2-40B4-BE49-F238E27FC236}">
                <a16:creationId xmlns:a16="http://schemas.microsoft.com/office/drawing/2014/main" id="{08079A76-4AF4-395E-9190-8C92AA146CE4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CD36028B-86CB-968A-1076-F67B22CECB94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13">
              <a:extLst>
                <a:ext uri="{FF2B5EF4-FFF2-40B4-BE49-F238E27FC236}">
                  <a16:creationId xmlns:a16="http://schemas.microsoft.com/office/drawing/2014/main" id="{A7926DCE-5609-59DC-8121-E38784F3857D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8" name="TextBox 37">
            <a:extLst>
              <a:ext uri="{FF2B5EF4-FFF2-40B4-BE49-F238E27FC236}">
                <a16:creationId xmlns:a16="http://schemas.microsoft.com/office/drawing/2014/main" id="{A0E53925-5A2B-A3BD-3090-CFF0F4BF2FC0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9" name="Freeform 26">
            <a:extLst>
              <a:ext uri="{FF2B5EF4-FFF2-40B4-BE49-F238E27FC236}">
                <a16:creationId xmlns:a16="http://schemas.microsoft.com/office/drawing/2014/main" id="{E7271A07-AF14-1E3A-DD87-C130520BBE80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0" name="Grafik 59" descr="Sterne mit einfarbiger Füllung">
            <a:extLst>
              <a:ext uri="{FF2B5EF4-FFF2-40B4-BE49-F238E27FC236}">
                <a16:creationId xmlns:a16="http://schemas.microsoft.com/office/drawing/2014/main" id="{DCA66EA8-4608-E875-FDFB-525515C3D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4875" y="9390978"/>
            <a:ext cx="457200" cy="457200"/>
          </a:xfrm>
          <a:prstGeom prst="rect">
            <a:avLst/>
          </a:prstGeom>
        </p:spPr>
      </p:pic>
      <p:sp>
        <p:nvSpPr>
          <p:cNvPr id="61" name="TextBox 34">
            <a:extLst>
              <a:ext uri="{FF2B5EF4-FFF2-40B4-BE49-F238E27FC236}">
                <a16:creationId xmlns:a16="http://schemas.microsoft.com/office/drawing/2014/main" id="{5A69EE73-384A-181C-2C70-5297F5D29026}"/>
              </a:ext>
            </a:extLst>
          </p:cNvPr>
          <p:cNvSpPr txBox="1"/>
          <p:nvPr/>
        </p:nvSpPr>
        <p:spPr>
          <a:xfrm>
            <a:off x="5822770" y="9500866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Ausbau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Radinfrastruktur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Hannover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277851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2280" y="558004"/>
            <a:ext cx="1723804" cy="1062022"/>
          </a:xfrm>
          <a:custGeom>
            <a:avLst/>
            <a:gdLst/>
            <a:ahLst/>
            <a:cxnLst/>
            <a:rect l="l" t="t" r="r" b="b"/>
            <a:pathLst>
              <a:path w="1723804" h="1062022">
                <a:moveTo>
                  <a:pt x="0" y="0"/>
                </a:moveTo>
                <a:lnTo>
                  <a:pt x="1723804" y="0"/>
                </a:lnTo>
                <a:lnTo>
                  <a:pt x="1723804" y="1062022"/>
                </a:lnTo>
                <a:lnTo>
                  <a:pt x="0" y="106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Verkehrssektor</a:t>
              </a:r>
              <a:endParaRPr lang="en-US" sz="1799" b="1" dirty="0">
                <a:solidFill>
                  <a:srgbClr val="FFC80C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517221" y="2150128"/>
            <a:ext cx="12097407" cy="266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Ausbau ÖPNV als Teil der Mobilitätsplanung. Zu einem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konsequenten Ausbau und einer besseren Qualität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gehören z.B. diese Maßnahmen: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Streckenausbau des ÖPNV: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konsequenter Ausbau kommuneneigener Linien und Einsatz für eine Erweiterung des Angebots beim Land bzw. beim regionalen Verkehrsverbund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verstärkte und integrierte Taktung des bestehenden ÖPNV: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Abstimmung mit regionalem und überregionalem Mobilitätsangebot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Einrichtung und Ausbau von 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mobility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hubs und Sharing Systemen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für schnellere Mobilität über MIV hinaus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6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 Beschluss: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Stadt-/Gemeinderat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Kommunale Verwaltung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Stadtwerke, Genossenschaften, Investor:innen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EVAG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Holthuser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Tal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2760366" y="825897"/>
            <a:ext cx="11894274" cy="884858"/>
            <a:chOff x="0" y="-38100"/>
            <a:chExt cx="15859032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Ausbau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Attraktivierung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des ÖPNV-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Angebots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501112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004</a:t>
              </a:r>
            </a:p>
          </p:txBody>
        </p:sp>
      </p:grpSp>
      <p:sp>
        <p:nvSpPr>
          <p:cNvPr id="12" name="TextBox 48">
            <a:extLst>
              <a:ext uri="{FF2B5EF4-FFF2-40B4-BE49-F238E27FC236}">
                <a16:creationId xmlns:a16="http://schemas.microsoft.com/office/drawing/2014/main" id="{C30EFABA-1768-F7FC-7171-3BF09714D40F}"/>
              </a:ext>
            </a:extLst>
          </p:cNvPr>
          <p:cNvSpPr txBox="1"/>
          <p:nvPr/>
        </p:nvSpPr>
        <p:spPr>
          <a:xfrm>
            <a:off x="889210" y="7027192"/>
            <a:ext cx="11554521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Ermöglichung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THG-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freier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Verkehrsträger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;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tatsächlicher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Umstieg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45BDA3-09B3-8EE2-C987-5EAB387D9150}"/>
              </a:ext>
            </a:extLst>
          </p:cNvPr>
          <p:cNvGrpSpPr/>
          <p:nvPr/>
        </p:nvGrpSpPr>
        <p:grpSpPr>
          <a:xfrm>
            <a:off x="615671" y="7151017"/>
            <a:ext cx="188501" cy="188501"/>
            <a:chOff x="0" y="0"/>
            <a:chExt cx="812800" cy="8128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6818D3E-F40A-331D-E60A-D87BF1EA56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4A79EEA9-229D-2940-D7F4-E61ACA2B22A3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55">
            <a:extLst>
              <a:ext uri="{FF2B5EF4-FFF2-40B4-BE49-F238E27FC236}">
                <a16:creationId xmlns:a16="http://schemas.microsoft.com/office/drawing/2014/main" id="{6AC0D203-42FB-AA63-A00F-4C85C2C6FC48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3" cy="10074908"/>
          </a:xfrm>
        </p:grpSpPr>
        <p:sp>
          <p:nvSpPr>
            <p:cNvPr id="39" name="TextBox 56">
              <a:extLst>
                <a:ext uri="{FF2B5EF4-FFF2-40B4-BE49-F238E27FC236}">
                  <a16:creationId xmlns:a16="http://schemas.microsoft.com/office/drawing/2014/main" id="{36AA6E0C-5C46-DF5B-D4DA-343681FF7FC8}"/>
                </a:ext>
              </a:extLst>
            </p:cNvPr>
            <p:cNvSpPr txBox="1"/>
            <p:nvPr/>
          </p:nvSpPr>
          <p:spPr>
            <a:xfrm rot="16200000">
              <a:off x="-4465808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7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48" name="TextBox 57">
              <a:extLst>
                <a:ext uri="{FF2B5EF4-FFF2-40B4-BE49-F238E27FC236}">
                  <a16:creationId xmlns:a16="http://schemas.microsoft.com/office/drawing/2014/main" id="{E7209F8B-8841-4E54-8F88-E04C363DE3E6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55" name="Group 18">
            <a:extLst>
              <a:ext uri="{FF2B5EF4-FFF2-40B4-BE49-F238E27FC236}">
                <a16:creationId xmlns:a16="http://schemas.microsoft.com/office/drawing/2014/main" id="{276D60AC-98FA-D4BB-BF9A-E2410D0D10A7}"/>
              </a:ext>
            </a:extLst>
          </p:cNvPr>
          <p:cNvGrpSpPr/>
          <p:nvPr/>
        </p:nvGrpSpPr>
        <p:grpSpPr>
          <a:xfrm>
            <a:off x="2876996" y="9407587"/>
            <a:ext cx="2341249" cy="440591"/>
            <a:chOff x="0" y="0"/>
            <a:chExt cx="662234" cy="124623"/>
          </a:xfrm>
        </p:grpSpPr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F9452BC5-EB7B-46E9-A7D2-CA369090C27E}"/>
                </a:ext>
              </a:extLst>
            </p:cNvPr>
            <p:cNvSpPr/>
            <p:nvPr/>
          </p:nvSpPr>
          <p:spPr>
            <a:xfrm>
              <a:off x="0" y="0"/>
              <a:ext cx="662234" cy="124623"/>
            </a:xfrm>
            <a:custGeom>
              <a:avLst/>
              <a:gdLst/>
              <a:ahLst/>
              <a:cxnLst/>
              <a:rect l="l" t="t" r="r" b="b"/>
              <a:pathLst>
                <a:path w="662234" h="124623">
                  <a:moveTo>
                    <a:pt x="62312" y="0"/>
                  </a:moveTo>
                  <a:lnTo>
                    <a:pt x="599922" y="0"/>
                  </a:lnTo>
                  <a:cubicBezTo>
                    <a:pt x="616448" y="0"/>
                    <a:pt x="632297" y="6565"/>
                    <a:pt x="643983" y="18251"/>
                  </a:cubicBezTo>
                  <a:cubicBezTo>
                    <a:pt x="655669" y="29936"/>
                    <a:pt x="662234" y="45786"/>
                    <a:pt x="662234" y="62312"/>
                  </a:cubicBezTo>
                  <a:lnTo>
                    <a:pt x="662234" y="62312"/>
                  </a:lnTo>
                  <a:cubicBezTo>
                    <a:pt x="662234" y="78838"/>
                    <a:pt x="655669" y="94687"/>
                    <a:pt x="643983" y="106373"/>
                  </a:cubicBezTo>
                  <a:cubicBezTo>
                    <a:pt x="632297" y="118058"/>
                    <a:pt x="616448" y="124623"/>
                    <a:pt x="59992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20">
              <a:extLst>
                <a:ext uri="{FF2B5EF4-FFF2-40B4-BE49-F238E27FC236}">
                  <a16:creationId xmlns:a16="http://schemas.microsoft.com/office/drawing/2014/main" id="{019D5A0B-2574-F53D-13EC-392D2F1DE756}"/>
                </a:ext>
              </a:extLst>
            </p:cNvPr>
            <p:cNvSpPr txBox="1"/>
            <p:nvPr/>
          </p:nvSpPr>
          <p:spPr>
            <a:xfrm>
              <a:off x="0" y="-28575"/>
              <a:ext cx="662234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8" name="Freeform 33">
            <a:extLst>
              <a:ext uri="{FF2B5EF4-FFF2-40B4-BE49-F238E27FC236}">
                <a16:creationId xmlns:a16="http://schemas.microsoft.com/office/drawing/2014/main" id="{5A88FFDB-9905-D4EA-A914-62D566C1B0A0}"/>
              </a:ext>
            </a:extLst>
          </p:cNvPr>
          <p:cNvSpPr/>
          <p:nvPr/>
        </p:nvSpPr>
        <p:spPr>
          <a:xfrm>
            <a:off x="2996849" y="950344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TextBox 40">
            <a:extLst>
              <a:ext uri="{FF2B5EF4-FFF2-40B4-BE49-F238E27FC236}">
                <a16:creationId xmlns:a16="http://schemas.microsoft.com/office/drawing/2014/main" id="{641C644A-5D09-46BC-2F50-CA5D696F03A6}"/>
              </a:ext>
            </a:extLst>
          </p:cNvPr>
          <p:cNvSpPr txBox="1"/>
          <p:nvPr/>
        </p:nvSpPr>
        <p:spPr>
          <a:xfrm>
            <a:off x="3277797" y="9500566"/>
            <a:ext cx="1765348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THG-Einsparpotenzial</a:t>
            </a:r>
          </a:p>
        </p:txBody>
      </p:sp>
      <p:grpSp>
        <p:nvGrpSpPr>
          <p:cNvPr id="60" name="Group 11">
            <a:extLst>
              <a:ext uri="{FF2B5EF4-FFF2-40B4-BE49-F238E27FC236}">
                <a16:creationId xmlns:a16="http://schemas.microsoft.com/office/drawing/2014/main" id="{A882F683-0879-8E6B-50B8-2618413765F3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5A178273-8E0E-DC78-7CDF-5BFE92666DEB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13">
              <a:extLst>
                <a:ext uri="{FF2B5EF4-FFF2-40B4-BE49-F238E27FC236}">
                  <a16:creationId xmlns:a16="http://schemas.microsoft.com/office/drawing/2014/main" id="{E4A6EA8E-11C6-80E4-24C7-9506D0E30BAB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3" name="TextBox 37">
            <a:extLst>
              <a:ext uri="{FF2B5EF4-FFF2-40B4-BE49-F238E27FC236}">
                <a16:creationId xmlns:a16="http://schemas.microsoft.com/office/drawing/2014/main" id="{25104E6B-F08E-1C1A-05CA-DA6DF4715D7E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4" name="Freeform 26">
            <a:extLst>
              <a:ext uri="{FF2B5EF4-FFF2-40B4-BE49-F238E27FC236}">
                <a16:creationId xmlns:a16="http://schemas.microsoft.com/office/drawing/2014/main" id="{FC3D4D6A-5842-56B0-D08E-CD32A6400DF9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5" name="Grafik 64" descr="Sterne mit einfarbiger Füllung">
            <a:extLst>
              <a:ext uri="{FF2B5EF4-FFF2-40B4-BE49-F238E27FC236}">
                <a16:creationId xmlns:a16="http://schemas.microsoft.com/office/drawing/2014/main" id="{6DA49E03-0730-CAA3-6E84-DF86C879B7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4875" y="9390978"/>
            <a:ext cx="457200" cy="457200"/>
          </a:xfrm>
          <a:prstGeom prst="rect">
            <a:avLst/>
          </a:prstGeom>
        </p:spPr>
      </p:pic>
      <p:sp>
        <p:nvSpPr>
          <p:cNvPr id="66" name="TextBox 34">
            <a:extLst>
              <a:ext uri="{FF2B5EF4-FFF2-40B4-BE49-F238E27FC236}">
                <a16:creationId xmlns:a16="http://schemas.microsoft.com/office/drawing/2014/main" id="{F23B14B0-AF4A-0123-BAC5-F65294E934F6}"/>
              </a:ext>
            </a:extLst>
          </p:cNvPr>
          <p:cNvSpPr txBox="1"/>
          <p:nvPr/>
        </p:nvSpPr>
        <p:spPr>
          <a:xfrm>
            <a:off x="5822770" y="9500866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Ausbau ÖPNV Hannover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140783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ussdiagramm: Verbinder 54">
            <a:extLst>
              <a:ext uri="{FF2B5EF4-FFF2-40B4-BE49-F238E27FC236}">
                <a16:creationId xmlns:a16="http://schemas.microsoft.com/office/drawing/2014/main" id="{522FA1C2-C177-A9E4-BBCE-C8D1978EA0CA}"/>
              </a:ext>
            </a:extLst>
          </p:cNvPr>
          <p:cNvSpPr/>
          <p:nvPr/>
        </p:nvSpPr>
        <p:spPr>
          <a:xfrm>
            <a:off x="632707" y="7153921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2280" y="558004"/>
            <a:ext cx="1723804" cy="1062022"/>
          </a:xfrm>
          <a:custGeom>
            <a:avLst/>
            <a:gdLst/>
            <a:ahLst/>
            <a:cxnLst/>
            <a:rect l="l" t="t" r="r" b="b"/>
            <a:pathLst>
              <a:path w="1723804" h="1062022">
                <a:moveTo>
                  <a:pt x="0" y="0"/>
                </a:moveTo>
                <a:lnTo>
                  <a:pt x="1723804" y="0"/>
                </a:lnTo>
                <a:lnTo>
                  <a:pt x="1723804" y="1062022"/>
                </a:lnTo>
                <a:lnTo>
                  <a:pt x="0" y="106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Verkehrssektor</a:t>
              </a:r>
              <a:endParaRPr lang="en-US" sz="1799" b="1" dirty="0">
                <a:solidFill>
                  <a:srgbClr val="FFC80C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517221" y="2150128"/>
            <a:ext cx="12409180" cy="1127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Ausarbeitung eines Elektrifizierungsfahrplans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des öffentlichen Bus- und Bahnangebots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inkl. etwaiger Akquirierung von Landes- und Bundes-Fördergeldern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Neben der Umstellung auf nichtfossil betriebene Busse (v.a. e-Motoren, ggf. auch Wasserstoff) bedarf es einem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zeitigen Ausbau der Ladeinfrastruktur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6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 Beschluss: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Stadt-/Gemeinderat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Kommunale Verwaltung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Stadtwerke, Genossenschaften, Investor:innen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Elektrischer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Bus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2760366" y="825897"/>
            <a:ext cx="11894274" cy="884858"/>
            <a:chOff x="0" y="-38100"/>
            <a:chExt cx="15859032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Einkauf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Elektrobusse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für den ÖPNV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501112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005</a:t>
              </a:r>
            </a:p>
          </p:txBody>
        </p:sp>
      </p:grpSp>
      <p:sp>
        <p:nvSpPr>
          <p:cNvPr id="12" name="TextBox 48">
            <a:extLst>
              <a:ext uri="{FF2B5EF4-FFF2-40B4-BE49-F238E27FC236}">
                <a16:creationId xmlns:a16="http://schemas.microsoft.com/office/drawing/2014/main" id="{C30EFABA-1768-F7FC-7171-3BF09714D40F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Verkehrs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Verbrennermotoren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auf E-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Fahrzeuge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38" name="Group 55">
            <a:extLst>
              <a:ext uri="{FF2B5EF4-FFF2-40B4-BE49-F238E27FC236}">
                <a16:creationId xmlns:a16="http://schemas.microsoft.com/office/drawing/2014/main" id="{6AC0D203-42FB-AA63-A00F-4C85C2C6FC48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3" cy="10074908"/>
          </a:xfrm>
        </p:grpSpPr>
        <p:sp>
          <p:nvSpPr>
            <p:cNvPr id="39" name="TextBox 56">
              <a:extLst>
                <a:ext uri="{FF2B5EF4-FFF2-40B4-BE49-F238E27FC236}">
                  <a16:creationId xmlns:a16="http://schemas.microsoft.com/office/drawing/2014/main" id="{36AA6E0C-5C46-DF5B-D4DA-343681FF7FC8}"/>
                </a:ext>
              </a:extLst>
            </p:cNvPr>
            <p:cNvSpPr txBox="1"/>
            <p:nvPr/>
          </p:nvSpPr>
          <p:spPr>
            <a:xfrm rot="16200000">
              <a:off x="-4465808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7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48" name="TextBox 57">
              <a:extLst>
                <a:ext uri="{FF2B5EF4-FFF2-40B4-BE49-F238E27FC236}">
                  <a16:creationId xmlns:a16="http://schemas.microsoft.com/office/drawing/2014/main" id="{E7209F8B-8841-4E54-8F88-E04C363DE3E6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58" name="Group 11">
            <a:extLst>
              <a:ext uri="{FF2B5EF4-FFF2-40B4-BE49-F238E27FC236}">
                <a16:creationId xmlns:a16="http://schemas.microsoft.com/office/drawing/2014/main" id="{F01C1E2C-B525-BD06-B3A0-D582363E091D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8E9A9C74-57CD-E747-8CE1-EE4A138E1DDF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13">
              <a:extLst>
                <a:ext uri="{FF2B5EF4-FFF2-40B4-BE49-F238E27FC236}">
                  <a16:creationId xmlns:a16="http://schemas.microsoft.com/office/drawing/2014/main" id="{0B4C63F2-9B41-616F-9D16-7D8D3475F2D4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1" name="TextBox 37">
            <a:extLst>
              <a:ext uri="{FF2B5EF4-FFF2-40B4-BE49-F238E27FC236}">
                <a16:creationId xmlns:a16="http://schemas.microsoft.com/office/drawing/2014/main" id="{C1243BED-39A8-0AB7-02B0-914098861421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2" name="Freeform 26">
            <a:extLst>
              <a:ext uri="{FF2B5EF4-FFF2-40B4-BE49-F238E27FC236}">
                <a16:creationId xmlns:a16="http://schemas.microsoft.com/office/drawing/2014/main" id="{8098D61E-AA4E-6CB4-B393-A62D37544B35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3" name="Group 21">
            <a:extLst>
              <a:ext uri="{FF2B5EF4-FFF2-40B4-BE49-F238E27FC236}">
                <a16:creationId xmlns:a16="http://schemas.microsoft.com/office/drawing/2014/main" id="{F6C35237-1DB6-0EC9-0BD6-3666AEE8856A}"/>
              </a:ext>
            </a:extLst>
          </p:cNvPr>
          <p:cNvGrpSpPr/>
          <p:nvPr/>
        </p:nvGrpSpPr>
        <p:grpSpPr>
          <a:xfrm>
            <a:off x="2885849" y="9407587"/>
            <a:ext cx="2463783" cy="440591"/>
            <a:chOff x="0" y="0"/>
            <a:chExt cx="696893" cy="124623"/>
          </a:xfrm>
        </p:grpSpPr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9B17A8D2-6FF4-F372-50DE-F9DD8A277E6A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23">
              <a:extLst>
                <a:ext uri="{FF2B5EF4-FFF2-40B4-BE49-F238E27FC236}">
                  <a16:creationId xmlns:a16="http://schemas.microsoft.com/office/drawing/2014/main" id="{F3B6F2BC-8913-A9F1-32D6-6B659047C2E8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6" name="Freeform 34">
            <a:extLst>
              <a:ext uri="{FF2B5EF4-FFF2-40B4-BE49-F238E27FC236}">
                <a16:creationId xmlns:a16="http://schemas.microsoft.com/office/drawing/2014/main" id="{D8700097-4265-453B-BAF7-287668B885ED}"/>
              </a:ext>
            </a:extLst>
          </p:cNvPr>
          <p:cNvSpPr/>
          <p:nvPr/>
        </p:nvSpPr>
        <p:spPr>
          <a:xfrm>
            <a:off x="3009674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A153DC9D-5F3D-1219-EC21-554FEE842031}"/>
              </a:ext>
            </a:extLst>
          </p:cNvPr>
          <p:cNvSpPr txBox="1"/>
          <p:nvPr/>
        </p:nvSpPr>
        <p:spPr>
          <a:xfrm>
            <a:off x="3281288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8" name="Grafik 67" descr="Sterne mit einfarbiger Füllung">
            <a:extLst>
              <a:ext uri="{FF2B5EF4-FFF2-40B4-BE49-F238E27FC236}">
                <a16:creationId xmlns:a16="http://schemas.microsoft.com/office/drawing/2014/main" id="{0DDE3873-069D-ACF1-477E-69CAB699DE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4984" y="9396484"/>
            <a:ext cx="457200" cy="457200"/>
          </a:xfrm>
          <a:prstGeom prst="rect">
            <a:avLst/>
          </a:prstGeom>
        </p:spPr>
      </p:pic>
      <p:sp>
        <p:nvSpPr>
          <p:cNvPr id="69" name="TextBox 34">
            <a:extLst>
              <a:ext uri="{FF2B5EF4-FFF2-40B4-BE49-F238E27FC236}">
                <a16:creationId xmlns:a16="http://schemas.microsoft.com/office/drawing/2014/main" id="{ABC631E3-8332-0AF9-E00B-BA849E321DB2}"/>
              </a:ext>
            </a:extLst>
          </p:cNvPr>
          <p:cNvSpPr txBox="1"/>
          <p:nvPr/>
        </p:nvSpPr>
        <p:spPr>
          <a:xfrm>
            <a:off x="5892879" y="9506372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StromFahrer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Projekt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 Dortmund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28767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ussdiagramm: Verbinder 54">
            <a:extLst>
              <a:ext uri="{FF2B5EF4-FFF2-40B4-BE49-F238E27FC236}">
                <a16:creationId xmlns:a16="http://schemas.microsoft.com/office/drawing/2014/main" id="{522FA1C2-C177-A9E4-BBCE-C8D1978EA0CA}"/>
              </a:ext>
            </a:extLst>
          </p:cNvPr>
          <p:cNvSpPr/>
          <p:nvPr/>
        </p:nvSpPr>
        <p:spPr>
          <a:xfrm>
            <a:off x="632707" y="7153921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2280" y="558004"/>
            <a:ext cx="1723804" cy="1062022"/>
          </a:xfrm>
          <a:custGeom>
            <a:avLst/>
            <a:gdLst/>
            <a:ahLst/>
            <a:cxnLst/>
            <a:rect l="l" t="t" r="r" b="b"/>
            <a:pathLst>
              <a:path w="1723804" h="1062022">
                <a:moveTo>
                  <a:pt x="0" y="0"/>
                </a:moveTo>
                <a:lnTo>
                  <a:pt x="1723804" y="0"/>
                </a:lnTo>
                <a:lnTo>
                  <a:pt x="1723804" y="1062022"/>
                </a:lnTo>
                <a:lnTo>
                  <a:pt x="0" y="106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Verkehrssektor</a:t>
              </a:r>
              <a:endParaRPr lang="en-US" sz="1799" b="1" dirty="0">
                <a:solidFill>
                  <a:srgbClr val="FFC80C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515733" y="9407587"/>
            <a:ext cx="2463783" cy="440591"/>
            <a:chOff x="0" y="0"/>
            <a:chExt cx="696893" cy="1246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639558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911172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Einfache Umsetzbarkeit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3435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Verkehrswende gelingt durch die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Kombination von sogenannten </a:t>
            </a:r>
            <a:r>
              <a:rPr lang="de-DE" sz="1899" b="1" i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push-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und</a:t>
            </a:r>
            <a:r>
              <a:rPr lang="de-DE" sz="1899" b="1" i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pull-Maßnahmen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Ohne die Einschränkung des motorisierten Individualverkehrs wird es nicht gehen. Daher braucht es konsequente Maßnahmen, um dessen Attraktivität zu reduzieren. Dazu gehört z.B.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Einrichtung eines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flächendeckendes Parkraummanagements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Änderung des Stellplatzschlüssels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je Wohneinheit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Reduktion des Straßenraums für MIV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z.B. Einrichtung von Einbahnstraßen, Verlagerung von Autospuren zum Umweltverbund verlagern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Einrichtung von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autofreien bzw. autoarmen Quartieren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z.B. nach dem Superblocks-System oder durch die Einführung einer Umweltzone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6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 Beschluss: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Stadt-/Gemeinderat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Kommunale Verwaltung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Umsetzung:</a:t>
            </a:r>
            <a:r>
              <a:rPr lang="en-US" sz="18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Stadtwerke, Genossenschaften, Investor:innen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7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Schlemmen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statt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Parken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– Parklets in Kingston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2760366" y="825897"/>
            <a:ext cx="11894274" cy="884858"/>
            <a:chOff x="0" y="-38100"/>
            <a:chExt cx="15859032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Reduktion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der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Flächen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für den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Individualverkehr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501112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006</a:t>
              </a:r>
            </a:p>
          </p:txBody>
        </p:sp>
      </p:grpSp>
      <p:sp>
        <p:nvSpPr>
          <p:cNvPr id="12" name="TextBox 48">
            <a:extLst>
              <a:ext uri="{FF2B5EF4-FFF2-40B4-BE49-F238E27FC236}">
                <a16:creationId xmlns:a16="http://schemas.microsoft.com/office/drawing/2014/main" id="{C30EFABA-1768-F7FC-7171-3BF09714D40F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Einschränkungen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Individualverkehrs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</p:txBody>
      </p:sp>
      <p:grpSp>
        <p:nvGrpSpPr>
          <p:cNvPr id="38" name="Group 55">
            <a:extLst>
              <a:ext uri="{FF2B5EF4-FFF2-40B4-BE49-F238E27FC236}">
                <a16:creationId xmlns:a16="http://schemas.microsoft.com/office/drawing/2014/main" id="{6AC0D203-42FB-AA63-A00F-4C85C2C6FC48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3" cy="10074908"/>
          </a:xfrm>
        </p:grpSpPr>
        <p:sp>
          <p:nvSpPr>
            <p:cNvPr id="39" name="TextBox 56">
              <a:extLst>
                <a:ext uri="{FF2B5EF4-FFF2-40B4-BE49-F238E27FC236}">
                  <a16:creationId xmlns:a16="http://schemas.microsoft.com/office/drawing/2014/main" id="{36AA6E0C-5C46-DF5B-D4DA-343681FF7FC8}"/>
                </a:ext>
              </a:extLst>
            </p:cNvPr>
            <p:cNvSpPr txBox="1"/>
            <p:nvPr/>
          </p:nvSpPr>
          <p:spPr>
            <a:xfrm rot="16200000">
              <a:off x="-4465808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, S. 84 f. 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48" name="TextBox 57">
              <a:extLst>
                <a:ext uri="{FF2B5EF4-FFF2-40B4-BE49-F238E27FC236}">
                  <a16:creationId xmlns:a16="http://schemas.microsoft.com/office/drawing/2014/main" id="{E7209F8B-8841-4E54-8F88-E04C363DE3E6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pic>
        <p:nvPicPr>
          <p:cNvPr id="13" name="Grafik 12" descr="Sterne mit einfarbiger Füllung">
            <a:extLst>
              <a:ext uri="{FF2B5EF4-FFF2-40B4-BE49-F238E27FC236}">
                <a16:creationId xmlns:a16="http://schemas.microsoft.com/office/drawing/2014/main" id="{F17D2DC7-9363-D5CD-D3D7-AD928FF266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52709" y="9409163"/>
            <a:ext cx="457200" cy="457200"/>
          </a:xfrm>
          <a:prstGeom prst="rect">
            <a:avLst/>
          </a:prstGeom>
        </p:spPr>
      </p:pic>
      <p:sp>
        <p:nvSpPr>
          <p:cNvPr id="14" name="TextBox 34">
            <a:extLst>
              <a:ext uri="{FF2B5EF4-FFF2-40B4-BE49-F238E27FC236}">
                <a16:creationId xmlns:a16="http://schemas.microsoft.com/office/drawing/2014/main" id="{79C7B22E-68E3-27F2-94E4-7FEBC228D2E4}"/>
              </a:ext>
            </a:extLst>
          </p:cNvPr>
          <p:cNvSpPr txBox="1"/>
          <p:nvPr/>
        </p:nvSpPr>
        <p:spPr>
          <a:xfrm>
            <a:off x="3540604" y="9519051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 Buchholz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257336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ussdiagramm: Verbinder 61">
            <a:extLst>
              <a:ext uri="{FF2B5EF4-FFF2-40B4-BE49-F238E27FC236}">
                <a16:creationId xmlns:a16="http://schemas.microsoft.com/office/drawing/2014/main" id="{86E902AA-E050-D8DB-1627-5EDEBA1CA010}"/>
              </a:ext>
            </a:extLst>
          </p:cNvPr>
          <p:cNvSpPr/>
          <p:nvPr/>
        </p:nvSpPr>
        <p:spPr>
          <a:xfrm>
            <a:off x="616918" y="8270470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2280" y="558004"/>
            <a:ext cx="1723804" cy="1062022"/>
          </a:xfrm>
          <a:custGeom>
            <a:avLst/>
            <a:gdLst/>
            <a:ahLst/>
            <a:cxnLst/>
            <a:rect l="l" t="t" r="r" b="b"/>
            <a:pathLst>
              <a:path w="1723804" h="1062022">
                <a:moveTo>
                  <a:pt x="0" y="0"/>
                </a:moveTo>
                <a:lnTo>
                  <a:pt x="1723804" y="0"/>
                </a:lnTo>
                <a:lnTo>
                  <a:pt x="1723804" y="1062022"/>
                </a:lnTo>
                <a:lnTo>
                  <a:pt x="0" y="106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43429" y="1620026"/>
            <a:ext cx="2016937" cy="339603"/>
            <a:chOff x="0" y="0"/>
            <a:chExt cx="2689249" cy="4528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89249" cy="452804"/>
              <a:chOff x="0" y="0"/>
              <a:chExt cx="747014" cy="12577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47014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747014" h="125779">
                    <a:moveTo>
                      <a:pt x="0" y="0"/>
                    </a:moveTo>
                    <a:lnTo>
                      <a:pt x="747014" y="0"/>
                    </a:lnTo>
                    <a:lnTo>
                      <a:pt x="747014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14300"/>
                <a:ext cx="747014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5038" y="18756"/>
              <a:ext cx="2559172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 dirty="0" err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Verkehrssektor</a:t>
              </a:r>
              <a:endParaRPr lang="en-US" sz="1799" b="1" dirty="0">
                <a:solidFill>
                  <a:srgbClr val="FFC80C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517221" y="2150128"/>
            <a:ext cx="12409180" cy="2666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 sollte Vorbild für andere Akteure der Stadtgesellschaft sein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und ihr Mobilitätsverhalten nach den Prinzipien der Verkehrswende –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verringern, verlagern, verbessern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– umstellen.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Verringerung von Dienstfahrten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der Verwaltungsmitarbeitenden, z.B. durch Ermöglichung von Home Office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Verlagerung von Dienstfahrten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 den Umweltverbund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 Monatstickets für den ÖPNV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bzw. betriebliche Nutzung des ÖPNV und Bereitstellung z.B. von e-Bikes und Lastenrädern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Verbesserung durch Umstieg der kommunalen Flotte auf e-Mobilität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inkl. Umstieg der kommunalen (Tochter-)Angebote wie Abfallfahrzeuge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28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inkl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Töchter-unternehmen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764000" y="9541473"/>
            <a:ext cx="10403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E-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Fuhrpark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Stadtwerke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id="{966CC0BD-FF60-6CE3-2FFF-C6A9EF00D354}"/>
              </a:ext>
            </a:extLst>
          </p:cNvPr>
          <p:cNvGrpSpPr/>
          <p:nvPr/>
        </p:nvGrpSpPr>
        <p:grpSpPr>
          <a:xfrm>
            <a:off x="2760366" y="320493"/>
            <a:ext cx="11894274" cy="1423467"/>
            <a:chOff x="0" y="-38100"/>
            <a:chExt cx="15859032" cy="1897955"/>
          </a:xfrm>
        </p:grpSpPr>
        <p:sp>
          <p:nvSpPr>
            <p:cNvPr id="57" name="TextBox 50">
              <a:extLst>
                <a:ext uri="{FF2B5EF4-FFF2-40B4-BE49-F238E27FC236}">
                  <a16:creationId xmlns:a16="http://schemas.microsoft.com/office/drawing/2014/main" id="{0784FCAF-EAF1-0C4C-21B3-2691C039D16A}"/>
                </a:ext>
              </a:extLst>
            </p:cNvPr>
            <p:cNvSpPr txBox="1"/>
            <p:nvPr/>
          </p:nvSpPr>
          <p:spPr>
            <a:xfrm>
              <a:off x="0" y="456565"/>
              <a:ext cx="15859032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Umstellung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des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kommunalen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Fuhrparks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Angebote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für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Mitarbeiter:innen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id="{D483B87D-E7B8-7DE1-0881-42B7997F9F41}"/>
                </a:ext>
              </a:extLst>
            </p:cNvPr>
            <p:cNvSpPr txBox="1"/>
            <p:nvPr/>
          </p:nvSpPr>
          <p:spPr>
            <a:xfrm>
              <a:off x="0" y="-38100"/>
              <a:ext cx="1882048" cy="40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007</a:t>
              </a:r>
            </a:p>
          </p:txBody>
        </p:sp>
      </p:grpSp>
      <p:grpSp>
        <p:nvGrpSpPr>
          <p:cNvPr id="59" name="Group 55">
            <a:extLst>
              <a:ext uri="{FF2B5EF4-FFF2-40B4-BE49-F238E27FC236}">
                <a16:creationId xmlns:a16="http://schemas.microsoft.com/office/drawing/2014/main" id="{179B1420-3D51-5ED2-1D7C-8D68C7A10518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49"/>
            <a:chExt cx="244503" cy="10074908"/>
          </a:xfrm>
        </p:grpSpPr>
        <p:sp>
          <p:nvSpPr>
            <p:cNvPr id="60" name="TextBox 56">
              <a:extLst>
                <a:ext uri="{FF2B5EF4-FFF2-40B4-BE49-F238E27FC236}">
                  <a16:creationId xmlns:a16="http://schemas.microsoft.com/office/drawing/2014/main" id="{DDD7D248-F4F4-06A4-3A19-A9534EFD6F55}"/>
                </a:ext>
              </a:extLst>
            </p:cNvPr>
            <p:cNvSpPr txBox="1"/>
            <p:nvPr/>
          </p:nvSpPr>
          <p:spPr>
            <a:xfrm rot="16200000">
              <a:off x="-4465808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1" name="TextBox 57">
              <a:extLst>
                <a:ext uri="{FF2B5EF4-FFF2-40B4-BE49-F238E27FC236}">
                  <a16:creationId xmlns:a16="http://schemas.microsoft.com/office/drawing/2014/main" id="{77412A18-4E82-5092-2B14-B3FBC15D5FFD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2" name="TextBox 48">
            <a:extLst>
              <a:ext uri="{FF2B5EF4-FFF2-40B4-BE49-F238E27FC236}">
                <a16:creationId xmlns:a16="http://schemas.microsoft.com/office/drawing/2014/main" id="{5EE6E486-2A54-6BE8-DCE6-A14BDAA9C472}"/>
              </a:ext>
            </a:extLst>
          </p:cNvPr>
          <p:cNvSpPr txBox="1"/>
          <p:nvPr/>
        </p:nvSpPr>
        <p:spPr>
          <a:xfrm>
            <a:off x="889210" y="7027192"/>
            <a:ext cx="12037191" cy="1896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Ermöglichung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THG-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freier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Verkehrsträger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;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Tatsächlicher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Umstieg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fossil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betriebener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Mobilität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7F5E32-433E-F20A-1E4B-2DC9C4A85BC5}"/>
              </a:ext>
            </a:extLst>
          </p:cNvPr>
          <p:cNvGrpSpPr/>
          <p:nvPr/>
        </p:nvGrpSpPr>
        <p:grpSpPr>
          <a:xfrm>
            <a:off x="615671" y="7151017"/>
            <a:ext cx="188501" cy="188501"/>
            <a:chOff x="0" y="0"/>
            <a:chExt cx="812800" cy="8128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200C42-0CB3-EB2D-8990-10EB88CE1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14">
              <a:extLst>
                <a:ext uri="{FF2B5EF4-FFF2-40B4-BE49-F238E27FC236}">
                  <a16:creationId xmlns:a16="http://schemas.microsoft.com/office/drawing/2014/main" id="{EE0B6646-41C5-FD47-2E61-1323EEAF605A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7" name="Group 11">
            <a:extLst>
              <a:ext uri="{FF2B5EF4-FFF2-40B4-BE49-F238E27FC236}">
                <a16:creationId xmlns:a16="http://schemas.microsoft.com/office/drawing/2014/main" id="{5CEF5A9C-CAF7-1822-D871-CA6EBD2A2ACC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B1439D99-B259-D388-36F0-2C95A8AB0228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id="{797AC406-E4B4-6CE5-83B1-156A6D7781AA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8" name="TextBox 37">
            <a:extLst>
              <a:ext uri="{FF2B5EF4-FFF2-40B4-BE49-F238E27FC236}">
                <a16:creationId xmlns:a16="http://schemas.microsoft.com/office/drawing/2014/main" id="{55526420-2F7C-26DF-AEDA-79985153F6B2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3" name="Freeform 26">
            <a:extLst>
              <a:ext uri="{FF2B5EF4-FFF2-40B4-BE49-F238E27FC236}">
                <a16:creationId xmlns:a16="http://schemas.microsoft.com/office/drawing/2014/main" id="{4C8C37D1-CF73-3A30-73E8-AFE0F8D3A4A3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4" name="Group 21">
            <a:extLst>
              <a:ext uri="{FF2B5EF4-FFF2-40B4-BE49-F238E27FC236}">
                <a16:creationId xmlns:a16="http://schemas.microsoft.com/office/drawing/2014/main" id="{9C912B9B-327E-4C80-773B-42CD92DF2181}"/>
              </a:ext>
            </a:extLst>
          </p:cNvPr>
          <p:cNvGrpSpPr/>
          <p:nvPr/>
        </p:nvGrpSpPr>
        <p:grpSpPr>
          <a:xfrm>
            <a:off x="2885849" y="9407587"/>
            <a:ext cx="2463783" cy="440591"/>
            <a:chOff x="0" y="0"/>
            <a:chExt cx="696893" cy="124623"/>
          </a:xfrm>
        </p:grpSpPr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65D7DC7D-A2A9-D11B-B210-031D4C9F53AC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23">
              <a:extLst>
                <a:ext uri="{FF2B5EF4-FFF2-40B4-BE49-F238E27FC236}">
                  <a16:creationId xmlns:a16="http://schemas.microsoft.com/office/drawing/2014/main" id="{B1731AF2-011E-BFDD-3116-B060F338ABB8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4" name="Freeform 34">
            <a:extLst>
              <a:ext uri="{FF2B5EF4-FFF2-40B4-BE49-F238E27FC236}">
                <a16:creationId xmlns:a16="http://schemas.microsoft.com/office/drawing/2014/main" id="{74515A69-FBD2-843B-BCC8-76CD6D92C0EA}"/>
              </a:ext>
            </a:extLst>
          </p:cNvPr>
          <p:cNvSpPr/>
          <p:nvPr/>
        </p:nvSpPr>
        <p:spPr>
          <a:xfrm>
            <a:off x="3009674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TextBox 38">
            <a:extLst>
              <a:ext uri="{FF2B5EF4-FFF2-40B4-BE49-F238E27FC236}">
                <a16:creationId xmlns:a16="http://schemas.microsoft.com/office/drawing/2014/main" id="{E290797A-91C8-251E-7769-243B856D6F5F}"/>
              </a:ext>
            </a:extLst>
          </p:cNvPr>
          <p:cNvSpPr txBox="1"/>
          <p:nvPr/>
        </p:nvSpPr>
        <p:spPr>
          <a:xfrm>
            <a:off x="3281288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6" name="Grafik 65" descr="Sterne mit einfarbiger Füllung">
            <a:extLst>
              <a:ext uri="{FF2B5EF4-FFF2-40B4-BE49-F238E27FC236}">
                <a16:creationId xmlns:a16="http://schemas.microsoft.com/office/drawing/2014/main" id="{BC769EF8-92C7-E624-0E9A-7A6042B8C8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39338" y="9407629"/>
            <a:ext cx="457200" cy="457200"/>
          </a:xfrm>
          <a:prstGeom prst="rect">
            <a:avLst/>
          </a:prstGeom>
        </p:spPr>
      </p:pic>
      <p:sp>
        <p:nvSpPr>
          <p:cNvPr id="67" name="TextBox 34">
            <a:extLst>
              <a:ext uri="{FF2B5EF4-FFF2-40B4-BE49-F238E27FC236}">
                <a16:creationId xmlns:a16="http://schemas.microsoft.com/office/drawing/2014/main" id="{325A509B-1922-B664-9072-563892B84F22}"/>
              </a:ext>
            </a:extLst>
          </p:cNvPr>
          <p:cNvSpPr txBox="1"/>
          <p:nvPr/>
        </p:nvSpPr>
        <p:spPr>
          <a:xfrm>
            <a:off x="5927233" y="9517517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 Buchholz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004744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">
  <a:themeElements>
    <a:clrScheme name="Benutzerdefiniert 3">
      <a:dk1>
        <a:srgbClr val="001432"/>
      </a:dk1>
      <a:lt1>
        <a:srgbClr val="001432"/>
      </a:lt1>
      <a:dk2>
        <a:srgbClr val="FFC80C"/>
      </a:dk2>
      <a:lt2>
        <a:srgbClr val="FEFFFF"/>
      </a:lt2>
      <a:accent1>
        <a:srgbClr val="FFC80C"/>
      </a:accent1>
      <a:accent2>
        <a:srgbClr val="00AED7"/>
      </a:accent2>
      <a:accent3>
        <a:srgbClr val="A3D769"/>
      </a:accent3>
      <a:accent4>
        <a:srgbClr val="FEFFFF"/>
      </a:accent4>
      <a:accent5>
        <a:srgbClr val="001432"/>
      </a:accent5>
      <a:accent6>
        <a:srgbClr val="001432"/>
      </a:accent6>
      <a:hlink>
        <a:srgbClr val="0563C1"/>
      </a:hlink>
      <a:folHlink>
        <a:srgbClr val="FFC8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mfindungsevents_Vorlage_Nov 22" id="{6BF04B8E-E545-456D-8C5F-128A6E7D8C3D}" vid="{37944432-ADFD-4989-938B-DA118DF253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1553</Words>
  <Application>Microsoft Office PowerPoint</Application>
  <PresentationFormat>Benutzerdefiniert</PresentationFormat>
  <Paragraphs>252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DM Sans 2 Bold</vt:lpstr>
      <vt:lpstr>Open Sans Bold</vt:lpstr>
      <vt:lpstr>DM Sans 2</vt:lpstr>
      <vt:lpstr>Calibri</vt:lpstr>
      <vt:lpstr>DM Sans 1</vt:lpstr>
      <vt:lpstr>Wingdings</vt:lpstr>
      <vt:lpstr>Symbol</vt:lpstr>
      <vt:lpstr>Office Theme</vt:lpstr>
      <vt:lpstr>5_Office</vt:lpstr>
      <vt:lpstr>think-cell Folie</vt:lpstr>
      <vt:lpstr>LocalZero Top-Maßnahmen Verkehr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Entwurf_PP Top-Maßnahmen</dc:title>
  <dc:creator>Pauline Höchter</dc:creator>
  <cp:lastModifiedBy>Pauline Höchter</cp:lastModifiedBy>
  <cp:revision>4</cp:revision>
  <dcterms:created xsi:type="dcterms:W3CDTF">2006-08-16T00:00:00Z</dcterms:created>
  <dcterms:modified xsi:type="dcterms:W3CDTF">2025-01-30T11:03:31Z</dcterms:modified>
  <dc:identifier>DAGMa3UTT6E</dc:identifier>
</cp:coreProperties>
</file>