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5271" r:id="rId3"/>
    <p:sldId id="256" r:id="rId4"/>
    <p:sldId id="5273" r:id="rId5"/>
    <p:sldId id="5274" r:id="rId6"/>
    <p:sldId id="5275" r:id="rId7"/>
    <p:sldId id="5276" r:id="rId8"/>
    <p:sldId id="5277" r:id="rId9"/>
  </p:sldIdLst>
  <p:sldSz cx="18288000" cy="10287000"/>
  <p:notesSz cx="6858000" cy="9144000"/>
  <p:embeddedFontLst>
    <p:embeddedFont>
      <p:font typeface="DM Sans 1" panose="020B0604020202020204" charset="0"/>
      <p:regular r:id="rId10"/>
    </p:embeddedFont>
    <p:embeddedFont>
      <p:font typeface="DM Sans 2" panose="020B0604020202020204" charset="0"/>
      <p:regular r:id="rId11"/>
    </p:embeddedFont>
    <p:embeddedFont>
      <p:font typeface="DM Sans 2 Bold" panose="020B0604020202020204" charset="0"/>
      <p:regular r:id="rId12"/>
    </p:embeddedFont>
    <p:embeddedFont>
      <p:font typeface="Open Sa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33"/>
    <a:srgbClr val="536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AA51-D695-2B46-875E-A953EB3D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C9AFAD-C49B-1040-8FA0-79041CCF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Rahmenstrategie 2021 - Name Referent*in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C27DF7-E53B-E240-9C62-AF038C0D7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</p:spTree>
    <p:extLst>
      <p:ext uri="{BB962C8B-B14F-4D97-AF65-F5344CB8AC3E}">
        <p14:creationId xmlns:p14="http://schemas.microsoft.com/office/powerpoint/2010/main" val="166968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30659CD-7A28-F14F-BAB7-0F132D13F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174564"/>
              </p:ext>
            </p:extLst>
          </p:nvPr>
        </p:nvGraphicFramePr>
        <p:xfrm>
          <a:off x="2384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30659CD-7A28-F14F-BAB7-0F132D13F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190813C-06BF-6846-9CB7-4CD4AD461D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7467" y="1206452"/>
            <a:ext cx="15060705" cy="847164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4CBDDB2-B78A-FF4C-3E2A-AEF6AE37A61F}"/>
              </a:ext>
            </a:extLst>
          </p:cNvPr>
          <p:cNvSpPr/>
          <p:nvPr userDrawn="1"/>
        </p:nvSpPr>
        <p:spPr>
          <a:xfrm>
            <a:off x="-1" y="-53847"/>
            <a:ext cx="11981330" cy="103408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BB7336-83F4-7FC2-779A-5B1B1B1794E4}"/>
              </a:ext>
            </a:extLst>
          </p:cNvPr>
          <p:cNvSpPr/>
          <p:nvPr userDrawn="1"/>
        </p:nvSpPr>
        <p:spPr>
          <a:xfrm>
            <a:off x="6306673" y="-53847"/>
            <a:ext cx="11981330" cy="172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E10D22B-68B3-78A7-1DA1-0F1AB0EF97A2}"/>
              </a:ext>
            </a:extLst>
          </p:cNvPr>
          <p:cNvSpPr/>
          <p:nvPr userDrawn="1"/>
        </p:nvSpPr>
        <p:spPr>
          <a:xfrm>
            <a:off x="6326842" y="9110805"/>
            <a:ext cx="11981330" cy="123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41600812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2E87808-D944-C24C-B300-BC465CFA3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75C6CD-2F35-EEB1-EE0C-D3691D4D1B4E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04851988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293384-A569-9E4E-9B48-7F81BCC4D2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6FFE28A-7E72-424D-1B01-AE7785EA7A6E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25036122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1988620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D63B19-E5A2-80FB-D935-110B00C30C17}"/>
              </a:ext>
            </a:extLst>
          </p:cNvPr>
          <p:cNvGrpSpPr/>
          <p:nvPr userDrawn="1"/>
        </p:nvGrpSpPr>
        <p:grpSpPr>
          <a:xfrm>
            <a:off x="997529" y="2541515"/>
            <a:ext cx="16292945" cy="7305206"/>
            <a:chOff x="1439101" y="2020771"/>
            <a:chExt cx="7829277" cy="4547632"/>
          </a:xfrm>
        </p:grpSpPr>
        <p:sp>
          <p:nvSpPr>
            <p:cNvPr id="3" name="Inhaltsplatzhalter 1">
              <a:extLst>
                <a:ext uri="{FF2B5EF4-FFF2-40B4-BE49-F238E27FC236}">
                  <a16:creationId xmlns:a16="http://schemas.microsoft.com/office/drawing/2014/main" id="{F72A9BC4-6929-0BDF-EA8C-9E3A75BE198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2020771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5400"/>
            </a:p>
          </p:txBody>
        </p:sp>
        <p:sp>
          <p:nvSpPr>
            <p:cNvPr id="6" name="Inhaltsplatzhalter 1">
              <a:extLst>
                <a:ext uri="{FF2B5EF4-FFF2-40B4-BE49-F238E27FC236}">
                  <a16:creationId xmlns:a16="http://schemas.microsoft.com/office/drawing/2014/main" id="{62B87217-F7A0-EB1E-3347-B18516D55043}"/>
                </a:ext>
              </a:extLst>
            </p:cNvPr>
            <p:cNvSpPr txBox="1">
              <a:spLocks/>
            </p:cNvSpPr>
            <p:nvPr/>
          </p:nvSpPr>
          <p:spPr>
            <a:xfrm>
              <a:off x="5559545" y="2020771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>
                <a:latin typeface="Arial"/>
                <a:cs typeface="Arial"/>
              </a:endParaRPr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40AB41A7-A5EF-9F23-D3EA-96544DABE56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4400845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 u="sng">
                <a:latin typeface="Arial"/>
                <a:cs typeface="Arial"/>
              </a:endParaRPr>
            </a:p>
          </p:txBody>
        </p:sp>
        <p:sp>
          <p:nvSpPr>
            <p:cNvPr id="8" name="Inhaltsplatzhalter 1">
              <a:extLst>
                <a:ext uri="{FF2B5EF4-FFF2-40B4-BE49-F238E27FC236}">
                  <a16:creationId xmlns:a16="http://schemas.microsoft.com/office/drawing/2014/main" id="{67E2A3B7-58EB-4458-3B10-90DE99356365}"/>
                </a:ext>
              </a:extLst>
            </p:cNvPr>
            <p:cNvSpPr txBox="1">
              <a:spLocks/>
            </p:cNvSpPr>
            <p:nvPr/>
          </p:nvSpPr>
          <p:spPr>
            <a:xfrm>
              <a:off x="5559544" y="4400845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750"/>
                </a:spcBef>
                <a:buFont typeface="Wingdings" pitchFamily="2" charset="2"/>
                <a:buNone/>
              </a:pPr>
              <a:endParaRPr lang="de-DE" sz="1800">
                <a:latin typeface="Arial"/>
                <a:cs typeface="Arial"/>
              </a:endParaRPr>
            </a:p>
          </p:txBody>
        </p:sp>
      </p:grpSp>
      <p:sp>
        <p:nvSpPr>
          <p:cNvPr id="9" name="Rechteck: abgerundete Ecken 3">
            <a:extLst>
              <a:ext uri="{FF2B5EF4-FFF2-40B4-BE49-F238E27FC236}">
                <a16:creationId xmlns:a16="http://schemas.microsoft.com/office/drawing/2014/main" id="{3A053A6A-0EAA-04DC-ABC7-5EED6FB00C20}"/>
              </a:ext>
            </a:extLst>
          </p:cNvPr>
          <p:cNvSpPr/>
          <p:nvPr userDrawn="1"/>
        </p:nvSpPr>
        <p:spPr>
          <a:xfrm rot="16200000">
            <a:off x="-517959" y="3312495"/>
            <a:ext cx="2546430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Sinn / Zweck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F0CCB30F-CB06-C598-7853-9521CC08AD88}"/>
              </a:ext>
            </a:extLst>
          </p:cNvPr>
          <p:cNvSpPr/>
          <p:nvPr userDrawn="1"/>
        </p:nvSpPr>
        <p:spPr>
          <a:xfrm rot="5400000">
            <a:off x="15746195" y="3908705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Personen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4FA47FA2-6996-50EA-9538-F5AB64FCD3C0}"/>
              </a:ext>
            </a:extLst>
          </p:cNvPr>
          <p:cNvSpPr/>
          <p:nvPr userDrawn="1"/>
        </p:nvSpPr>
        <p:spPr>
          <a:xfrm rot="16200000">
            <a:off x="-1562902" y="7428405"/>
            <a:ext cx="4611698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Meilensteine</a:t>
            </a:r>
            <a:endParaRPr lang="de-DE" sz="2700">
              <a:solidFill>
                <a:schemeClr val="bg2"/>
              </a:solidFill>
            </a:endParaRPr>
          </a:p>
        </p:txBody>
      </p:sp>
      <p:sp>
        <p:nvSpPr>
          <p:cNvPr id="12" name="Rechteck: abgerundete Ecken 3">
            <a:extLst>
              <a:ext uri="{FF2B5EF4-FFF2-40B4-BE49-F238E27FC236}">
                <a16:creationId xmlns:a16="http://schemas.microsoft.com/office/drawing/2014/main" id="{7496811C-2CE1-103A-D10B-12B52646780A}"/>
              </a:ext>
            </a:extLst>
          </p:cNvPr>
          <p:cNvSpPr/>
          <p:nvPr userDrawn="1"/>
        </p:nvSpPr>
        <p:spPr>
          <a:xfrm rot="16200000">
            <a:off x="-108177" y="915968"/>
            <a:ext cx="1024341" cy="355112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1500">
                <a:solidFill>
                  <a:schemeClr val="bg2"/>
                </a:solidFill>
                <a:latin typeface="Arial"/>
                <a:cs typeface="Arial"/>
              </a:rPr>
              <a:t>Auftrag</a:t>
            </a:r>
            <a:endParaRPr lang="de-DE" sz="15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3" name="Rechteck: abgerundete Ecken 3">
            <a:extLst>
              <a:ext uri="{FF2B5EF4-FFF2-40B4-BE49-F238E27FC236}">
                <a16:creationId xmlns:a16="http://schemas.microsoft.com/office/drawing/2014/main" id="{02C7822C-199B-EC64-C87A-B12A5C5A31D7}"/>
              </a:ext>
            </a:extLst>
          </p:cNvPr>
          <p:cNvSpPr/>
          <p:nvPr userDrawn="1"/>
        </p:nvSpPr>
        <p:spPr>
          <a:xfrm>
            <a:off x="581550" y="477804"/>
            <a:ext cx="3170646" cy="126201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endParaRPr lang="de-DE" sz="99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4" name="Rechteck: abgerundete Ecken 3">
            <a:extLst>
              <a:ext uri="{FF2B5EF4-FFF2-40B4-BE49-F238E27FC236}">
                <a16:creationId xmlns:a16="http://schemas.microsoft.com/office/drawing/2014/main" id="{074EFF40-F5F0-915B-357F-9B981BF560B5}"/>
              </a:ext>
            </a:extLst>
          </p:cNvPr>
          <p:cNvSpPr/>
          <p:nvPr userDrawn="1"/>
        </p:nvSpPr>
        <p:spPr>
          <a:xfrm>
            <a:off x="3426544" y="581352"/>
            <a:ext cx="118896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hteck: abgerundete Ecken 3">
            <a:extLst>
              <a:ext uri="{FF2B5EF4-FFF2-40B4-BE49-F238E27FC236}">
                <a16:creationId xmlns:a16="http://schemas.microsoft.com/office/drawing/2014/main" id="{ADAD1F71-9D7A-45A2-7D20-E5D6FA872D27}"/>
              </a:ext>
            </a:extLst>
          </p:cNvPr>
          <p:cNvSpPr/>
          <p:nvPr userDrawn="1"/>
        </p:nvSpPr>
        <p:spPr>
          <a:xfrm>
            <a:off x="15539972" y="582864"/>
            <a:ext cx="24078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indent="0">
              <a:buNone/>
            </a:pPr>
            <a:endParaRPr lang="de-DE" sz="300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6" name="Rechteck: abgerundete Ecken 4">
            <a:extLst>
              <a:ext uri="{FF2B5EF4-FFF2-40B4-BE49-F238E27FC236}">
                <a16:creationId xmlns:a16="http://schemas.microsoft.com/office/drawing/2014/main" id="{67351508-2EB7-AE8F-2662-9EABF36AD2FF}"/>
              </a:ext>
            </a:extLst>
          </p:cNvPr>
          <p:cNvSpPr/>
          <p:nvPr userDrawn="1"/>
        </p:nvSpPr>
        <p:spPr>
          <a:xfrm rot="5400000">
            <a:off x="15746193" y="7915928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r"/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Erfolgskriterien</a:t>
            </a:r>
            <a:endParaRPr lang="en-US" sz="27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94366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0713CEF-9EFC-B647-8CD3-E6C7C2D69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9447009"/>
              </p:ext>
            </p:extLst>
          </p:nvPr>
        </p:nvGraphicFramePr>
        <p:xfrm>
          <a:off x="2384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0713CEF-9EFC-B647-8CD3-E6C7C2D69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9482F3-47FC-F341-9CD0-3010811904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6341" y="2738439"/>
            <a:ext cx="16257407" cy="6527007"/>
          </a:xfrm>
        </p:spPr>
        <p:txBody>
          <a:bodyPr/>
          <a:lstStyle>
            <a:lvl1pPr marL="428646" marR="0" indent="-428646" algn="l" defTabSz="1371669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1028751" marR="0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 sz="2400" baseline="0">
                <a:latin typeface="Arial" panose="020B0604020202020204" pitchFamily="34" charset="0"/>
              </a:defRPr>
            </a:lvl2pPr>
            <a:lvl3pPr marL="1714586" marR="0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aseline="0">
                <a:latin typeface="Arial" panose="020B0604020202020204" pitchFamily="34" charset="0"/>
              </a:defRPr>
            </a:lvl3pPr>
          </a:lstStyle>
          <a:p>
            <a:pPr marL="428646" marR="0" lvl="0" indent="-428646" algn="l" defTabSz="1371669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Aufzählung Ebene 1</a:t>
            </a:r>
          </a:p>
          <a:p>
            <a:pPr marL="1028751" marR="0" lvl="1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2</a:t>
            </a:r>
          </a:p>
          <a:p>
            <a:pPr marL="1714586" marR="0" lvl="2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3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0C6BFEEB-ECFF-4C48-92FE-312C51CB0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0861306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9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79A643-0C58-9640-84A1-E0C560C25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9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3C25E9D5-8FA4-B94E-8C8C-1BB0DC4D6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782829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9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70C6C35-A5AF-7D48-AB66-64768F12D4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413745" y="2738439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5FF0338-6CCB-CD4C-8FBA-94EB4C882A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15041" y="2738439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4D9109E-1BE1-8E40-B857-0CCB6654F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3904359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58212793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ein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4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9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40" y="2576676"/>
            <a:ext cx="5909115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9" y="4870643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9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9" y="7305314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5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ECC58060-1838-DC42-8727-D88889BEE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1810429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mehr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4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9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40" y="2576676"/>
            <a:ext cx="5909115" cy="8920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9" y="4870643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9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9" y="7305314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5"/>
            <a:ext cx="9534318" cy="892040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C88DE74A-C8FD-8049-BD0C-FFC9C123D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79991764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4775" y="359766"/>
            <a:ext cx="17558214" cy="9601200"/>
          </a:xfrm>
          <a:solidFill>
            <a:schemeClr val="tx1">
              <a:lumMod val="8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Dunkles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9324977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AAE7FF-208F-2043-85E9-9A33928EF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6" y="547689"/>
            <a:ext cx="4244486" cy="1427391"/>
          </a:xfrm>
          <a:prstGeom prst="rect">
            <a:avLst/>
          </a:prstGeom>
        </p:spPr>
      </p:pic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6BA3A1E-5EFF-5040-B178-505B1F9D0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8159371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solidFill>
            <a:schemeClr val="tx1">
              <a:lumMod val="85000"/>
              <a:alpha val="1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/>
              <a:t>Helles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9324977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effectLst/>
              </a:defRPr>
            </a:lvl1pPr>
          </a:lstStyle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2FB161-2A9F-624D-AE19-35B69F7CF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F353D9CE-E466-E941-85FA-8E7D10B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414223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35" indent="0" algn="ctr">
              <a:buNone/>
              <a:defRPr sz="3000"/>
            </a:lvl2pPr>
            <a:lvl3pPr marL="1371669" indent="0" algn="ctr">
              <a:buNone/>
              <a:defRPr sz="2700"/>
            </a:lvl3pPr>
            <a:lvl4pPr marL="2057504" indent="0" algn="ctr">
              <a:buNone/>
              <a:defRPr sz="2400"/>
            </a:lvl4pPr>
            <a:lvl5pPr marL="2743337" indent="0" algn="ctr">
              <a:buNone/>
              <a:defRPr sz="2400"/>
            </a:lvl5pPr>
            <a:lvl6pPr marL="3429171" indent="0" algn="ctr">
              <a:buNone/>
              <a:defRPr sz="2400"/>
            </a:lvl6pPr>
            <a:lvl7pPr marL="4115006" indent="0" algn="ctr">
              <a:buNone/>
              <a:defRPr sz="2400"/>
            </a:lvl7pPr>
            <a:lvl8pPr marL="4800840" indent="0" algn="ctr">
              <a:buNone/>
              <a:defRPr sz="2400"/>
            </a:lvl8pPr>
            <a:lvl9pPr marL="5486675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4" y="9684693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chemeClr val="bg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40" y="9684693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4242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1476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35" indent="0" algn="ctr">
              <a:buNone/>
              <a:defRPr sz="3000"/>
            </a:lvl2pPr>
            <a:lvl3pPr marL="1371669" indent="0" algn="ctr">
              <a:buNone/>
              <a:defRPr sz="2700"/>
            </a:lvl3pPr>
            <a:lvl4pPr marL="2057504" indent="0" algn="ctr">
              <a:buNone/>
              <a:defRPr sz="2400"/>
            </a:lvl4pPr>
            <a:lvl5pPr marL="2743337" indent="0" algn="ctr">
              <a:buNone/>
              <a:defRPr sz="2400"/>
            </a:lvl5pPr>
            <a:lvl6pPr marL="3429171" indent="0" algn="ctr">
              <a:buNone/>
              <a:defRPr sz="2400"/>
            </a:lvl6pPr>
            <a:lvl7pPr marL="4115006" indent="0" algn="ctr">
              <a:buNone/>
              <a:defRPr sz="2400"/>
            </a:lvl7pPr>
            <a:lvl8pPr marL="4800840" indent="0" algn="ctr">
              <a:buNone/>
              <a:defRPr sz="2400"/>
            </a:lvl8pPr>
            <a:lvl9pPr marL="5486675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4" y="9684693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rgbClr val="00206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40" y="9684693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79556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nsschild dun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55A511F-315F-C340-BD8B-8AE029B862BD}"/>
              </a:ext>
            </a:extLst>
          </p:cNvPr>
          <p:cNvSpPr txBox="1">
            <a:spLocks/>
          </p:cNvSpPr>
          <p:nvPr userDrawn="1"/>
        </p:nvSpPr>
        <p:spPr>
          <a:xfrm>
            <a:off x="714589" y="3534294"/>
            <a:ext cx="17047634" cy="5257662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0" b="1">
                <a:solidFill>
                  <a:srgbClr val="002060"/>
                </a:solidFill>
              </a:rPr>
              <a:t>Vorname Nachname </a:t>
            </a:r>
          </a:p>
          <a:p>
            <a:r>
              <a:rPr lang="de-DE" sz="12000" b="1">
                <a:solidFill>
                  <a:srgbClr val="002060"/>
                </a:solidFill>
              </a:rPr>
              <a:t>Arial 80 fett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6426EF-1B3D-9943-BF06-7D7DC2FC2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5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m Kreis Typ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8C62A-4B23-CE45-B7AA-54E9CA5DA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41" y="-332896"/>
            <a:ext cx="12268148" cy="19883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Diagrammtyp weiß auf gelb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D0E25-9961-8043-AA46-3AC558D78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6" y="547689"/>
            <a:ext cx="4244486" cy="1427391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F168C96-70C0-F34C-A975-633C6C12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9"/>
            <a:ext cx="7830000" cy="6527007"/>
          </a:xfrm>
        </p:spPr>
        <p:txBody>
          <a:bodyPr/>
          <a:lstStyle>
            <a:lvl1pPr marL="428646" indent="-428646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Mastertextformat bearbeiten</a:t>
            </a:r>
          </a:p>
          <a:p>
            <a:r>
              <a:rPr lang="de-DE"/>
              <a:t>Zweite Ebene
Dritte Ebene</a:t>
            </a:r>
          </a:p>
        </p:txBody>
      </p:sp>
    </p:spTree>
    <p:extLst>
      <p:ext uri="{BB962C8B-B14F-4D97-AF65-F5344CB8AC3E}">
        <p14:creationId xmlns:p14="http://schemas.microsoft.com/office/powerpoint/2010/main" val="3991076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1128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7474225-EF49-6348-8C26-43C1B6383A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941841689"/>
              </p:ext>
            </p:extLst>
          </p:nvPr>
        </p:nvGraphicFramePr>
        <p:xfrm>
          <a:off x="2384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7772400" imgH="10058400" progId="TCLayout.ActiveDocument.1">
                  <p:embed/>
                </p:oleObj>
              </mc:Choice>
              <mc:Fallback>
                <p:oleObj name="think-cell Folie" r:id="rId23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7474225-EF49-6348-8C26-43C1B638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84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E4E78-D2FB-3C4E-8A7C-9A37C902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940A25-EF3D-C84E-A40B-ED09A649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339" y="2738439"/>
            <a:ext cx="1589012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Aufzählung Ebene 1</a:t>
            </a:r>
          </a:p>
          <a:p>
            <a:pPr lvl="1">
              <a:buFont typeface="Symbol" pitchFamily="2" charset="2"/>
              <a:buChar char="-"/>
            </a:pPr>
            <a:r>
              <a:rPr lang="de-DE"/>
              <a:t>Aufzählung Ebene 2</a:t>
            </a:r>
          </a:p>
          <a:p>
            <a:pPr lvl="2">
              <a:buFont typeface="Wingdings" pitchFamily="2" charset="2"/>
              <a:buChar char="§"/>
            </a:pPr>
            <a:r>
              <a:rPr lang="de-DE"/>
              <a:t>Aufzählung Ebene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233BDC-86F5-7449-BC8F-7F298F4C1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Rahmenstrategie 2021 - Name Referent*in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5F7AE-597D-E04B-8DFD-F573619AB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06363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F67B18-44D9-150C-A90C-80E42671A3B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3158946" y="662091"/>
            <a:ext cx="4244486" cy="11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9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28646" indent="-428646" algn="l" defTabSz="1371669" rtl="0" eaLnBrk="1" latinLnBrk="0" hangingPunct="1">
        <a:lnSpc>
          <a:spcPct val="110000"/>
        </a:lnSpc>
        <a:spcBef>
          <a:spcPts val="150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51" indent="-342917" algn="l" defTabSz="1371669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presse/transformation-am-industriestandort-mannheim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ww.mannheim.de/de/stadt-gestalten/planungskonzepte/flaechennutzungsplanung/flaechennutzungsplan-windenerg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nnheim.de/de/service-bieten/mannheim-auf-klimakurs/abteilung-klimaschutz" TargetMode="External"/><Relationship Id="rId5" Type="http://schemas.openxmlformats.org/officeDocument/2006/relationships/hyperlink" Target="https://www.augsburg.de/bildung-wirtschaft/wirtschaftsfoerderung-augsburg/klimapakt-augsburger-wirtschaft-1-3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mannheim.de/de/stadt-gestalten/planungskonzepte/flaechennutzungsplanung/flaechennutzungsplan-windenerg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lik-krankenhaus.de/" TargetMode="External"/><Relationship Id="rId5" Type="http://schemas.openxmlformats.org/officeDocument/2006/relationships/hyperlink" Target="https://www.klik-krankenhaus.de/startseite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ackend.repository.difu.de/server/api/core/bitstreams/ed93210e-05d1-45e8-bbbc-cd36c32a704b/content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leitfaden.kommunaler-klimaschutz.de/wp-content/uploads/2023/03/Praxisleitfaden_2023_Massnahme_Umweltmanagement_Energiecontrolling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itfaden.kommunaler-klimaschutz.de/wp-content/uploads/2023/03/Praxisleitfaden_2023_Massnahme_Energiedienstleistungen_Beratung.pdf" TargetMode="External"/><Relationship Id="rId11" Type="http://schemas.openxmlformats.org/officeDocument/2006/relationships/image" Target="../media/image18.svg"/><Relationship Id="rId5" Type="http://schemas.openxmlformats.org/officeDocument/2006/relationships/hyperlink" Target="https://www.wigos.de/unsere-angebote/beratungsangebote/klimaneutralitaet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hyperlink" Target="https://www.mannheim.de/de/stadt-gestalten/planungskonzepte/flaechennutzungsplanung/flaechennutzungsplan-windenergi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dgnb.de/de/nachhaltiges-bauen/zirkulaeres-baue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nnheim.de/de/stadt-gestalten/planungskonzepte/flaechennutzungsplanung/flaechennutzungsplan-windenergie" TargetMode="External"/><Relationship Id="rId5" Type="http://schemas.openxmlformats.org/officeDocument/2006/relationships/hyperlink" Target="https://leitfaden.kommunaler-klimaschutz.de/wp-content/uploads/2023/03/Praxisleitfaden_2023_Massnahme_Kreislaufwirtschaft_Bau.pdf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s://www.immobilienbs.ch/themen/kreislaufwirtschaf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gnb.de/de/nachhaltiges-bauen/zirkulaeres-bauen" TargetMode="External"/><Relationship Id="rId5" Type="http://schemas.openxmlformats.org/officeDocument/2006/relationships/hyperlink" Target="https://www.bs.ch/fd/ibs/kreislaufwirtschaft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8DE3F4-531E-B80B-2C92-DFF4C68D8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LocalZero</a:t>
            </a:r>
            <a:r>
              <a:rPr lang="de-DE" dirty="0"/>
              <a:t> Top-Maßnahmen Industrie 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1D94D9C2-619F-69A2-8E2A-704228A61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29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Industrie-Sektor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935434" y="429846"/>
            <a:ext cx="1632926" cy="1190179"/>
          </a:xfrm>
          <a:custGeom>
            <a:avLst/>
            <a:gdLst/>
            <a:ahLst/>
            <a:cxnLst/>
            <a:rect l="l" t="t" r="r" b="b"/>
            <a:pathLst>
              <a:path w="1632926" h="1190179">
                <a:moveTo>
                  <a:pt x="0" y="0"/>
                </a:moveTo>
                <a:lnTo>
                  <a:pt x="1632926" y="0"/>
                </a:lnTo>
                <a:lnTo>
                  <a:pt x="163292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8" name="TextBox 48"/>
          <p:cNvSpPr txBox="1"/>
          <p:nvPr/>
        </p:nvSpPr>
        <p:spPr>
          <a:xfrm>
            <a:off x="2996849" y="1196896"/>
            <a:ext cx="11653362" cy="51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Top-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Sektor 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Industrie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/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Wirtschaft</a:t>
            </a:r>
            <a:endParaRPr lang="en-US" sz="3000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0" name="TextBox 42">
            <a:extLst>
              <a:ext uri="{FF2B5EF4-FFF2-40B4-BE49-F238E27FC236}">
                <a16:creationId xmlns:a16="http://schemas.microsoft.com/office/drawing/2014/main" id="{624670A0-083D-34EF-C946-2CE91A97CC39}"/>
              </a:ext>
            </a:extLst>
          </p:cNvPr>
          <p:cNvSpPr txBox="1"/>
          <p:nvPr/>
        </p:nvSpPr>
        <p:spPr>
          <a:xfrm>
            <a:off x="517221" y="3238500"/>
            <a:ext cx="17155108" cy="228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TOP 001			Aufbau lokaler Klimaschutz-Allianzen</a:t>
            </a: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TOP 002			Energieverbrauch kommunaler Krankenhäuser (oder anderer kommunaler Liegenschaften) senken</a:t>
            </a: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TOP 003			Koordinierte Beratung für Unternehmen und Industrie</a:t>
            </a: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TOP 004			Kreislaufwirtschaft und nachhaltige Baustoffe im Baubereich</a:t>
            </a: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TOP 005			Einrichtung von Materiallagern und Bauteilkatalogen für gebrauchte Bauteile</a:t>
            </a: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99" b="0" i="0" u="none" strike="noStrike" kern="1200" cap="none" spc="0" normalizeH="0" baseline="0" noProof="0" dirty="0">
              <a:ln>
                <a:noFill/>
              </a:ln>
              <a:solidFill>
                <a:srgbClr val="011633"/>
              </a:solidFill>
              <a:effectLst/>
              <a:uLnTx/>
              <a:uFillTx/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1" name="TextBox 43">
            <a:extLst>
              <a:ext uri="{FF2B5EF4-FFF2-40B4-BE49-F238E27FC236}">
                <a16:creationId xmlns:a16="http://schemas.microsoft.com/office/drawing/2014/main" id="{4C587615-0BFA-BD09-9606-D86AE5D5A279}"/>
              </a:ext>
            </a:extLst>
          </p:cNvPr>
          <p:cNvSpPr txBox="1"/>
          <p:nvPr/>
        </p:nvSpPr>
        <p:spPr>
          <a:xfrm>
            <a:off x="517221" y="2125513"/>
            <a:ext cx="17155108" cy="70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Maßnahmentypen:		Enabling-</a:t>
            </a: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			</a:t>
            </a: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Planerische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		</a:t>
            </a: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Technische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Maßnahme</a:t>
            </a:r>
            <a:endParaRPr kumimoji="0" lang="en-US" sz="1999" b="0" i="0" u="none" strike="noStrike" kern="1200" cap="none" spc="0" normalizeH="0" baseline="0" noProof="0" dirty="0">
              <a:ln>
                <a:noFill/>
              </a:ln>
              <a:solidFill>
                <a:srgbClr val="011633"/>
              </a:solidFill>
              <a:effectLst/>
              <a:uLnTx/>
              <a:uFillTx/>
              <a:latin typeface="DM Sans 1"/>
              <a:ea typeface="DM Sans 1"/>
              <a:cs typeface="DM Sans 1"/>
              <a:sym typeface="DM Sans 1"/>
            </a:endParaRPr>
          </a:p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			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Enabling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Dritter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, die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techn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Maßnahme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umzusetzen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		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Veränderung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der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Rahmenbedingungen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			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Einsparungen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bspw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durch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Reduktion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des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Energieverbrauchs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1633"/>
              </a:solidFill>
              <a:effectLst/>
              <a:uLnTx/>
              <a:uFillTx/>
              <a:latin typeface="DM Sans 2" panose="020B0604020202020204" charset="0"/>
              <a:ea typeface="DM Sans 1"/>
              <a:cs typeface="DM Sans 1"/>
              <a:sym typeface="DM Sans 1"/>
            </a:endParaRPr>
          </a:p>
        </p:txBody>
      </p:sp>
      <p:sp>
        <p:nvSpPr>
          <p:cNvPr id="52" name="Freeform 13">
            <a:extLst>
              <a:ext uri="{FF2B5EF4-FFF2-40B4-BE49-F238E27FC236}">
                <a16:creationId xmlns:a16="http://schemas.microsoft.com/office/drawing/2014/main" id="{BA978D3A-9C18-C8B9-321E-E078379845AC}"/>
              </a:ext>
            </a:extLst>
          </p:cNvPr>
          <p:cNvSpPr/>
          <p:nvPr/>
        </p:nvSpPr>
        <p:spPr>
          <a:xfrm>
            <a:off x="3874726" y="2217706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BAC924F-0B0D-DA6C-79D2-6E5C2AFE8111}"/>
              </a:ext>
            </a:extLst>
          </p:cNvPr>
          <p:cNvGrpSpPr/>
          <p:nvPr/>
        </p:nvGrpSpPr>
        <p:grpSpPr>
          <a:xfrm>
            <a:off x="8422875" y="2217705"/>
            <a:ext cx="188501" cy="188501"/>
            <a:chOff x="0" y="0"/>
            <a:chExt cx="812800" cy="812800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2C42232-6BE7-2923-D804-AF25A467A51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3AD6D9-224C-8F2A-D218-7E14A98D4A4E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Flussdiagramm: Verbinder 55">
            <a:extLst>
              <a:ext uri="{FF2B5EF4-FFF2-40B4-BE49-F238E27FC236}">
                <a16:creationId xmlns:a16="http://schemas.microsoft.com/office/drawing/2014/main" id="{8F607717-16E2-EB10-06CC-E529CBEA3D13}"/>
              </a:ext>
            </a:extLst>
          </p:cNvPr>
          <p:cNvSpPr/>
          <p:nvPr/>
        </p:nvSpPr>
        <p:spPr>
          <a:xfrm>
            <a:off x="13047602" y="2221570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21C58BD4-8B06-E0D5-BFAE-A00E2C3FBA62}"/>
              </a:ext>
            </a:extLst>
          </p:cNvPr>
          <p:cNvGrpSpPr/>
          <p:nvPr/>
        </p:nvGrpSpPr>
        <p:grpSpPr>
          <a:xfrm>
            <a:off x="2543422" y="4098330"/>
            <a:ext cx="188501" cy="188501"/>
            <a:chOff x="0" y="0"/>
            <a:chExt cx="812800" cy="812800"/>
          </a:xfrm>
        </p:grpSpPr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9C1115AF-C6EB-802F-DA38-9A99636E2D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54">
              <a:extLst>
                <a:ext uri="{FF2B5EF4-FFF2-40B4-BE49-F238E27FC236}">
                  <a16:creationId xmlns:a16="http://schemas.microsoft.com/office/drawing/2014/main" id="{403AA492-8D97-F78F-59DE-345152B3F61C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Freeform 13">
            <a:extLst>
              <a:ext uri="{FF2B5EF4-FFF2-40B4-BE49-F238E27FC236}">
                <a16:creationId xmlns:a16="http://schemas.microsoft.com/office/drawing/2014/main" id="{EE00BA7F-F52D-D9E8-E44B-B28DF3870B98}"/>
              </a:ext>
            </a:extLst>
          </p:cNvPr>
          <p:cNvSpPr/>
          <p:nvPr/>
        </p:nvSpPr>
        <p:spPr>
          <a:xfrm>
            <a:off x="2267835" y="4457700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517D202D-D843-D09C-F233-A52A13477B0F}"/>
              </a:ext>
            </a:extLst>
          </p:cNvPr>
          <p:cNvSpPr/>
          <p:nvPr/>
        </p:nvSpPr>
        <p:spPr>
          <a:xfrm>
            <a:off x="3225027" y="328006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hteck: abgerundete Ecken 70">
            <a:extLst>
              <a:ext uri="{FF2B5EF4-FFF2-40B4-BE49-F238E27FC236}">
                <a16:creationId xmlns:a16="http://schemas.microsoft.com/office/drawing/2014/main" id="{DB22755A-6431-E3C0-276C-2323267FF7DD}"/>
              </a:ext>
            </a:extLst>
          </p:cNvPr>
          <p:cNvSpPr/>
          <p:nvPr/>
        </p:nvSpPr>
        <p:spPr>
          <a:xfrm>
            <a:off x="3226908" y="4060315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2DDCBEF2-094B-1461-DC1E-685C390FF9BF}"/>
              </a:ext>
            </a:extLst>
          </p:cNvPr>
          <p:cNvSpPr/>
          <p:nvPr/>
        </p:nvSpPr>
        <p:spPr>
          <a:xfrm>
            <a:off x="3225027" y="4457700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CD746291-C95D-E0E3-B17F-2662BBDBED25}"/>
              </a:ext>
            </a:extLst>
          </p:cNvPr>
          <p:cNvSpPr/>
          <p:nvPr/>
        </p:nvSpPr>
        <p:spPr>
          <a:xfrm>
            <a:off x="3225027" y="4816149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E653A4B6-4852-4462-8AD6-6A22718A2F5B}"/>
              </a:ext>
            </a:extLst>
          </p:cNvPr>
          <p:cNvSpPr txBox="1"/>
          <p:nvPr/>
        </p:nvSpPr>
        <p:spPr>
          <a:xfrm>
            <a:off x="3301227" y="327016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A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9EB2CB44-9803-319B-43EE-394A779468A7}"/>
              </a:ext>
            </a:extLst>
          </p:cNvPr>
          <p:cNvSpPr txBox="1"/>
          <p:nvPr/>
        </p:nvSpPr>
        <p:spPr>
          <a:xfrm>
            <a:off x="3301227" y="405041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A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6F5CC947-B504-96FB-FF2A-9354C7162D46}"/>
              </a:ext>
            </a:extLst>
          </p:cNvPr>
          <p:cNvSpPr txBox="1"/>
          <p:nvPr/>
        </p:nvSpPr>
        <p:spPr>
          <a:xfrm>
            <a:off x="3301227" y="44577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B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586D0E4F-FA29-2D93-3816-E5F52A71F8E5}"/>
              </a:ext>
            </a:extLst>
          </p:cNvPr>
          <p:cNvSpPr txBox="1"/>
          <p:nvPr/>
        </p:nvSpPr>
        <p:spPr>
          <a:xfrm>
            <a:off x="3301227" y="481549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B</a:t>
            </a:r>
          </a:p>
        </p:txBody>
      </p:sp>
      <p:sp>
        <p:nvSpPr>
          <p:cNvPr id="80" name="Rechteck: abgerundete Ecken 79">
            <a:extLst>
              <a:ext uri="{FF2B5EF4-FFF2-40B4-BE49-F238E27FC236}">
                <a16:creationId xmlns:a16="http://schemas.microsoft.com/office/drawing/2014/main" id="{CEA78921-6D99-1179-8353-9D74EDFB132C}"/>
              </a:ext>
            </a:extLst>
          </p:cNvPr>
          <p:cNvSpPr/>
          <p:nvPr/>
        </p:nvSpPr>
        <p:spPr>
          <a:xfrm>
            <a:off x="3225027" y="3639108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E422873C-2E91-9E87-B87A-85DCA13F1D4F}"/>
              </a:ext>
            </a:extLst>
          </p:cNvPr>
          <p:cNvSpPr txBox="1"/>
          <p:nvPr/>
        </p:nvSpPr>
        <p:spPr>
          <a:xfrm>
            <a:off x="3301227" y="365434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A</a:t>
            </a:r>
          </a:p>
        </p:txBody>
      </p:sp>
      <p:sp>
        <p:nvSpPr>
          <p:cNvPr id="82" name="Freeform 13">
            <a:extLst>
              <a:ext uri="{FF2B5EF4-FFF2-40B4-BE49-F238E27FC236}">
                <a16:creationId xmlns:a16="http://schemas.microsoft.com/office/drawing/2014/main" id="{E1A3222B-9CF3-5AC9-B43A-43893BDC5551}"/>
              </a:ext>
            </a:extLst>
          </p:cNvPr>
          <p:cNvSpPr/>
          <p:nvPr/>
        </p:nvSpPr>
        <p:spPr>
          <a:xfrm>
            <a:off x="2267834" y="3310330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3" name="Group 52">
            <a:extLst>
              <a:ext uri="{FF2B5EF4-FFF2-40B4-BE49-F238E27FC236}">
                <a16:creationId xmlns:a16="http://schemas.microsoft.com/office/drawing/2014/main" id="{CC3A4E81-CC10-D87A-CDA0-CF5CFBBC2017}"/>
              </a:ext>
            </a:extLst>
          </p:cNvPr>
          <p:cNvGrpSpPr/>
          <p:nvPr/>
        </p:nvGrpSpPr>
        <p:grpSpPr>
          <a:xfrm>
            <a:off x="2541109" y="3310330"/>
            <a:ext cx="188501" cy="188501"/>
            <a:chOff x="0" y="0"/>
            <a:chExt cx="812800" cy="812800"/>
          </a:xfrm>
        </p:grpSpPr>
        <p:sp>
          <p:nvSpPr>
            <p:cNvPr id="84" name="Freeform 53">
              <a:extLst>
                <a:ext uri="{FF2B5EF4-FFF2-40B4-BE49-F238E27FC236}">
                  <a16:creationId xmlns:a16="http://schemas.microsoft.com/office/drawing/2014/main" id="{99997D07-7F0C-9900-C99D-A9E4047DEFC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TextBox 54">
              <a:extLst>
                <a:ext uri="{FF2B5EF4-FFF2-40B4-BE49-F238E27FC236}">
                  <a16:creationId xmlns:a16="http://schemas.microsoft.com/office/drawing/2014/main" id="{12B18EC8-CE9B-4DF9-64E6-4BD694F5C558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" name="Flussdiagramm: Verbinder 88">
            <a:extLst>
              <a:ext uri="{FF2B5EF4-FFF2-40B4-BE49-F238E27FC236}">
                <a16:creationId xmlns:a16="http://schemas.microsoft.com/office/drawing/2014/main" id="{838E5391-779C-34F7-2AD7-AF544313AFB9}"/>
              </a:ext>
            </a:extLst>
          </p:cNvPr>
          <p:cNvSpPr/>
          <p:nvPr/>
        </p:nvSpPr>
        <p:spPr>
          <a:xfrm>
            <a:off x="2849832" y="3719469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Freeform 13">
            <a:extLst>
              <a:ext uri="{FF2B5EF4-FFF2-40B4-BE49-F238E27FC236}">
                <a16:creationId xmlns:a16="http://schemas.microsoft.com/office/drawing/2014/main" id="{93795D1C-7A97-9427-37E3-61A9C9E756AF}"/>
              </a:ext>
            </a:extLst>
          </p:cNvPr>
          <p:cNvSpPr/>
          <p:nvPr/>
        </p:nvSpPr>
        <p:spPr>
          <a:xfrm>
            <a:off x="2271194" y="4095892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Flussdiagramm: Verbinder 90">
            <a:extLst>
              <a:ext uri="{FF2B5EF4-FFF2-40B4-BE49-F238E27FC236}">
                <a16:creationId xmlns:a16="http://schemas.microsoft.com/office/drawing/2014/main" id="{03BEC333-C035-CF66-F4AD-FCFF7D8E6319}"/>
              </a:ext>
            </a:extLst>
          </p:cNvPr>
          <p:cNvSpPr/>
          <p:nvPr/>
        </p:nvSpPr>
        <p:spPr>
          <a:xfrm>
            <a:off x="2851891" y="445770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Freeform 13">
            <a:extLst>
              <a:ext uri="{FF2B5EF4-FFF2-40B4-BE49-F238E27FC236}">
                <a16:creationId xmlns:a16="http://schemas.microsoft.com/office/drawing/2014/main" id="{25C60D2D-9810-4963-69AC-2948DC19FCF9}"/>
              </a:ext>
            </a:extLst>
          </p:cNvPr>
          <p:cNvSpPr/>
          <p:nvPr/>
        </p:nvSpPr>
        <p:spPr>
          <a:xfrm>
            <a:off x="2269850" y="4864289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50">
            <a:extLst>
              <a:ext uri="{FF2B5EF4-FFF2-40B4-BE49-F238E27FC236}">
                <a16:creationId xmlns:a16="http://schemas.microsoft.com/office/drawing/2014/main" id="{09F1DE89-3354-9B87-EFCC-09553A95F562}"/>
              </a:ext>
            </a:extLst>
          </p:cNvPr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Industrie-Sektor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0" name="Group 30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5" name="Freeform 35"/>
          <p:cNvSpPr/>
          <p:nvPr/>
        </p:nvSpPr>
        <p:spPr>
          <a:xfrm>
            <a:off x="935434" y="429846"/>
            <a:ext cx="1632926" cy="1190179"/>
          </a:xfrm>
          <a:custGeom>
            <a:avLst/>
            <a:gdLst/>
            <a:ahLst/>
            <a:cxnLst/>
            <a:rect l="l" t="t" r="r" b="b"/>
            <a:pathLst>
              <a:path w="1632926" h="1190179">
                <a:moveTo>
                  <a:pt x="0" y="0"/>
                </a:moveTo>
                <a:lnTo>
                  <a:pt x="1632926" y="0"/>
                </a:lnTo>
                <a:lnTo>
                  <a:pt x="163292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TextBox 42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469326" y="6989092"/>
            <a:ext cx="4203003" cy="189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Stadt-/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Organisationen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evtl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Stadtwerke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evtl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Vereine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 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36773" y="5715305"/>
            <a:ext cx="4035556" cy="68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Zweites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Netzwerktreffen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Klimapakt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Augsburger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Wirtschaft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Stadt Augsburg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2996849" y="825897"/>
            <a:ext cx="11653362" cy="884858"/>
            <a:chOff x="0" y="-38100"/>
            <a:chExt cx="15537816" cy="1179810"/>
          </a:xfrm>
        </p:grpSpPr>
        <p:sp>
          <p:nvSpPr>
            <p:cNvPr id="48" name="TextBox 48"/>
            <p:cNvSpPr txBox="1"/>
            <p:nvPr/>
          </p:nvSpPr>
          <p:spPr>
            <a:xfrm>
              <a:off x="0" y="456565"/>
              <a:ext cx="15537816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Aufbau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lokaler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Klimaschutz-Allianzen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1259636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001</a:t>
              </a:r>
            </a:p>
          </p:txBody>
        </p:sp>
      </p:grpSp>
      <p:grpSp>
        <p:nvGrpSpPr>
          <p:cNvPr id="51" name="Group 55">
            <a:extLst>
              <a:ext uri="{FF2B5EF4-FFF2-40B4-BE49-F238E27FC236}">
                <a16:creationId xmlns:a16="http://schemas.microsoft.com/office/drawing/2014/main" id="{FD745253-A4A9-53B7-DCF9-C3B097AAD550}"/>
              </a:ext>
            </a:extLst>
          </p:cNvPr>
          <p:cNvGrpSpPr/>
          <p:nvPr/>
        </p:nvGrpSpPr>
        <p:grpSpPr>
          <a:xfrm>
            <a:off x="-15767" y="2291998"/>
            <a:ext cx="183378" cy="7556180"/>
            <a:chOff x="-34161" y="24948"/>
            <a:chExt cx="244504" cy="10074909"/>
          </a:xfrm>
        </p:grpSpPr>
        <p:sp>
          <p:nvSpPr>
            <p:cNvPr id="52" name="TextBox 56">
              <a:extLst>
                <a:ext uri="{FF2B5EF4-FFF2-40B4-BE49-F238E27FC236}">
                  <a16:creationId xmlns:a16="http://schemas.microsoft.com/office/drawing/2014/main" id="{83E8F0BB-B570-919D-3E35-56E122BDB452}"/>
                </a:ext>
              </a:extLst>
            </p:cNvPr>
            <p:cNvSpPr txBox="1"/>
            <p:nvPr/>
          </p:nvSpPr>
          <p:spPr>
            <a:xfrm rot="16200000">
              <a:off x="-4465807" y="4477618"/>
              <a:ext cx="9128819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Stadt Mannheim 2020: Die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Klimaschzutz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-Allianz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Stadt Augsburg 2024: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Klimapakt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Augsburger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Wirtschaft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7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3" name="TextBox 57">
              <a:extLst>
                <a:ext uri="{FF2B5EF4-FFF2-40B4-BE49-F238E27FC236}">
                  <a16:creationId xmlns:a16="http://schemas.microsoft.com/office/drawing/2014/main" id="{7E0E9340-C1F7-E1C3-4553-6921655F3A75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60" name="TextBox 45">
            <a:extLst>
              <a:ext uri="{FF2B5EF4-FFF2-40B4-BE49-F238E27FC236}">
                <a16:creationId xmlns:a16="http://schemas.microsoft.com/office/drawing/2014/main" id="{E1BD5FE7-9CD4-9902-75F9-3CACC3915FD4}"/>
              </a:ext>
            </a:extLst>
          </p:cNvPr>
          <p:cNvSpPr txBox="1"/>
          <p:nvPr/>
        </p:nvSpPr>
        <p:spPr>
          <a:xfrm>
            <a:off x="517221" y="2150128"/>
            <a:ext cx="12409180" cy="3429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Lokales Unternehmensnetzwerk von Unternehmen zum Thema Klimaschutz gründen, z.B. Unternehmensnetzwerk für Klimaneutralität 2030. 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 gute lokale Vernetzung werden Potentiale sichtbar, die Unternehmen gemeinsam heben können (z.B. kann die Abwärme des einen Betriebs im anderen Betrieb genutzt werden, etc.)​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Austausch über korrekte CO2 Bilanzierung und Tools für Monitoring​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Gemeinsame Lobbyarbeit: Was brauchen die Unternehmen vom Stadtrat / Gemeinderat, damit Sie klimaneutral werden können?​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Auch eine vertrauliche Runde, in der Unternehmensvertreter sich vertraulich austauschen können, kann hilfreich sein (</a:t>
            </a: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Beispiel Mannheim</a:t>
            </a: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)​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61" name="AutoShape 3">
            <a:extLst>
              <a:ext uri="{FF2B5EF4-FFF2-40B4-BE49-F238E27FC236}">
                <a16:creationId xmlns:a16="http://schemas.microsoft.com/office/drawing/2014/main" id="{71653F7D-567A-5FE1-C627-011A8C1557D3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Box 46">
            <a:extLst>
              <a:ext uri="{FF2B5EF4-FFF2-40B4-BE49-F238E27FC236}">
                <a16:creationId xmlns:a16="http://schemas.microsoft.com/office/drawing/2014/main" id="{2A9FDE39-0ACA-32F3-16BB-3890AAA374D7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3" name="TextBox 48">
            <a:extLst>
              <a:ext uri="{FF2B5EF4-FFF2-40B4-BE49-F238E27FC236}">
                <a16:creationId xmlns:a16="http://schemas.microsoft.com/office/drawing/2014/main" id="{4D1D2A6F-CA66-E85A-C857-207EDBC44C3A}"/>
              </a:ext>
            </a:extLst>
          </p:cNvPr>
          <p:cNvSpPr txBox="1"/>
          <p:nvPr/>
        </p:nvSpPr>
        <p:spPr>
          <a:xfrm>
            <a:off x="889210" y="7027192"/>
            <a:ext cx="11554521" cy="150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Planerische</a:t>
            </a:r>
            <a:r>
              <a:rPr lang="en-US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</a:p>
          <a:p>
            <a:pPr algn="l">
              <a:lnSpc>
                <a:spcPts val="3039"/>
              </a:lnSpc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64" name="Group 12">
            <a:extLst>
              <a:ext uri="{FF2B5EF4-FFF2-40B4-BE49-F238E27FC236}">
                <a16:creationId xmlns:a16="http://schemas.microsoft.com/office/drawing/2014/main" id="{542C448B-641C-3B4F-AD9C-562BBB9CBE29}"/>
              </a:ext>
            </a:extLst>
          </p:cNvPr>
          <p:cNvGrpSpPr/>
          <p:nvPr/>
        </p:nvGrpSpPr>
        <p:grpSpPr>
          <a:xfrm>
            <a:off x="615671" y="7117413"/>
            <a:ext cx="188501" cy="188501"/>
            <a:chOff x="0" y="0"/>
            <a:chExt cx="812800" cy="812800"/>
          </a:xfrm>
        </p:grpSpPr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8EE6A96E-52D4-C1C4-AEF5-DB47631F1B0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14">
              <a:extLst>
                <a:ext uri="{FF2B5EF4-FFF2-40B4-BE49-F238E27FC236}">
                  <a16:creationId xmlns:a16="http://schemas.microsoft.com/office/drawing/2014/main" id="{B123902A-5662-D25C-A211-A6FD8724BF17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67" name="Group 52">
            <a:extLst>
              <a:ext uri="{FF2B5EF4-FFF2-40B4-BE49-F238E27FC236}">
                <a16:creationId xmlns:a16="http://schemas.microsoft.com/office/drawing/2014/main" id="{5583AFAA-362C-A233-9993-7977BD49741F}"/>
              </a:ext>
            </a:extLst>
          </p:cNvPr>
          <p:cNvGrpSpPr/>
          <p:nvPr/>
        </p:nvGrpSpPr>
        <p:grpSpPr>
          <a:xfrm>
            <a:off x="612898" y="7906850"/>
            <a:ext cx="188501" cy="188501"/>
            <a:chOff x="0" y="0"/>
            <a:chExt cx="812800" cy="812800"/>
          </a:xfrm>
        </p:grpSpPr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5478A188-8FA2-6C2A-9445-9876D510D04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>
                <a:solidFill>
                  <a:srgbClr val="112540"/>
                </a:solidFill>
              </a:endParaRPr>
            </a:p>
          </p:txBody>
        </p:sp>
        <p:sp>
          <p:nvSpPr>
            <p:cNvPr id="69" name="TextBox 54">
              <a:extLst>
                <a:ext uri="{FF2B5EF4-FFF2-40B4-BE49-F238E27FC236}">
                  <a16:creationId xmlns:a16="http://schemas.microsoft.com/office/drawing/2014/main" id="{AE592F0D-BA1A-6B22-965D-1B0F4DD3BC30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83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Industrie-Sektor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0" name="Group 30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5" name="Freeform 35"/>
          <p:cNvSpPr/>
          <p:nvPr/>
        </p:nvSpPr>
        <p:spPr>
          <a:xfrm>
            <a:off x="935434" y="429846"/>
            <a:ext cx="1632926" cy="1190179"/>
          </a:xfrm>
          <a:custGeom>
            <a:avLst/>
            <a:gdLst/>
            <a:ahLst/>
            <a:cxnLst/>
            <a:rect l="l" t="t" r="r" b="b"/>
            <a:pathLst>
              <a:path w="1632926" h="1190179">
                <a:moveTo>
                  <a:pt x="0" y="0"/>
                </a:moveTo>
                <a:lnTo>
                  <a:pt x="1632926" y="0"/>
                </a:lnTo>
                <a:lnTo>
                  <a:pt x="163292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TextBox 42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469326" y="6989092"/>
            <a:ext cx="4203003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Stadt-/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Krankenhausleitungen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6687800" y="9541473"/>
            <a:ext cx="11165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3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Projekt KLIK green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 green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2995982" y="298018"/>
            <a:ext cx="11653362" cy="1423467"/>
            <a:chOff x="0" y="-38100"/>
            <a:chExt cx="15537816" cy="1897955"/>
          </a:xfrm>
        </p:grpSpPr>
        <p:sp>
          <p:nvSpPr>
            <p:cNvPr id="48" name="TextBox 48"/>
            <p:cNvSpPr txBox="1"/>
            <p:nvPr/>
          </p:nvSpPr>
          <p:spPr>
            <a:xfrm>
              <a:off x="0" y="456565"/>
              <a:ext cx="15537816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Energieverbrauch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kommunaler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Krankenhäuser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(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oder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anderer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kommunaler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Liegenschaften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)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senken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138900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002</a:t>
              </a:r>
            </a:p>
          </p:txBody>
        </p:sp>
      </p:grpSp>
      <p:grpSp>
        <p:nvGrpSpPr>
          <p:cNvPr id="51" name="Group 55">
            <a:extLst>
              <a:ext uri="{FF2B5EF4-FFF2-40B4-BE49-F238E27FC236}">
                <a16:creationId xmlns:a16="http://schemas.microsoft.com/office/drawing/2014/main" id="{FD745253-A4A9-53B7-DCF9-C3B097AAD550}"/>
              </a:ext>
            </a:extLst>
          </p:cNvPr>
          <p:cNvGrpSpPr/>
          <p:nvPr/>
        </p:nvGrpSpPr>
        <p:grpSpPr>
          <a:xfrm>
            <a:off x="-20890" y="2292000"/>
            <a:ext cx="182350" cy="7556179"/>
            <a:chOff x="-40991" y="24950"/>
            <a:chExt cx="243133" cy="10074907"/>
          </a:xfrm>
        </p:grpSpPr>
        <p:sp>
          <p:nvSpPr>
            <p:cNvPr id="52" name="TextBox 56">
              <a:extLst>
                <a:ext uri="{FF2B5EF4-FFF2-40B4-BE49-F238E27FC236}">
                  <a16:creationId xmlns:a16="http://schemas.microsoft.com/office/drawing/2014/main" id="{83E8F0BB-B570-919D-3E35-56E122BDB452}"/>
                </a:ext>
              </a:extLst>
            </p:cNvPr>
            <p:cNvSpPr txBox="1"/>
            <p:nvPr/>
          </p:nvSpPr>
          <p:spPr>
            <a:xfrm rot="16200000">
              <a:off x="-4493661" y="4477620"/>
              <a:ext cx="9128819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Projekt KLIK green: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Krankenhaus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trifft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7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3" name="TextBox 57">
              <a:extLst>
                <a:ext uri="{FF2B5EF4-FFF2-40B4-BE49-F238E27FC236}">
                  <a16:creationId xmlns:a16="http://schemas.microsoft.com/office/drawing/2014/main" id="{7E0E9340-C1F7-E1C3-4553-6921655F3A75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60" name="TextBox 45">
            <a:extLst>
              <a:ext uri="{FF2B5EF4-FFF2-40B4-BE49-F238E27FC236}">
                <a16:creationId xmlns:a16="http://schemas.microsoft.com/office/drawing/2014/main" id="{E1BD5FE7-9CD4-9902-75F9-3CACC3915FD4}"/>
              </a:ext>
            </a:extLst>
          </p:cNvPr>
          <p:cNvSpPr txBox="1"/>
          <p:nvPr/>
        </p:nvSpPr>
        <p:spPr>
          <a:xfrm>
            <a:off x="517221" y="2150128"/>
            <a:ext cx="12409180" cy="266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Krankenhäuser werden teilweise von den Kommunen selbst betrieben, die Kommune und die entsprechende Verwaltung hat hier großen Einfluss und Gestaltungsspielraum.​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Klimaschutzmanagement und Energiemanagement einführen, damit relevante Maßnahmen erkannt und priorisiert werden​ können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Energieverbrauch senken durch effizientere Geräte (z.B. Waschmaschinen und Wäschetrockner), Gebäudemodernisierung (Dämmung) oder intelligentere Steuerungen (Lichter und andere Geräte ausschalten)​</a:t>
            </a:r>
          </a:p>
          <a:p>
            <a:pPr algn="l">
              <a:lnSpc>
                <a:spcPts val="3039"/>
              </a:lnSpc>
            </a:pP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61" name="AutoShape 3">
            <a:extLst>
              <a:ext uri="{FF2B5EF4-FFF2-40B4-BE49-F238E27FC236}">
                <a16:creationId xmlns:a16="http://schemas.microsoft.com/office/drawing/2014/main" id="{71653F7D-567A-5FE1-C627-011A8C1557D3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Box 46">
            <a:extLst>
              <a:ext uri="{FF2B5EF4-FFF2-40B4-BE49-F238E27FC236}">
                <a16:creationId xmlns:a16="http://schemas.microsoft.com/office/drawing/2014/main" id="{2A9FDE39-0ACA-32F3-16BB-3890AAA374D7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3" name="TextBox 48">
            <a:extLst>
              <a:ext uri="{FF2B5EF4-FFF2-40B4-BE49-F238E27FC236}">
                <a16:creationId xmlns:a16="http://schemas.microsoft.com/office/drawing/2014/main" id="{4D1D2A6F-CA66-E85A-C857-207EDBC44C3A}"/>
              </a:ext>
            </a:extLst>
          </p:cNvPr>
          <p:cNvSpPr txBox="1"/>
          <p:nvPr/>
        </p:nvSpPr>
        <p:spPr>
          <a:xfrm>
            <a:off x="889210" y="7027192"/>
            <a:ext cx="11554521" cy="73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THG-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Senkung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Energieverbrauchs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Krankenhäuser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32" name="Group 12">
            <a:extLst>
              <a:ext uri="{FF2B5EF4-FFF2-40B4-BE49-F238E27FC236}">
                <a16:creationId xmlns:a16="http://schemas.microsoft.com/office/drawing/2014/main" id="{F5F5B802-1E52-2831-3C20-B9887112E56E}"/>
              </a:ext>
            </a:extLst>
          </p:cNvPr>
          <p:cNvGrpSpPr/>
          <p:nvPr/>
        </p:nvGrpSpPr>
        <p:grpSpPr>
          <a:xfrm>
            <a:off x="615671" y="7151016"/>
            <a:ext cx="188501" cy="188501"/>
            <a:chOff x="0" y="0"/>
            <a:chExt cx="812800" cy="812800"/>
          </a:xfrm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39D3CFA6-F53E-4E36-EC88-34FC589478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0751F980-11AB-67F7-D87E-D6FAFCB6600D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181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Industrie-Sektor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0" name="Group 30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5" name="Freeform 35"/>
          <p:cNvSpPr/>
          <p:nvPr/>
        </p:nvSpPr>
        <p:spPr>
          <a:xfrm>
            <a:off x="935434" y="429846"/>
            <a:ext cx="1632926" cy="1190179"/>
          </a:xfrm>
          <a:custGeom>
            <a:avLst/>
            <a:gdLst/>
            <a:ahLst/>
            <a:cxnLst/>
            <a:rect l="l" t="t" r="r" b="b"/>
            <a:pathLst>
              <a:path w="1632926" h="1190179">
                <a:moveTo>
                  <a:pt x="0" y="0"/>
                </a:moveTo>
                <a:lnTo>
                  <a:pt x="1632926" y="0"/>
                </a:lnTo>
                <a:lnTo>
                  <a:pt x="163292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TextBox 42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469326" y="6989092"/>
            <a:ext cx="4203003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Stadt-/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Lokales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Klimaschutzmanagement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6687800" y="9541473"/>
            <a:ext cx="11165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Transformationsberatung Osnabrück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WIGOS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1" name="Group 55">
            <a:extLst>
              <a:ext uri="{FF2B5EF4-FFF2-40B4-BE49-F238E27FC236}">
                <a16:creationId xmlns:a16="http://schemas.microsoft.com/office/drawing/2014/main" id="{FD745253-A4A9-53B7-DCF9-C3B097AAD550}"/>
              </a:ext>
            </a:extLst>
          </p:cNvPr>
          <p:cNvGrpSpPr/>
          <p:nvPr/>
        </p:nvGrpSpPr>
        <p:grpSpPr>
          <a:xfrm>
            <a:off x="-15767" y="2269732"/>
            <a:ext cx="531500" cy="7578447"/>
            <a:chOff x="-34161" y="-4741"/>
            <a:chExt cx="708666" cy="10104598"/>
          </a:xfrm>
        </p:grpSpPr>
        <p:sp>
          <p:nvSpPr>
            <p:cNvPr id="52" name="TextBox 56">
              <a:extLst>
                <a:ext uri="{FF2B5EF4-FFF2-40B4-BE49-F238E27FC236}">
                  <a16:creationId xmlns:a16="http://schemas.microsoft.com/office/drawing/2014/main" id="{83E8F0BB-B570-919D-3E35-56E122BDB452}"/>
                </a:ext>
              </a:extLst>
            </p:cNvPr>
            <p:cNvSpPr txBox="1"/>
            <p:nvPr/>
          </p:nvSpPr>
          <p:spPr>
            <a:xfrm rot="16200000">
              <a:off x="-4241026" y="4208547"/>
              <a:ext cx="9128819" cy="702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Difu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Entwicklung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Angebot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von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Energiedienstleistungen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Optimierung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der (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institutionellen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)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Beratungsstrukturen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Difu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Umwelt- und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Energiemanagement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Betrieben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Difu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3" name="TextBox 57">
              <a:extLst>
                <a:ext uri="{FF2B5EF4-FFF2-40B4-BE49-F238E27FC236}">
                  <a16:creationId xmlns:a16="http://schemas.microsoft.com/office/drawing/2014/main" id="{7E0E9340-C1F7-E1C3-4553-6921655F3A75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60" name="TextBox 45">
            <a:extLst>
              <a:ext uri="{FF2B5EF4-FFF2-40B4-BE49-F238E27FC236}">
                <a16:creationId xmlns:a16="http://schemas.microsoft.com/office/drawing/2014/main" id="{E1BD5FE7-9CD4-9902-75F9-3CACC3915FD4}"/>
              </a:ext>
            </a:extLst>
          </p:cNvPr>
          <p:cNvSpPr txBox="1"/>
          <p:nvPr/>
        </p:nvSpPr>
        <p:spPr>
          <a:xfrm>
            <a:off x="517221" y="2150128"/>
            <a:ext cx="12409180" cy="2275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 von der Kommune angebotene "offizielle" Energieberatung genießt ein hohes Vertrauen in Industrie und Betrieben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Energieberatung gezielt für Unternehmen anbieten​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 entsprechende Fördermöglichkeiten aus Bundesmitteln hinweisen/ diese konsequent nutzen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Bildungsarbeit leisten, um Hemmnisse für Investitionen in Energiesparmaßnahmen und Klimaschutzmaßnahmen zu reduzieren​</a:t>
            </a:r>
          </a:p>
        </p:txBody>
      </p:sp>
      <p:sp>
        <p:nvSpPr>
          <p:cNvPr id="61" name="AutoShape 3">
            <a:extLst>
              <a:ext uri="{FF2B5EF4-FFF2-40B4-BE49-F238E27FC236}">
                <a16:creationId xmlns:a16="http://schemas.microsoft.com/office/drawing/2014/main" id="{71653F7D-567A-5FE1-C627-011A8C1557D3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Box 46">
            <a:extLst>
              <a:ext uri="{FF2B5EF4-FFF2-40B4-BE49-F238E27FC236}">
                <a16:creationId xmlns:a16="http://schemas.microsoft.com/office/drawing/2014/main" id="{2A9FDE39-0ACA-32F3-16BB-3890AAA374D7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id="{43B36057-E5EC-F941-B985-80B56DC94AB0}"/>
              </a:ext>
            </a:extLst>
          </p:cNvPr>
          <p:cNvGrpSpPr/>
          <p:nvPr/>
        </p:nvGrpSpPr>
        <p:grpSpPr>
          <a:xfrm>
            <a:off x="2996849" y="825897"/>
            <a:ext cx="11653362" cy="884858"/>
            <a:chOff x="0" y="-38100"/>
            <a:chExt cx="15537816" cy="1179810"/>
          </a:xfrm>
        </p:grpSpPr>
        <p:sp>
          <p:nvSpPr>
            <p:cNvPr id="46" name="TextBox 48">
              <a:extLst>
                <a:ext uri="{FF2B5EF4-FFF2-40B4-BE49-F238E27FC236}">
                  <a16:creationId xmlns:a16="http://schemas.microsoft.com/office/drawing/2014/main" id="{B6D049D6-7590-9042-E82A-AE4ADD394106}"/>
                </a:ext>
              </a:extLst>
            </p:cNvPr>
            <p:cNvSpPr txBox="1"/>
            <p:nvPr/>
          </p:nvSpPr>
          <p:spPr>
            <a:xfrm>
              <a:off x="0" y="456565"/>
              <a:ext cx="15537816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Koordinierte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Beratung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für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Unternehmen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Industrie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3D7F498-BFB2-E97D-76A3-94358E19702B}"/>
                </a:ext>
              </a:extLst>
            </p:cNvPr>
            <p:cNvSpPr txBox="1"/>
            <p:nvPr/>
          </p:nvSpPr>
          <p:spPr>
            <a:xfrm>
              <a:off x="0" y="-38100"/>
              <a:ext cx="169380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</a:t>
              </a:r>
              <a:r>
                <a:rPr lang="en-US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3</a:t>
              </a:r>
              <a:endParaRPr lang="en-US" sz="1800" dirty="0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</p:grpSp>
      <p:grpSp>
        <p:nvGrpSpPr>
          <p:cNvPr id="54" name="Group 12">
            <a:extLst>
              <a:ext uri="{FF2B5EF4-FFF2-40B4-BE49-F238E27FC236}">
                <a16:creationId xmlns:a16="http://schemas.microsoft.com/office/drawing/2014/main" id="{E545D524-10FF-A9CF-4C09-D07BFAED4616}"/>
              </a:ext>
            </a:extLst>
          </p:cNvPr>
          <p:cNvGrpSpPr/>
          <p:nvPr/>
        </p:nvGrpSpPr>
        <p:grpSpPr>
          <a:xfrm>
            <a:off x="615671" y="7117413"/>
            <a:ext cx="188501" cy="188501"/>
            <a:chOff x="0" y="0"/>
            <a:chExt cx="812800" cy="812800"/>
          </a:xfrm>
        </p:grpSpPr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A2696B29-A4AC-67E1-D829-71467C641A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FDAD8784-5589-4E95-4C33-EA74ADFA52B9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id="{3C66AE00-8FFF-0586-A7F8-648E270E9AA3}"/>
              </a:ext>
            </a:extLst>
          </p:cNvPr>
          <p:cNvGrpSpPr/>
          <p:nvPr/>
        </p:nvGrpSpPr>
        <p:grpSpPr>
          <a:xfrm>
            <a:off x="612898" y="7906850"/>
            <a:ext cx="188501" cy="188501"/>
            <a:chOff x="0" y="0"/>
            <a:chExt cx="812800" cy="812800"/>
          </a:xfrm>
        </p:grpSpPr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B0CD4C97-C008-CAA3-51D5-2F6731EFD7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>
                <a:solidFill>
                  <a:srgbClr val="112540"/>
                </a:solidFill>
              </a:endParaRPr>
            </a:p>
          </p:txBody>
        </p:sp>
        <p:sp>
          <p:nvSpPr>
            <p:cNvPr id="59" name="TextBox 54">
              <a:extLst>
                <a:ext uri="{FF2B5EF4-FFF2-40B4-BE49-F238E27FC236}">
                  <a16:creationId xmlns:a16="http://schemas.microsoft.com/office/drawing/2014/main" id="{BC2DC501-C451-7D92-0006-6692D6ABD222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64" name="TextBox 48">
            <a:extLst>
              <a:ext uri="{FF2B5EF4-FFF2-40B4-BE49-F238E27FC236}">
                <a16:creationId xmlns:a16="http://schemas.microsoft.com/office/drawing/2014/main" id="{F4BA5926-7881-3F8F-2012-17867A0EDB94}"/>
              </a:ext>
            </a:extLst>
          </p:cNvPr>
          <p:cNvSpPr txBox="1"/>
          <p:nvPr/>
        </p:nvSpPr>
        <p:spPr>
          <a:xfrm>
            <a:off x="889210" y="7027192"/>
            <a:ext cx="11554521" cy="150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Planerische</a:t>
            </a:r>
            <a:r>
              <a:rPr lang="en-US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</a:p>
          <a:p>
            <a:pPr algn="l">
              <a:lnSpc>
                <a:spcPts val="3039"/>
              </a:lnSpc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pic>
        <p:nvPicPr>
          <p:cNvPr id="65" name="Grafik 64" descr="Sterne mit einfarbiger Füllung">
            <a:extLst>
              <a:ext uri="{FF2B5EF4-FFF2-40B4-BE49-F238E27FC236}">
                <a16:creationId xmlns:a16="http://schemas.microsoft.com/office/drawing/2014/main" id="{3FDDE4E9-45D8-EFA0-03AF-716E329653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472" y="9431585"/>
            <a:ext cx="457200" cy="457200"/>
          </a:xfrm>
          <a:prstGeom prst="rect">
            <a:avLst/>
          </a:prstGeom>
        </p:spPr>
      </p:pic>
      <p:sp>
        <p:nvSpPr>
          <p:cNvPr id="66" name="TextBox 34">
            <a:extLst>
              <a:ext uri="{FF2B5EF4-FFF2-40B4-BE49-F238E27FC236}">
                <a16:creationId xmlns:a16="http://schemas.microsoft.com/office/drawing/2014/main" id="{41A1E92F-DA94-A158-0E18-E76AE11FB3FA}"/>
              </a:ext>
            </a:extLst>
          </p:cNvPr>
          <p:cNvSpPr txBox="1"/>
          <p:nvPr/>
        </p:nvSpPr>
        <p:spPr>
          <a:xfrm>
            <a:off x="1007366" y="9541473"/>
            <a:ext cx="3412233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Transformationsberatung Osnabrück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117890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Industrie-Sektor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0" name="Group 30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5" name="Freeform 35"/>
          <p:cNvSpPr/>
          <p:nvPr/>
        </p:nvSpPr>
        <p:spPr>
          <a:xfrm>
            <a:off x="935434" y="429846"/>
            <a:ext cx="1632926" cy="1190179"/>
          </a:xfrm>
          <a:custGeom>
            <a:avLst/>
            <a:gdLst/>
            <a:ahLst/>
            <a:cxnLst/>
            <a:rect l="l" t="t" r="r" b="b"/>
            <a:pathLst>
              <a:path w="1632926" h="1190179">
                <a:moveTo>
                  <a:pt x="0" y="0"/>
                </a:moveTo>
                <a:lnTo>
                  <a:pt x="1632926" y="0"/>
                </a:lnTo>
                <a:lnTo>
                  <a:pt x="163292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TextBox 42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Stadt-/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Lokales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Klimaschutzmanagement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Lokale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Bauträger:innen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6687800" y="9541473"/>
            <a:ext cx="11165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5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36773" y="5715305"/>
            <a:ext cx="4035556" cy="68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Maßnahmenbeispiele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Kreislaufwirtschaft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nachhaltiges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Bauen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Difu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1" name="Group 55">
            <a:extLst>
              <a:ext uri="{FF2B5EF4-FFF2-40B4-BE49-F238E27FC236}">
                <a16:creationId xmlns:a16="http://schemas.microsoft.com/office/drawing/2014/main" id="{FD745253-A4A9-53B7-DCF9-C3B097AAD550}"/>
              </a:ext>
            </a:extLst>
          </p:cNvPr>
          <p:cNvGrpSpPr/>
          <p:nvPr/>
        </p:nvGrpSpPr>
        <p:grpSpPr>
          <a:xfrm>
            <a:off x="-15767" y="2255208"/>
            <a:ext cx="362914" cy="7592971"/>
            <a:chOff x="-34161" y="-24107"/>
            <a:chExt cx="483884" cy="10123964"/>
          </a:xfrm>
        </p:grpSpPr>
        <p:sp>
          <p:nvSpPr>
            <p:cNvPr id="52" name="TextBox 56">
              <a:extLst>
                <a:ext uri="{FF2B5EF4-FFF2-40B4-BE49-F238E27FC236}">
                  <a16:creationId xmlns:a16="http://schemas.microsoft.com/office/drawing/2014/main" id="{83E8F0BB-B570-919D-3E35-56E122BDB452}"/>
                </a:ext>
              </a:extLst>
            </p:cNvPr>
            <p:cNvSpPr txBox="1"/>
            <p:nvPr/>
          </p:nvSpPr>
          <p:spPr>
            <a:xfrm rot="16200000">
              <a:off x="-4346117" y="4308872"/>
              <a:ext cx="9128819" cy="462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Difu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Vermeidung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Verwertung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von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Bauabfällen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durch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Ansätze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der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Kreislaufwirtschaft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 tooltip="https://www.mannheim.de/de/stadt-gestalten/planungskonzepte/flaechennutzungsplanung/flaechennutzungsplan-windenergi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;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DGNB 2024: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Zirkuläres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Bauen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6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3" name="TextBox 57">
              <a:extLst>
                <a:ext uri="{FF2B5EF4-FFF2-40B4-BE49-F238E27FC236}">
                  <a16:creationId xmlns:a16="http://schemas.microsoft.com/office/drawing/2014/main" id="{7E0E9340-C1F7-E1C3-4553-6921655F3A75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60" name="TextBox 45">
            <a:extLst>
              <a:ext uri="{FF2B5EF4-FFF2-40B4-BE49-F238E27FC236}">
                <a16:creationId xmlns:a16="http://schemas.microsoft.com/office/drawing/2014/main" id="{E1BD5FE7-9CD4-9902-75F9-3CACC3915FD4}"/>
              </a:ext>
            </a:extLst>
          </p:cNvPr>
          <p:cNvSpPr txBox="1"/>
          <p:nvPr/>
        </p:nvSpPr>
        <p:spPr>
          <a:xfrm>
            <a:off x="517221" y="2150128"/>
            <a:ext cx="12409180" cy="266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Der Bausektor gehört zu den ressourcenintensivsten Wirtschaftssektoren: 2018 fielen etwa 219 Millionen Tonnen Bauabfälle an – und machten damit mehr als die Hälfte des Gesamtabfallaufkommens in Deutschland aus. 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Anpassung kommunaler Vergabeverfahren 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Einführung ökologischer Richtlinien für Baustoffe​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Dokumentation der Lebenszyklen von in Gebäuden verbauten Materialien bei großen öffentlichen Neubauvorhaben und bei selektivem Rückbau, zum Beispiel in einem Gebäudepass​</a:t>
            </a:r>
          </a:p>
          <a:p>
            <a:pPr algn="l">
              <a:lnSpc>
                <a:spcPts val="3039"/>
              </a:lnSpc>
            </a:pPr>
            <a:endParaRPr lang="de-DE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61" name="AutoShape 3">
            <a:extLst>
              <a:ext uri="{FF2B5EF4-FFF2-40B4-BE49-F238E27FC236}">
                <a16:creationId xmlns:a16="http://schemas.microsoft.com/office/drawing/2014/main" id="{71653F7D-567A-5FE1-C627-011A8C1557D3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Box 46">
            <a:extLst>
              <a:ext uri="{FF2B5EF4-FFF2-40B4-BE49-F238E27FC236}">
                <a16:creationId xmlns:a16="http://schemas.microsoft.com/office/drawing/2014/main" id="{2A9FDE39-0ACA-32F3-16BB-3890AAA374D7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id="{43B36057-E5EC-F941-B985-80B56DC94AB0}"/>
              </a:ext>
            </a:extLst>
          </p:cNvPr>
          <p:cNvGrpSpPr/>
          <p:nvPr/>
        </p:nvGrpSpPr>
        <p:grpSpPr>
          <a:xfrm>
            <a:off x="2996849" y="825897"/>
            <a:ext cx="11653362" cy="884858"/>
            <a:chOff x="0" y="-38100"/>
            <a:chExt cx="15537816" cy="1179810"/>
          </a:xfrm>
        </p:grpSpPr>
        <p:sp>
          <p:nvSpPr>
            <p:cNvPr id="46" name="TextBox 48">
              <a:extLst>
                <a:ext uri="{FF2B5EF4-FFF2-40B4-BE49-F238E27FC236}">
                  <a16:creationId xmlns:a16="http://schemas.microsoft.com/office/drawing/2014/main" id="{B6D049D6-7590-9042-E82A-AE4ADD394106}"/>
                </a:ext>
              </a:extLst>
            </p:cNvPr>
            <p:cNvSpPr txBox="1"/>
            <p:nvPr/>
          </p:nvSpPr>
          <p:spPr>
            <a:xfrm>
              <a:off x="0" y="456565"/>
              <a:ext cx="15537816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Kreislaufwirtschaft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nachhaltige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Baustoffe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im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Baubereich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3D7F498-BFB2-E97D-76A3-94358E19702B}"/>
                </a:ext>
              </a:extLst>
            </p:cNvPr>
            <p:cNvSpPr txBox="1"/>
            <p:nvPr/>
          </p:nvSpPr>
          <p:spPr>
            <a:xfrm>
              <a:off x="0" y="-38100"/>
              <a:ext cx="169380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004</a:t>
              </a:r>
            </a:p>
          </p:txBody>
        </p:sp>
      </p:grpSp>
      <p:grpSp>
        <p:nvGrpSpPr>
          <p:cNvPr id="54" name="Group 12">
            <a:extLst>
              <a:ext uri="{FF2B5EF4-FFF2-40B4-BE49-F238E27FC236}">
                <a16:creationId xmlns:a16="http://schemas.microsoft.com/office/drawing/2014/main" id="{E545D524-10FF-A9CF-4C09-D07BFAED4616}"/>
              </a:ext>
            </a:extLst>
          </p:cNvPr>
          <p:cNvGrpSpPr/>
          <p:nvPr/>
        </p:nvGrpSpPr>
        <p:grpSpPr>
          <a:xfrm>
            <a:off x="615671" y="7117413"/>
            <a:ext cx="188501" cy="188501"/>
            <a:chOff x="0" y="0"/>
            <a:chExt cx="812800" cy="812800"/>
          </a:xfrm>
        </p:grpSpPr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A2696B29-A4AC-67E1-D829-71467C641A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FDAD8784-5589-4E95-4C33-EA74ADFA52B9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64" name="TextBox 48">
            <a:extLst>
              <a:ext uri="{FF2B5EF4-FFF2-40B4-BE49-F238E27FC236}">
                <a16:creationId xmlns:a16="http://schemas.microsoft.com/office/drawing/2014/main" id="{F4BA5926-7881-3F8F-2012-17867A0EDB94}"/>
              </a:ext>
            </a:extLst>
          </p:cNvPr>
          <p:cNvSpPr txBox="1"/>
          <p:nvPr/>
        </p:nvSpPr>
        <p:spPr>
          <a:xfrm>
            <a:off x="889210" y="7027192"/>
            <a:ext cx="11554521" cy="150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</a:p>
          <a:p>
            <a:pPr algn="l">
              <a:lnSpc>
                <a:spcPts val="3039"/>
              </a:lnSpc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Klimafreundlicheres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öffentliche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Bauten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weniger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graue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Emissionen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</p:txBody>
      </p:sp>
      <p:grpSp>
        <p:nvGrpSpPr>
          <p:cNvPr id="47" name="Group 12">
            <a:extLst>
              <a:ext uri="{FF2B5EF4-FFF2-40B4-BE49-F238E27FC236}">
                <a16:creationId xmlns:a16="http://schemas.microsoft.com/office/drawing/2014/main" id="{0A0C9BE2-64FF-7FB7-23A6-8540299A5DB9}"/>
              </a:ext>
            </a:extLst>
          </p:cNvPr>
          <p:cNvGrpSpPr/>
          <p:nvPr/>
        </p:nvGrpSpPr>
        <p:grpSpPr>
          <a:xfrm>
            <a:off x="615671" y="7635061"/>
            <a:ext cx="188501" cy="477607"/>
            <a:chOff x="-2747" y="-38100"/>
            <a:chExt cx="812800" cy="2059400"/>
          </a:xfrm>
        </p:grpSpPr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DA2EC49D-EAF8-DF48-5B5D-A99DCC358F4F}"/>
                </a:ext>
              </a:extLst>
            </p:cNvPr>
            <p:cNvSpPr/>
            <p:nvPr/>
          </p:nvSpPr>
          <p:spPr>
            <a:xfrm>
              <a:off x="-2747" y="120850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ED8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TextBox 14">
              <a:extLst>
                <a:ext uri="{FF2B5EF4-FFF2-40B4-BE49-F238E27FC236}">
                  <a16:creationId xmlns:a16="http://schemas.microsoft.com/office/drawing/2014/main" id="{F22720A7-6FD1-9237-2987-11A30212EAF5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377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Industrie-Sektor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0" name="Group 30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5" name="Freeform 35"/>
          <p:cNvSpPr/>
          <p:nvPr/>
        </p:nvSpPr>
        <p:spPr>
          <a:xfrm>
            <a:off x="935434" y="429846"/>
            <a:ext cx="1632926" cy="1190179"/>
          </a:xfrm>
          <a:custGeom>
            <a:avLst/>
            <a:gdLst/>
            <a:ahLst/>
            <a:cxnLst/>
            <a:rect l="l" t="t" r="r" b="b"/>
            <a:pathLst>
              <a:path w="1632926" h="1190179">
                <a:moveTo>
                  <a:pt x="0" y="0"/>
                </a:moveTo>
                <a:lnTo>
                  <a:pt x="1632926" y="0"/>
                </a:lnTo>
                <a:lnTo>
                  <a:pt x="163292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TextBox 42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Stadt-/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Lokales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Klimaschutzmanagement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Lokale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Bauträger:innen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6687800" y="9541473"/>
            <a:ext cx="11165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6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Bauteilkatalog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Basel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Kanton Basel-Stadt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1" name="Group 55">
            <a:extLst>
              <a:ext uri="{FF2B5EF4-FFF2-40B4-BE49-F238E27FC236}">
                <a16:creationId xmlns:a16="http://schemas.microsoft.com/office/drawing/2014/main" id="{FD745253-A4A9-53B7-DCF9-C3B097AAD550}"/>
              </a:ext>
            </a:extLst>
          </p:cNvPr>
          <p:cNvGrpSpPr/>
          <p:nvPr/>
        </p:nvGrpSpPr>
        <p:grpSpPr>
          <a:xfrm>
            <a:off x="-15767" y="2226328"/>
            <a:ext cx="193604" cy="7621851"/>
            <a:chOff x="-34161" y="-62615"/>
            <a:chExt cx="258138" cy="10162472"/>
          </a:xfrm>
        </p:grpSpPr>
        <p:sp>
          <p:nvSpPr>
            <p:cNvPr id="52" name="TextBox 56">
              <a:extLst>
                <a:ext uri="{FF2B5EF4-FFF2-40B4-BE49-F238E27FC236}">
                  <a16:creationId xmlns:a16="http://schemas.microsoft.com/office/drawing/2014/main" id="{83E8F0BB-B570-919D-3E35-56E122BDB452}"/>
                </a:ext>
              </a:extLst>
            </p:cNvPr>
            <p:cNvSpPr txBox="1"/>
            <p:nvPr/>
          </p:nvSpPr>
          <p:spPr>
            <a:xfrm rot="16200000">
              <a:off x="-4452171" y="4390054"/>
              <a:ext cx="9128817" cy="223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DGNB 2024: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Zirkuläres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Bauen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Kanton Basel Stadt 2024: Engagement für die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Kreislaufwirtschaft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3" name="TextBox 57">
              <a:extLst>
                <a:ext uri="{FF2B5EF4-FFF2-40B4-BE49-F238E27FC236}">
                  <a16:creationId xmlns:a16="http://schemas.microsoft.com/office/drawing/2014/main" id="{7E0E9340-C1F7-E1C3-4553-6921655F3A75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60" name="TextBox 45">
            <a:extLst>
              <a:ext uri="{FF2B5EF4-FFF2-40B4-BE49-F238E27FC236}">
                <a16:creationId xmlns:a16="http://schemas.microsoft.com/office/drawing/2014/main" id="{E1BD5FE7-9CD4-9902-75F9-3CACC3915FD4}"/>
              </a:ext>
            </a:extLst>
          </p:cNvPr>
          <p:cNvSpPr txBox="1"/>
          <p:nvPr/>
        </p:nvSpPr>
        <p:spPr>
          <a:xfrm>
            <a:off x="517221" y="2150128"/>
            <a:ext cx="12409180" cy="3814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Der Bausektor gehört zu den ressourcenintensivsten Wirtschaftssektoren: 2018 fielen etwa 219 Millionen Tonnen Bauabfälle an – und machten damit mehr als die Hälfte des Gesamtabfallaufkommens in Deutschland aus. 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Einrichtung von Materiallagern und Bauteilkatalogen für gebrauchte Bauteile (aus dem Bausektor)​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Kommune richtet Lager für Stahlträger etc. ein​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 wiederholtes einsetzen der Bauteile werden Ressourcen und Emissionen gespart​</a:t>
            </a:r>
          </a:p>
          <a:p>
            <a:pPr marL="285750" indent="-28575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Bauteile, die normal neu produziert werden müssten, können wiederverwendet werden​</a:t>
            </a:r>
          </a:p>
          <a:p>
            <a:pPr algn="l">
              <a:lnSpc>
                <a:spcPts val="3039"/>
              </a:lnSpc>
            </a:pPr>
            <a:endParaRPr lang="de-DE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​</a:t>
            </a:r>
          </a:p>
          <a:p>
            <a:pPr algn="l">
              <a:lnSpc>
                <a:spcPts val="3039"/>
              </a:lnSpc>
            </a:pPr>
            <a:endParaRPr lang="de-DE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de-DE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​</a:t>
            </a:r>
          </a:p>
        </p:txBody>
      </p:sp>
      <p:sp>
        <p:nvSpPr>
          <p:cNvPr id="61" name="AutoShape 3">
            <a:extLst>
              <a:ext uri="{FF2B5EF4-FFF2-40B4-BE49-F238E27FC236}">
                <a16:creationId xmlns:a16="http://schemas.microsoft.com/office/drawing/2014/main" id="{71653F7D-567A-5FE1-C627-011A8C1557D3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Box 46">
            <a:extLst>
              <a:ext uri="{FF2B5EF4-FFF2-40B4-BE49-F238E27FC236}">
                <a16:creationId xmlns:a16="http://schemas.microsoft.com/office/drawing/2014/main" id="{2A9FDE39-0ACA-32F3-16BB-3890AAA374D7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grpSp>
        <p:nvGrpSpPr>
          <p:cNvPr id="54" name="Group 12">
            <a:extLst>
              <a:ext uri="{FF2B5EF4-FFF2-40B4-BE49-F238E27FC236}">
                <a16:creationId xmlns:a16="http://schemas.microsoft.com/office/drawing/2014/main" id="{E545D524-10FF-A9CF-4C09-D07BFAED4616}"/>
              </a:ext>
            </a:extLst>
          </p:cNvPr>
          <p:cNvGrpSpPr/>
          <p:nvPr/>
        </p:nvGrpSpPr>
        <p:grpSpPr>
          <a:xfrm>
            <a:off x="615671" y="7117413"/>
            <a:ext cx="188501" cy="188501"/>
            <a:chOff x="0" y="0"/>
            <a:chExt cx="812800" cy="812800"/>
          </a:xfrm>
        </p:grpSpPr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A2696B29-A4AC-67E1-D829-71467C641A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FDAD8784-5589-4E95-4C33-EA74ADFA52B9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64" name="TextBox 48">
            <a:extLst>
              <a:ext uri="{FF2B5EF4-FFF2-40B4-BE49-F238E27FC236}">
                <a16:creationId xmlns:a16="http://schemas.microsoft.com/office/drawing/2014/main" id="{F4BA5926-7881-3F8F-2012-17867A0EDB94}"/>
              </a:ext>
            </a:extLst>
          </p:cNvPr>
          <p:cNvSpPr txBox="1"/>
          <p:nvPr/>
        </p:nvSpPr>
        <p:spPr>
          <a:xfrm>
            <a:off x="889210" y="7027192"/>
            <a:ext cx="12037191" cy="112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Bauakteur:innen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können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Materiallager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Bauteilkataloge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klimafreundlicher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ressourcenschonender</a:t>
            </a:r>
            <a:r>
              <a:rPr lang="en-US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Bauen</a:t>
            </a:r>
            <a:endParaRPr lang="en-US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32" name="Group 47">
            <a:extLst>
              <a:ext uri="{FF2B5EF4-FFF2-40B4-BE49-F238E27FC236}">
                <a16:creationId xmlns:a16="http://schemas.microsoft.com/office/drawing/2014/main" id="{2FA2D885-526B-92AA-8155-2E6443D9EF1F}"/>
              </a:ext>
            </a:extLst>
          </p:cNvPr>
          <p:cNvGrpSpPr/>
          <p:nvPr/>
        </p:nvGrpSpPr>
        <p:grpSpPr>
          <a:xfrm>
            <a:off x="2995982" y="298018"/>
            <a:ext cx="11653362" cy="1423467"/>
            <a:chOff x="0" y="-38100"/>
            <a:chExt cx="15537816" cy="1897955"/>
          </a:xfrm>
        </p:grpSpPr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DF85CF1C-93DE-A5FF-A184-DC5C9FCAFF6D}"/>
                </a:ext>
              </a:extLst>
            </p:cNvPr>
            <p:cNvSpPr txBox="1"/>
            <p:nvPr/>
          </p:nvSpPr>
          <p:spPr>
            <a:xfrm>
              <a:off x="0" y="456565"/>
              <a:ext cx="15537816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Einrichtung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Materiallagern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Bauteilkatalogen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für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gebrauchte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Teile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34" name="TextBox 49">
              <a:extLst>
                <a:ext uri="{FF2B5EF4-FFF2-40B4-BE49-F238E27FC236}">
                  <a16:creationId xmlns:a16="http://schemas.microsoft.com/office/drawing/2014/main" id="{3796A6EC-A657-AAC6-C831-C316FE0E0EA5}"/>
                </a:ext>
              </a:extLst>
            </p:cNvPr>
            <p:cNvSpPr txBox="1"/>
            <p:nvPr/>
          </p:nvSpPr>
          <p:spPr>
            <a:xfrm>
              <a:off x="0" y="-38100"/>
              <a:ext cx="1389001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</a:t>
              </a:r>
              <a:r>
                <a:rPr lang="en-US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5</a:t>
              </a:r>
              <a:endParaRPr lang="en-US" sz="1800" dirty="0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700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">
  <a:themeElements>
    <a:clrScheme name="Benutzerdefiniert 3">
      <a:dk1>
        <a:srgbClr val="001432"/>
      </a:dk1>
      <a:lt1>
        <a:srgbClr val="001432"/>
      </a:lt1>
      <a:dk2>
        <a:srgbClr val="FFC80C"/>
      </a:dk2>
      <a:lt2>
        <a:srgbClr val="FEFFFF"/>
      </a:lt2>
      <a:accent1>
        <a:srgbClr val="FFC80C"/>
      </a:accent1>
      <a:accent2>
        <a:srgbClr val="00AED7"/>
      </a:accent2>
      <a:accent3>
        <a:srgbClr val="A3D769"/>
      </a:accent3>
      <a:accent4>
        <a:srgbClr val="FEFFFF"/>
      </a:accent4>
      <a:accent5>
        <a:srgbClr val="001432"/>
      </a:accent5>
      <a:accent6>
        <a:srgbClr val="001432"/>
      </a:accent6>
      <a:hlink>
        <a:srgbClr val="0563C1"/>
      </a:hlink>
      <a:folHlink>
        <a:srgbClr val="FFC8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mfindungsevents_Vorlage_Nov 22" id="{6BF04B8E-E545-456D-8C5F-128A6E7D8C3D}" vid="{37944432-ADFD-4989-938B-DA118DF253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Benutzerdefiniert</PresentationFormat>
  <Paragraphs>127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8" baseType="lpstr">
      <vt:lpstr>Open Sans Bold</vt:lpstr>
      <vt:lpstr>Wingdings</vt:lpstr>
      <vt:lpstr>DM Sans 1</vt:lpstr>
      <vt:lpstr>DM Sans 2 Bold</vt:lpstr>
      <vt:lpstr>Symbol</vt:lpstr>
      <vt:lpstr>Arial</vt:lpstr>
      <vt:lpstr>DM Sans 2</vt:lpstr>
      <vt:lpstr>Calibri</vt:lpstr>
      <vt:lpstr>Office Theme</vt:lpstr>
      <vt:lpstr>5_Office</vt:lpstr>
      <vt:lpstr>think-cell Folie</vt:lpstr>
      <vt:lpstr>LocalZero Top-Maßnahmen Industrie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Entwurf_PP Top-Maßnahmen</dc:title>
  <cp:lastModifiedBy>Pauline Höchter</cp:lastModifiedBy>
  <cp:revision>2</cp:revision>
  <dcterms:created xsi:type="dcterms:W3CDTF">2006-08-16T00:00:00Z</dcterms:created>
  <dcterms:modified xsi:type="dcterms:W3CDTF">2024-10-22T10:08:28Z</dcterms:modified>
  <dc:identifier>DAGMa3UTT6E</dc:identifier>
</cp:coreProperties>
</file>