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5271" r:id="rId3"/>
    <p:sldId id="256" r:id="rId4"/>
    <p:sldId id="257" r:id="rId5"/>
    <p:sldId id="5273" r:id="rId6"/>
    <p:sldId id="5274" r:id="rId7"/>
    <p:sldId id="5272" r:id="rId8"/>
    <p:sldId id="5275" r:id="rId9"/>
  </p:sldIdLst>
  <p:sldSz cx="18288000" cy="10287000"/>
  <p:notesSz cx="6858000" cy="9144000"/>
  <p:embeddedFontLst>
    <p:embeddedFont>
      <p:font typeface="DM Sans 1" panose="020B0604020202020204" charset="0"/>
      <p:regular r:id="rId10"/>
    </p:embeddedFont>
    <p:embeddedFont>
      <p:font typeface="DM Sans 2" panose="020B0604020202020204" charset="0"/>
      <p:regular r:id="rId11"/>
    </p:embeddedFont>
    <p:embeddedFont>
      <p:font typeface="DM Sans 2 Bold" panose="020B0604020202020204" charset="0"/>
      <p:regular r:id="rId12"/>
    </p:embeddedFont>
    <p:embeddedFont>
      <p:font typeface="Open Sans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C"/>
    <a:srgbClr val="011633"/>
    <a:srgbClr val="A3D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2" d="100"/>
          <a:sy n="62" d="100"/>
        </p:scale>
        <p:origin x="510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1AA51-D695-2B46-875E-A953EB3D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C9AFAD-C49B-1040-8FA0-79041CCF4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Rahmenstrategie 2021 - Name Referent*in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C27DF7-E53B-E240-9C62-AF038C0D7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</p:spTree>
    <p:extLst>
      <p:ext uri="{BB962C8B-B14F-4D97-AF65-F5344CB8AC3E}">
        <p14:creationId xmlns:p14="http://schemas.microsoft.com/office/powerpoint/2010/main" val="798311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30659CD-7A28-F14F-BAB7-0F132D13F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174564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30659CD-7A28-F14F-BAB7-0F132D13F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1190813C-06BF-6846-9CB7-4CD4AD461D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7466" y="1206451"/>
            <a:ext cx="15060705" cy="847164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4CBDDB2-B78A-FF4C-3E2A-AEF6AE37A61F}"/>
              </a:ext>
            </a:extLst>
          </p:cNvPr>
          <p:cNvSpPr/>
          <p:nvPr userDrawn="1"/>
        </p:nvSpPr>
        <p:spPr>
          <a:xfrm>
            <a:off x="-1" y="-53847"/>
            <a:ext cx="11981330" cy="103408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BB7336-83F4-7FC2-779A-5B1B1B1794E4}"/>
              </a:ext>
            </a:extLst>
          </p:cNvPr>
          <p:cNvSpPr/>
          <p:nvPr userDrawn="1"/>
        </p:nvSpPr>
        <p:spPr>
          <a:xfrm>
            <a:off x="6306671" y="-53847"/>
            <a:ext cx="11981330" cy="1728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E10D22B-68B3-78A7-1DA1-0F1AB0EF97A2}"/>
              </a:ext>
            </a:extLst>
          </p:cNvPr>
          <p:cNvSpPr/>
          <p:nvPr userDrawn="1"/>
        </p:nvSpPr>
        <p:spPr>
          <a:xfrm>
            <a:off x="6326840" y="9110805"/>
            <a:ext cx="11981330" cy="123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170834279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2E87808-D944-C24C-B300-BC465CFA3D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E75C6CD-2F35-EEB1-EE0C-D3691D4D1B4E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7212655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1293384-A569-9E4E-9B48-7F81BCC4D2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6FFE28A-7E72-424D-1B01-AE7785EA7A6E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425453797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308069736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5D63B19-E5A2-80FB-D935-110B00C30C17}"/>
              </a:ext>
            </a:extLst>
          </p:cNvPr>
          <p:cNvGrpSpPr/>
          <p:nvPr userDrawn="1"/>
        </p:nvGrpSpPr>
        <p:grpSpPr>
          <a:xfrm>
            <a:off x="997528" y="2541514"/>
            <a:ext cx="16292945" cy="7305206"/>
            <a:chOff x="1439101" y="2020771"/>
            <a:chExt cx="7829277" cy="4547632"/>
          </a:xfrm>
        </p:grpSpPr>
        <p:sp>
          <p:nvSpPr>
            <p:cNvPr id="3" name="Inhaltsplatzhalter 1">
              <a:extLst>
                <a:ext uri="{FF2B5EF4-FFF2-40B4-BE49-F238E27FC236}">
                  <a16:creationId xmlns:a16="http://schemas.microsoft.com/office/drawing/2014/main" id="{F72A9BC4-6929-0BDF-EA8C-9E3A75BE198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2020771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5400"/>
            </a:p>
          </p:txBody>
        </p:sp>
        <p:sp>
          <p:nvSpPr>
            <p:cNvPr id="6" name="Inhaltsplatzhalter 1">
              <a:extLst>
                <a:ext uri="{FF2B5EF4-FFF2-40B4-BE49-F238E27FC236}">
                  <a16:creationId xmlns:a16="http://schemas.microsoft.com/office/drawing/2014/main" id="{62B87217-F7A0-EB1E-3347-B18516D55043}"/>
                </a:ext>
              </a:extLst>
            </p:cNvPr>
            <p:cNvSpPr txBox="1">
              <a:spLocks/>
            </p:cNvSpPr>
            <p:nvPr/>
          </p:nvSpPr>
          <p:spPr>
            <a:xfrm>
              <a:off x="5559545" y="2020771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>
                <a:latin typeface="Arial"/>
                <a:cs typeface="Arial"/>
              </a:endParaRPr>
            </a:p>
          </p:txBody>
        </p:sp>
        <p:sp>
          <p:nvSpPr>
            <p:cNvPr id="7" name="Inhaltsplatzhalter 1">
              <a:extLst>
                <a:ext uri="{FF2B5EF4-FFF2-40B4-BE49-F238E27FC236}">
                  <a16:creationId xmlns:a16="http://schemas.microsoft.com/office/drawing/2014/main" id="{40AB41A7-A5EF-9F23-D3EA-96544DABE56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4400845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 u="sng">
                <a:latin typeface="Arial"/>
                <a:cs typeface="Arial"/>
              </a:endParaRPr>
            </a:p>
          </p:txBody>
        </p:sp>
        <p:sp>
          <p:nvSpPr>
            <p:cNvPr id="8" name="Inhaltsplatzhalter 1">
              <a:extLst>
                <a:ext uri="{FF2B5EF4-FFF2-40B4-BE49-F238E27FC236}">
                  <a16:creationId xmlns:a16="http://schemas.microsoft.com/office/drawing/2014/main" id="{67E2A3B7-58EB-4458-3B10-90DE99356365}"/>
                </a:ext>
              </a:extLst>
            </p:cNvPr>
            <p:cNvSpPr txBox="1">
              <a:spLocks/>
            </p:cNvSpPr>
            <p:nvPr/>
          </p:nvSpPr>
          <p:spPr>
            <a:xfrm>
              <a:off x="5559544" y="4400845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750"/>
                </a:spcBef>
                <a:buFont typeface="Wingdings" pitchFamily="2" charset="2"/>
                <a:buNone/>
              </a:pPr>
              <a:endParaRPr lang="de-DE" sz="1800">
                <a:latin typeface="Arial"/>
                <a:cs typeface="Arial"/>
              </a:endParaRPr>
            </a:p>
          </p:txBody>
        </p:sp>
      </p:grpSp>
      <p:sp>
        <p:nvSpPr>
          <p:cNvPr id="9" name="Rechteck: abgerundete Ecken 3">
            <a:extLst>
              <a:ext uri="{FF2B5EF4-FFF2-40B4-BE49-F238E27FC236}">
                <a16:creationId xmlns:a16="http://schemas.microsoft.com/office/drawing/2014/main" id="{3A053A6A-0EAA-04DC-ABC7-5EED6FB00C20}"/>
              </a:ext>
            </a:extLst>
          </p:cNvPr>
          <p:cNvSpPr/>
          <p:nvPr userDrawn="1"/>
        </p:nvSpPr>
        <p:spPr>
          <a:xfrm rot="16200000">
            <a:off x="-517959" y="3312495"/>
            <a:ext cx="2546430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Sinn / Zweck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0" name="Rechteck: abgerundete Ecken 4">
            <a:extLst>
              <a:ext uri="{FF2B5EF4-FFF2-40B4-BE49-F238E27FC236}">
                <a16:creationId xmlns:a16="http://schemas.microsoft.com/office/drawing/2014/main" id="{F0CCB30F-CB06-C598-7853-9521CC08AD88}"/>
              </a:ext>
            </a:extLst>
          </p:cNvPr>
          <p:cNvSpPr/>
          <p:nvPr userDrawn="1"/>
        </p:nvSpPr>
        <p:spPr>
          <a:xfrm rot="5400000">
            <a:off x="15746195" y="3908704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Personen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id="{4FA47FA2-6996-50EA-9538-F5AB64FCD3C0}"/>
              </a:ext>
            </a:extLst>
          </p:cNvPr>
          <p:cNvSpPr/>
          <p:nvPr userDrawn="1"/>
        </p:nvSpPr>
        <p:spPr>
          <a:xfrm rot="16200000">
            <a:off x="-1562902" y="7428405"/>
            <a:ext cx="4611698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Meilensteine</a:t>
            </a:r>
            <a:endParaRPr lang="de-DE" sz="2700">
              <a:solidFill>
                <a:schemeClr val="bg2"/>
              </a:solidFill>
            </a:endParaRPr>
          </a:p>
        </p:txBody>
      </p:sp>
      <p:sp>
        <p:nvSpPr>
          <p:cNvPr id="12" name="Rechteck: abgerundete Ecken 3">
            <a:extLst>
              <a:ext uri="{FF2B5EF4-FFF2-40B4-BE49-F238E27FC236}">
                <a16:creationId xmlns:a16="http://schemas.microsoft.com/office/drawing/2014/main" id="{7496811C-2CE1-103A-D10B-12B52646780A}"/>
              </a:ext>
            </a:extLst>
          </p:cNvPr>
          <p:cNvSpPr/>
          <p:nvPr userDrawn="1"/>
        </p:nvSpPr>
        <p:spPr>
          <a:xfrm rot="16200000">
            <a:off x="-108177" y="915967"/>
            <a:ext cx="1024341" cy="355112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1500">
                <a:solidFill>
                  <a:schemeClr val="bg2"/>
                </a:solidFill>
                <a:latin typeface="Arial"/>
                <a:cs typeface="Arial"/>
              </a:rPr>
              <a:t>Auftrag</a:t>
            </a:r>
            <a:endParaRPr lang="de-DE" sz="15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3" name="Rechteck: abgerundete Ecken 3">
            <a:extLst>
              <a:ext uri="{FF2B5EF4-FFF2-40B4-BE49-F238E27FC236}">
                <a16:creationId xmlns:a16="http://schemas.microsoft.com/office/drawing/2014/main" id="{02C7822C-199B-EC64-C87A-B12A5C5A31D7}"/>
              </a:ext>
            </a:extLst>
          </p:cNvPr>
          <p:cNvSpPr/>
          <p:nvPr userDrawn="1"/>
        </p:nvSpPr>
        <p:spPr>
          <a:xfrm>
            <a:off x="581550" y="477803"/>
            <a:ext cx="3170646" cy="126201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endParaRPr lang="de-DE" sz="99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4" name="Rechteck: abgerundete Ecken 3">
            <a:extLst>
              <a:ext uri="{FF2B5EF4-FFF2-40B4-BE49-F238E27FC236}">
                <a16:creationId xmlns:a16="http://schemas.microsoft.com/office/drawing/2014/main" id="{074EFF40-F5F0-915B-357F-9B981BF560B5}"/>
              </a:ext>
            </a:extLst>
          </p:cNvPr>
          <p:cNvSpPr/>
          <p:nvPr userDrawn="1"/>
        </p:nvSpPr>
        <p:spPr>
          <a:xfrm>
            <a:off x="3426542" y="581352"/>
            <a:ext cx="118896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chteck: abgerundete Ecken 3">
            <a:extLst>
              <a:ext uri="{FF2B5EF4-FFF2-40B4-BE49-F238E27FC236}">
                <a16:creationId xmlns:a16="http://schemas.microsoft.com/office/drawing/2014/main" id="{ADAD1F71-9D7A-45A2-7D20-E5D6FA872D27}"/>
              </a:ext>
            </a:extLst>
          </p:cNvPr>
          <p:cNvSpPr/>
          <p:nvPr userDrawn="1"/>
        </p:nvSpPr>
        <p:spPr>
          <a:xfrm>
            <a:off x="15539971" y="582863"/>
            <a:ext cx="24078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indent="0">
              <a:buNone/>
            </a:pPr>
            <a:endParaRPr lang="de-DE" sz="300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6" name="Rechteck: abgerundete Ecken 4">
            <a:extLst>
              <a:ext uri="{FF2B5EF4-FFF2-40B4-BE49-F238E27FC236}">
                <a16:creationId xmlns:a16="http://schemas.microsoft.com/office/drawing/2014/main" id="{67351508-2EB7-AE8F-2662-9EABF36AD2FF}"/>
              </a:ext>
            </a:extLst>
          </p:cNvPr>
          <p:cNvSpPr/>
          <p:nvPr userDrawn="1"/>
        </p:nvSpPr>
        <p:spPr>
          <a:xfrm rot="5400000">
            <a:off x="15746193" y="7915927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r"/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Erfolgskriterien</a:t>
            </a:r>
            <a:endParaRPr lang="en-US" sz="270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7333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0713CEF-9EFC-B647-8CD3-E6C7C2D69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9447009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0713CEF-9EFC-B647-8CD3-E6C7C2D69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9482F3-47FC-F341-9CD0-3010811904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6339" y="2738438"/>
            <a:ext cx="16257407" cy="6527007"/>
          </a:xfrm>
        </p:spPr>
        <p:txBody>
          <a:bodyPr/>
          <a:lstStyle>
            <a:lvl1pPr marL="428625" marR="0" indent="-428625" algn="l" defTabSz="13716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1028700" marR="0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 sz="2400" baseline="0">
                <a:latin typeface="Arial" panose="020B0604020202020204" pitchFamily="34" charset="0"/>
              </a:defRPr>
            </a:lvl2pPr>
            <a:lvl3pPr marL="1714500" marR="0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400" baseline="0">
                <a:latin typeface="Arial" panose="020B0604020202020204" pitchFamily="34" charset="0"/>
              </a:defRPr>
            </a:lvl3pPr>
          </a:lstStyle>
          <a:p>
            <a:pPr marL="428625" marR="0" lvl="0" indent="-428625" algn="l" defTabSz="13716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Aufzählung Ebene 1</a:t>
            </a:r>
          </a:p>
          <a:p>
            <a:pPr marL="1028700" marR="0" lvl="1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2</a:t>
            </a:r>
          </a:p>
          <a:p>
            <a:pPr marL="1714500" marR="0" lvl="2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3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0C6BFEEB-ECFF-4C48-92FE-312C51CB0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8394016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8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79A643-0C58-9640-84A1-E0C560C25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8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3C25E9D5-8FA4-B94E-8C8C-1BB0DC4D6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7247464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70C6C35-A5AF-7D48-AB66-64768F12D4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413745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5FF0338-6CCB-CD4C-8FBA-94EB4C882AC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715041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4D9109E-1BE1-8E40-B857-0CCB6654F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4164101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09001751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ein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3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8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39" y="2576676"/>
            <a:ext cx="5909115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8" y="4870642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8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8" y="7305313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4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ECC58060-1838-DC42-8727-D88889BEE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95517998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mehr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3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8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39" y="2576676"/>
            <a:ext cx="5909115" cy="8920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8" y="4870642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8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8" y="7305313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4"/>
            <a:ext cx="9534318" cy="892040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C88DE74A-C8FD-8049-BD0C-FFC9C123D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2951421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4775" y="359766"/>
            <a:ext cx="17558214" cy="9601200"/>
          </a:xfrm>
          <a:solidFill>
            <a:schemeClr val="tx1">
              <a:lumMod val="8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Dunkles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5" y="9324976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AAE7FF-208F-2043-85E9-9A33928EF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8944" y="547689"/>
            <a:ext cx="4244486" cy="1427391"/>
          </a:xfrm>
          <a:prstGeom prst="rect">
            <a:avLst/>
          </a:prstGeom>
        </p:spPr>
      </p:pic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6BA3A1E-5EFF-5040-B178-505B1F9D0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1659467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solidFill>
            <a:schemeClr val="tx1">
              <a:lumMod val="85000"/>
              <a:alpha val="1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/>
              <a:t>Helles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5" y="9324976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effectLst/>
              </a:defRPr>
            </a:lvl1pPr>
          </a:lstStyle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2FB161-2A9F-624D-AE19-35B69F7CF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F353D9CE-E466-E941-85FA-8E7D10B44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6075021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2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2" y="9684692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chemeClr val="bg2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38" y="9684692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8854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1185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rgbClr val="002060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2" y="9684692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rgbClr val="00206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38" y="9684692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8224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nsschild dun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C55A511F-315F-C340-BD8B-8AE029B862BD}"/>
              </a:ext>
            </a:extLst>
          </p:cNvPr>
          <p:cNvSpPr txBox="1">
            <a:spLocks/>
          </p:cNvSpPr>
          <p:nvPr userDrawn="1"/>
        </p:nvSpPr>
        <p:spPr>
          <a:xfrm>
            <a:off x="714587" y="3534294"/>
            <a:ext cx="17047634" cy="5257662"/>
          </a:xfrm>
          <a:prstGeom prst="rect">
            <a:avLst/>
          </a:prstGeom>
        </p:spPr>
        <p:txBody>
          <a:bodyPr vert="horz" lIns="137160" tIns="68580" rIns="137160" bIns="6858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0" b="1">
                <a:solidFill>
                  <a:srgbClr val="002060"/>
                </a:solidFill>
              </a:rPr>
              <a:t>Vorname Nachname </a:t>
            </a:r>
          </a:p>
          <a:p>
            <a:r>
              <a:rPr lang="de-DE" sz="12000" b="1">
                <a:solidFill>
                  <a:srgbClr val="002060"/>
                </a:solidFill>
              </a:rPr>
              <a:t>Arial 80 fett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6426EF-1B3D-9943-BF06-7D7DC2FC2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m Kreis Typ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8C62A-4B23-CE45-B7AA-54E9CA5DA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-332898"/>
            <a:ext cx="12268148" cy="19883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Diagrammtyp weiß auf gelb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D0E25-9961-8043-AA46-3AC558D78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8944" y="547689"/>
            <a:ext cx="4244486" cy="1427391"/>
          </a:xfrm>
          <a:prstGeom prst="rect">
            <a:avLst/>
          </a:prstGeom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DF168C96-70C0-F34C-A975-633C6C126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8"/>
            <a:ext cx="7830000" cy="6527007"/>
          </a:xfrm>
        </p:spPr>
        <p:txBody>
          <a:bodyPr/>
          <a:lstStyle>
            <a:lvl1pPr marL="428625" indent="-428625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Mastertextformat bearbeiten</a:t>
            </a:r>
          </a:p>
          <a:p>
            <a:r>
              <a:rPr lang="de-DE"/>
              <a:t>Zweite Ebene
Dritte Ebene</a:t>
            </a:r>
          </a:p>
        </p:txBody>
      </p:sp>
    </p:spTree>
    <p:extLst>
      <p:ext uri="{BB962C8B-B14F-4D97-AF65-F5344CB8AC3E}">
        <p14:creationId xmlns:p14="http://schemas.microsoft.com/office/powerpoint/2010/main" val="72883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00545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7474225-EF49-6348-8C26-43C1B6383A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941841689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7772400" imgH="10058400" progId="TCLayout.ActiveDocument.1">
                  <p:embed/>
                </p:oleObj>
              </mc:Choice>
              <mc:Fallback>
                <p:oleObj name="think-cell Folie" r:id="rId23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7474225-EF49-6348-8C26-43C1B6383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E4E78-D2FB-3C4E-8A7C-9A37C902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940A25-EF3D-C84E-A40B-ED09A649A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338" y="2738438"/>
            <a:ext cx="1589012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Aufzählung Ebene 1</a:t>
            </a:r>
          </a:p>
          <a:p>
            <a:pPr lvl="1">
              <a:buFont typeface="Symbol" pitchFamily="2" charset="2"/>
              <a:buChar char="-"/>
            </a:pPr>
            <a:r>
              <a:rPr lang="de-DE"/>
              <a:t>Aufzählung Ebene 2</a:t>
            </a:r>
          </a:p>
          <a:p>
            <a:pPr lvl="2">
              <a:buFont typeface="Wingdings" pitchFamily="2" charset="2"/>
              <a:buChar char="§"/>
            </a:pPr>
            <a:r>
              <a:rPr lang="de-DE"/>
              <a:t>Aufzählung Ebene 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233BDC-86F5-7449-BC8F-7F298F4C1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Rahmenstrategie 2021 - Name Referent*in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5F7AE-597D-E04B-8DFD-F573619AB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06363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F67B18-44D9-150C-A90C-80E42671A3B2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3158944" y="662091"/>
            <a:ext cx="4244486" cy="11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2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28625" indent="-428625" algn="l" defTabSz="1371600" rtl="0" eaLnBrk="1" latinLnBrk="0" hangingPunct="1">
        <a:lnSpc>
          <a:spcPct val="110000"/>
        </a:lnSpc>
        <a:spcBef>
          <a:spcPts val="150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7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ldhilfe.de/wem-gehoert-der-wald-ueber-waldeigentuemer-in-deutschland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commons.wikimedia.org/wiki/File:Mischwald;.jpg" TargetMode="External"/><Relationship Id="rId12" Type="http://schemas.openxmlformats.org/officeDocument/2006/relationships/hyperlink" Target="https://www.mannheim.de/de/stadt-gestalten/planungskonzepte/flaechennutzungsplanung/flaechennutzungsplan-windenergi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hyperlink" Target="https://www.kleve.de/stadt-kleve/verwaltung-und-politik/klima-umwelt-und-nachhaltigkeit/umwelt/baumschutzsatzung" TargetMode="External"/><Relationship Id="rId5" Type="http://schemas.openxmlformats.org/officeDocument/2006/relationships/image" Target="../media/image16.jpeg"/><Relationship Id="rId10" Type="http://schemas.openxmlformats.org/officeDocument/2006/relationships/hyperlink" Target="https://www.bmuv.de/fileadmin/Daten_BMU/Download_PDF/Foerderprogramme/foerderrichtlinie_natuerlicher_klimaschutz_land_bf.pdf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www.baysf.de/de/multimedia-story/klimawald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eifswald.de/de/.galleries/BSK/B638.pdf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commons.wikimedia.org/wiki/File:Low_ridge_above_Strathcarron,_Ardgay_heralding_the_transition_from_peat_highlands_to_low_grazing_land_-_geograph.org.uk_-_4780816.jpg" TargetMode="External"/><Relationship Id="rId12" Type="http://schemas.openxmlformats.org/officeDocument/2006/relationships/hyperlink" Target="https://www.mannheim.de/de/stadt-gestalten/planungskonzepte/flaechennutzungsplanung/flaechennutzungsplan-windenergi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hyperlink" Target="https://www.potsdam.de/system/files/documents/handlungsleitfaden_final_16_12_2013.pdf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s://www.bmuv.de/fileadmin/Daten_BMU/Download_PDF/Foerderprogramme/foerderrichtlinie_natuerlicher_klimaschutz_land_bf.pdf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www.boell.de/de/2023/01/10/die-grosse-moor-transformation-wie-moorschutz-fuer-das-klima-gelingen-kan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stadt-gestalten/planungskonzepte/flaechennutzungsplanung/flaechennutzungsplan-windenergie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buergerinfo.mannheim.de/buergerinfo/getfile.asp?id=8179789&amp;type=d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Low_ridge_above_Strathcarron,_Ardgay_heralding_the_transition_from_peat_highlands_to_low_grazing_land_-_geograph.org.uk_-_4780816.jpg" TargetMode="External"/><Relationship Id="rId5" Type="http://schemas.openxmlformats.org/officeDocument/2006/relationships/hyperlink" Target="https://commons.wikimedia.org/wiki/File:Shanghai_Urban_Planning_Exhibition_06.JPG" TargetMode="External"/><Relationship Id="rId10" Type="http://schemas.openxmlformats.org/officeDocument/2006/relationships/image" Target="../media/image15.sv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stadt-gestalten/planungskonzepte/flaechennutzungsplanung/flaechennutzungsplan-windenergie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hyperlink" Target="https://www.bund.net/service/publikationen/detail/publication/handbuch-biotopverbund-vorschau/" TargetMode="External"/><Relationship Id="rId12" Type="http://schemas.openxmlformats.org/officeDocument/2006/relationships/hyperlink" Target="https://www.nabu-leipzig.de/projekte/biotopverbund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Lana_Biotop_Falschauer_2.jpg" TargetMode="External"/><Relationship Id="rId11" Type="http://schemas.openxmlformats.org/officeDocument/2006/relationships/hyperlink" Target="https://kommbio.de/" TargetMode="External"/><Relationship Id="rId5" Type="http://schemas.openxmlformats.org/officeDocument/2006/relationships/hyperlink" Target="https://commons.wikimedia.org/wiki/File:Low_ridge_above_Strathcarron,_Ardgay_heralding_the_transition_from_peat_highlands_to_low_grazing_land_-_geograph.org.uk_-_4780816.jpg" TargetMode="External"/><Relationship Id="rId10" Type="http://schemas.openxmlformats.org/officeDocument/2006/relationships/image" Target="../media/image15.svg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1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stadt-gestalten/planungskonzepte/flaechennutzungsplanung/flaechennutzungsplan-windenergie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s://www.isny.de/rathaus-wirtschaft/stadtplanung/baumschutzkonzept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und-naturschutz.de/pressemitteilungen/hitzewelle-alarmzustand-beim-baumschutz-in-bayerns-staedten-und-gemeinden" TargetMode="External"/><Relationship Id="rId5" Type="http://schemas.openxmlformats.org/officeDocument/2006/relationships/hyperlink" Target="https://commons.wikimedia.org/wiki/File:Amsterdam,_old_city_-_view_from_the_park_over_the_canal_water_and_on_a_huge_urban_tree;_free_photo_by_Fons_Heijnsbroek,_2022.jpg" TargetMode="External"/><Relationship Id="rId10" Type="http://schemas.openxmlformats.org/officeDocument/2006/relationships/image" Target="../media/image15.sv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8DE3F4-531E-B80B-2C92-DFF4C68D8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LocalZero</a:t>
            </a:r>
            <a:r>
              <a:rPr lang="de-DE" dirty="0"/>
              <a:t> Top-Maßnahmen LULUCF </a:t>
            </a:r>
            <a:r>
              <a:rPr lang="de-DE" sz="2200" dirty="0"/>
              <a:t>(Landnutzung, Landnutzungsänderung und Forstwirtschaft)  </a:t>
            </a:r>
          </a:p>
        </p:txBody>
      </p:sp>
    </p:spTree>
    <p:extLst>
      <p:ext uri="{BB962C8B-B14F-4D97-AF65-F5344CB8AC3E}">
        <p14:creationId xmlns:p14="http://schemas.microsoft.com/office/powerpoint/2010/main" val="358429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1892655" cy="339603"/>
            <a:chOff x="0" y="0"/>
            <a:chExt cx="2523540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523540" cy="452804"/>
              <a:chOff x="0" y="0"/>
              <a:chExt cx="700983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00983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00983" h="125779">
                    <a:moveTo>
                      <a:pt x="0" y="0"/>
                    </a:moveTo>
                    <a:lnTo>
                      <a:pt x="700983" y="0"/>
                    </a:lnTo>
                    <a:lnTo>
                      <a:pt x="700983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700983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1031" y="18756"/>
              <a:ext cx="24014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LULUCF-Sektor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804172" y="591817"/>
            <a:ext cx="1817626" cy="1028209"/>
          </a:xfrm>
          <a:custGeom>
            <a:avLst/>
            <a:gdLst/>
            <a:ahLst/>
            <a:cxnLst/>
            <a:rect l="l" t="t" r="r" b="b"/>
            <a:pathLst>
              <a:path w="1817626" h="1028209">
                <a:moveTo>
                  <a:pt x="0" y="0"/>
                </a:moveTo>
                <a:lnTo>
                  <a:pt x="1817626" y="0"/>
                </a:lnTo>
                <a:lnTo>
                  <a:pt x="1817626" y="1028209"/>
                </a:lnTo>
                <a:lnTo>
                  <a:pt x="0" y="10282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TextBox 50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876996" y="1196896"/>
            <a:ext cx="11653362" cy="51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TOP-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</a:t>
            </a: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Sektor LULUCF</a:t>
            </a:r>
          </a:p>
        </p:txBody>
      </p:sp>
      <p:sp>
        <p:nvSpPr>
          <p:cNvPr id="56" name="TextBox 42">
            <a:extLst>
              <a:ext uri="{FF2B5EF4-FFF2-40B4-BE49-F238E27FC236}">
                <a16:creationId xmlns:a16="http://schemas.microsoft.com/office/drawing/2014/main" id="{D7044A42-35AF-DD67-E322-C25E8D28FF8C}"/>
              </a:ext>
            </a:extLst>
          </p:cNvPr>
          <p:cNvSpPr txBox="1"/>
          <p:nvPr/>
        </p:nvSpPr>
        <p:spPr>
          <a:xfrm>
            <a:off x="517221" y="3238500"/>
            <a:ext cx="17155108" cy="1896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001			Aufforstung als Klimawald ermöglichen und unterstützen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002			Unterstützung bei der Wiedervernässung von Mooren und organischen Böden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003			Flächenschonende Stadtentwicklung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004			Schaffung von Biotopverbünden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005			Beschluss Baumschutzkonzept</a:t>
            </a:r>
          </a:p>
        </p:txBody>
      </p:sp>
      <p:sp>
        <p:nvSpPr>
          <p:cNvPr id="57" name="TextBox 43">
            <a:extLst>
              <a:ext uri="{FF2B5EF4-FFF2-40B4-BE49-F238E27FC236}">
                <a16:creationId xmlns:a16="http://schemas.microsoft.com/office/drawing/2014/main" id="{2EA25CE6-0514-0149-92BF-2D046A14C98C}"/>
              </a:ext>
            </a:extLst>
          </p:cNvPr>
          <p:cNvSpPr txBox="1"/>
          <p:nvPr/>
        </p:nvSpPr>
        <p:spPr>
          <a:xfrm>
            <a:off x="517221" y="2125513"/>
            <a:ext cx="17155108" cy="701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Maßnahmentypen:		Enabling-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	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Planerische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Technische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		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Enabling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Dritter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, die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techn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Maßnahme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umzusetzen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		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Veränderung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der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Rahmenbedingungen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			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Einsparungen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bspw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durch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Bindung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von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Kohlenstoff</a:t>
            </a:r>
            <a:endParaRPr lang="en-US" sz="1200" dirty="0">
              <a:solidFill>
                <a:srgbClr val="011633"/>
              </a:solidFill>
              <a:latin typeface="DM Sans 2" panose="020B0604020202020204" charset="0"/>
              <a:ea typeface="DM Sans 1"/>
              <a:cs typeface="DM Sans 1"/>
              <a:sym typeface="DM Sans 1"/>
            </a:endParaRPr>
          </a:p>
        </p:txBody>
      </p:sp>
      <p:sp>
        <p:nvSpPr>
          <p:cNvPr id="58" name="Freeform 13">
            <a:extLst>
              <a:ext uri="{FF2B5EF4-FFF2-40B4-BE49-F238E27FC236}">
                <a16:creationId xmlns:a16="http://schemas.microsoft.com/office/drawing/2014/main" id="{1E3717FF-BF9C-2111-C0E8-0A48968652CE}"/>
              </a:ext>
            </a:extLst>
          </p:cNvPr>
          <p:cNvSpPr/>
          <p:nvPr/>
        </p:nvSpPr>
        <p:spPr>
          <a:xfrm>
            <a:off x="3874726" y="2217706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60" name="Group 52">
            <a:extLst>
              <a:ext uri="{FF2B5EF4-FFF2-40B4-BE49-F238E27FC236}">
                <a16:creationId xmlns:a16="http://schemas.microsoft.com/office/drawing/2014/main" id="{A63EE21D-4F63-79B5-340D-1132011C15A2}"/>
              </a:ext>
            </a:extLst>
          </p:cNvPr>
          <p:cNvGrpSpPr/>
          <p:nvPr/>
        </p:nvGrpSpPr>
        <p:grpSpPr>
          <a:xfrm>
            <a:off x="8422875" y="2217705"/>
            <a:ext cx="188501" cy="188501"/>
            <a:chOff x="0" y="0"/>
            <a:chExt cx="812800" cy="812800"/>
          </a:xfrm>
        </p:grpSpPr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E614EB99-1CD7-8C24-D0DD-7DCE3546427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TextBox 54">
              <a:extLst>
                <a:ext uri="{FF2B5EF4-FFF2-40B4-BE49-F238E27FC236}">
                  <a16:creationId xmlns:a16="http://schemas.microsoft.com/office/drawing/2014/main" id="{52D8C7E1-6A32-F383-4E9B-634FABA05ECB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63" name="Flussdiagramm: Verbinder 62">
            <a:extLst>
              <a:ext uri="{FF2B5EF4-FFF2-40B4-BE49-F238E27FC236}">
                <a16:creationId xmlns:a16="http://schemas.microsoft.com/office/drawing/2014/main" id="{010C1B60-D48F-45D2-5A9F-C9476DE9AB2C}"/>
              </a:ext>
            </a:extLst>
          </p:cNvPr>
          <p:cNvSpPr/>
          <p:nvPr/>
        </p:nvSpPr>
        <p:spPr>
          <a:xfrm>
            <a:off x="13047602" y="2221570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 13">
            <a:extLst>
              <a:ext uri="{FF2B5EF4-FFF2-40B4-BE49-F238E27FC236}">
                <a16:creationId xmlns:a16="http://schemas.microsoft.com/office/drawing/2014/main" id="{0495DCE6-AB3E-7635-F5D3-AB4540FA69FC}"/>
              </a:ext>
            </a:extLst>
          </p:cNvPr>
          <p:cNvSpPr/>
          <p:nvPr/>
        </p:nvSpPr>
        <p:spPr>
          <a:xfrm>
            <a:off x="2270417" y="3340415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0" name="Flussdiagramm: Verbinder 69">
            <a:extLst>
              <a:ext uri="{FF2B5EF4-FFF2-40B4-BE49-F238E27FC236}">
                <a16:creationId xmlns:a16="http://schemas.microsoft.com/office/drawing/2014/main" id="{6535CC30-0147-1CCB-1A73-2D81E21BF371}"/>
              </a:ext>
            </a:extLst>
          </p:cNvPr>
          <p:cNvSpPr/>
          <p:nvPr/>
        </p:nvSpPr>
        <p:spPr>
          <a:xfrm>
            <a:off x="2816423" y="3325819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 13">
            <a:extLst>
              <a:ext uri="{FF2B5EF4-FFF2-40B4-BE49-F238E27FC236}">
                <a16:creationId xmlns:a16="http://schemas.microsoft.com/office/drawing/2014/main" id="{B8C0DE37-1795-1CA5-FAC0-8FFED0695DC7}"/>
              </a:ext>
            </a:extLst>
          </p:cNvPr>
          <p:cNvSpPr/>
          <p:nvPr/>
        </p:nvSpPr>
        <p:spPr>
          <a:xfrm>
            <a:off x="2267834" y="3720009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2" name="Group 52">
            <a:extLst>
              <a:ext uri="{FF2B5EF4-FFF2-40B4-BE49-F238E27FC236}">
                <a16:creationId xmlns:a16="http://schemas.microsoft.com/office/drawing/2014/main" id="{87CBBEA6-4603-B813-0062-18AD63597D0D}"/>
              </a:ext>
            </a:extLst>
          </p:cNvPr>
          <p:cNvGrpSpPr/>
          <p:nvPr/>
        </p:nvGrpSpPr>
        <p:grpSpPr>
          <a:xfrm>
            <a:off x="2541833" y="4076700"/>
            <a:ext cx="188501" cy="188501"/>
            <a:chOff x="0" y="0"/>
            <a:chExt cx="812800" cy="812800"/>
          </a:xfrm>
        </p:grpSpPr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id="{8E241E3D-AE1E-76D5-B580-9A00642E2D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>
                <a:solidFill>
                  <a:srgbClr val="112540"/>
                </a:solidFill>
              </a:endParaRPr>
            </a:p>
          </p:txBody>
        </p:sp>
        <p:sp>
          <p:nvSpPr>
            <p:cNvPr id="74" name="TextBox 54">
              <a:extLst>
                <a:ext uri="{FF2B5EF4-FFF2-40B4-BE49-F238E27FC236}">
                  <a16:creationId xmlns:a16="http://schemas.microsoft.com/office/drawing/2014/main" id="{EB84D030-57C8-768F-AE0B-6A29720A9CA4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sp>
        <p:nvSpPr>
          <p:cNvPr id="75" name="Freeform 13">
            <a:extLst>
              <a:ext uri="{FF2B5EF4-FFF2-40B4-BE49-F238E27FC236}">
                <a16:creationId xmlns:a16="http://schemas.microsoft.com/office/drawing/2014/main" id="{E958A3E7-2FF1-DF6D-EB2E-F28685B8E117}"/>
              </a:ext>
            </a:extLst>
          </p:cNvPr>
          <p:cNvSpPr/>
          <p:nvPr/>
        </p:nvSpPr>
        <p:spPr>
          <a:xfrm>
            <a:off x="2267834" y="4484695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6" name="Flussdiagramm: Verbinder 75">
            <a:extLst>
              <a:ext uri="{FF2B5EF4-FFF2-40B4-BE49-F238E27FC236}">
                <a16:creationId xmlns:a16="http://schemas.microsoft.com/office/drawing/2014/main" id="{ACF90748-7DB6-0F13-2AE2-D363A8629085}"/>
              </a:ext>
            </a:extLst>
          </p:cNvPr>
          <p:cNvSpPr/>
          <p:nvPr/>
        </p:nvSpPr>
        <p:spPr>
          <a:xfrm>
            <a:off x="2821220" y="4490049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7" name="Group 52">
            <a:extLst>
              <a:ext uri="{FF2B5EF4-FFF2-40B4-BE49-F238E27FC236}">
                <a16:creationId xmlns:a16="http://schemas.microsoft.com/office/drawing/2014/main" id="{0CB1ACE6-DECB-9C85-DEA0-FD422AF8D9BD}"/>
              </a:ext>
            </a:extLst>
          </p:cNvPr>
          <p:cNvGrpSpPr/>
          <p:nvPr/>
        </p:nvGrpSpPr>
        <p:grpSpPr>
          <a:xfrm>
            <a:off x="2541833" y="4864288"/>
            <a:ext cx="188501" cy="188501"/>
            <a:chOff x="0" y="0"/>
            <a:chExt cx="812800" cy="812800"/>
          </a:xfrm>
        </p:grpSpPr>
        <p:sp>
          <p:nvSpPr>
            <p:cNvPr id="78" name="Freeform 53">
              <a:extLst>
                <a:ext uri="{FF2B5EF4-FFF2-40B4-BE49-F238E27FC236}">
                  <a16:creationId xmlns:a16="http://schemas.microsoft.com/office/drawing/2014/main" id="{B1512545-C548-E1DE-A8F3-D218824889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>
                <a:solidFill>
                  <a:srgbClr val="112540"/>
                </a:solidFill>
              </a:endParaRPr>
            </a:p>
          </p:txBody>
        </p:sp>
        <p:sp>
          <p:nvSpPr>
            <p:cNvPr id="79" name="TextBox 54">
              <a:extLst>
                <a:ext uri="{FF2B5EF4-FFF2-40B4-BE49-F238E27FC236}">
                  <a16:creationId xmlns:a16="http://schemas.microsoft.com/office/drawing/2014/main" id="{8771C62F-7C43-0101-F808-8D47DEDCD68C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FB0FCC40-30A6-4A14-A83E-1264C5821F20}"/>
              </a:ext>
            </a:extLst>
          </p:cNvPr>
          <p:cNvSpPr/>
          <p:nvPr/>
        </p:nvSpPr>
        <p:spPr>
          <a:xfrm>
            <a:off x="3225027" y="3239759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898401EF-1564-4B88-3E8A-7EE96E2795B9}"/>
              </a:ext>
            </a:extLst>
          </p:cNvPr>
          <p:cNvSpPr/>
          <p:nvPr/>
        </p:nvSpPr>
        <p:spPr>
          <a:xfrm>
            <a:off x="3225027" y="3636745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7610C37F-7042-B45E-D4F1-366712CF0514}"/>
              </a:ext>
            </a:extLst>
          </p:cNvPr>
          <p:cNvSpPr/>
          <p:nvPr/>
        </p:nvSpPr>
        <p:spPr>
          <a:xfrm>
            <a:off x="3225027" y="4048130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44ECF66F-72EF-2AED-7800-6B9B08A8A833}"/>
              </a:ext>
            </a:extLst>
          </p:cNvPr>
          <p:cNvSpPr/>
          <p:nvPr/>
        </p:nvSpPr>
        <p:spPr>
          <a:xfrm>
            <a:off x="3225027" y="4459515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6B934D4E-971C-EEC5-285F-08A523DDB5E1}"/>
              </a:ext>
            </a:extLst>
          </p:cNvPr>
          <p:cNvSpPr/>
          <p:nvPr/>
        </p:nvSpPr>
        <p:spPr>
          <a:xfrm>
            <a:off x="3225027" y="4874508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1651A0E-48A9-6603-C25C-8353A08A333E}"/>
              </a:ext>
            </a:extLst>
          </p:cNvPr>
          <p:cNvSpPr txBox="1"/>
          <p:nvPr/>
        </p:nvSpPr>
        <p:spPr>
          <a:xfrm>
            <a:off x="3301227" y="322860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5568252-7BFB-3AC9-EF6C-2C8129C021A1}"/>
              </a:ext>
            </a:extLst>
          </p:cNvPr>
          <p:cNvSpPr txBox="1"/>
          <p:nvPr/>
        </p:nvSpPr>
        <p:spPr>
          <a:xfrm>
            <a:off x="3301227" y="362768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5A3B4D2-874A-68F9-5772-C802DC54A3B3}"/>
              </a:ext>
            </a:extLst>
          </p:cNvPr>
          <p:cNvSpPr txBox="1"/>
          <p:nvPr/>
        </p:nvSpPr>
        <p:spPr>
          <a:xfrm>
            <a:off x="3302364" y="404812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B8D4EED-E976-15FB-E967-769F5094701B}"/>
              </a:ext>
            </a:extLst>
          </p:cNvPr>
          <p:cNvSpPr txBox="1"/>
          <p:nvPr/>
        </p:nvSpPr>
        <p:spPr>
          <a:xfrm>
            <a:off x="3302364" y="444350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B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DA61C75-AAE7-A412-E4E6-216B238EC615}"/>
              </a:ext>
            </a:extLst>
          </p:cNvPr>
          <p:cNvSpPr txBox="1"/>
          <p:nvPr/>
        </p:nvSpPr>
        <p:spPr>
          <a:xfrm>
            <a:off x="3301227" y="485488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ussdiagramm: Verbinder 55">
            <a:extLst>
              <a:ext uri="{FF2B5EF4-FFF2-40B4-BE49-F238E27FC236}">
                <a16:creationId xmlns:a16="http://schemas.microsoft.com/office/drawing/2014/main" id="{A10D110E-DDAB-CF2F-265B-643152E6A53B}"/>
              </a:ext>
            </a:extLst>
          </p:cNvPr>
          <p:cNvSpPr/>
          <p:nvPr/>
        </p:nvSpPr>
        <p:spPr>
          <a:xfrm>
            <a:off x="597999" y="8572725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7221" y="7583832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45404" y="7583832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1892655" cy="339603"/>
            <a:chOff x="0" y="0"/>
            <a:chExt cx="2523540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523540" cy="452804"/>
              <a:chOff x="0" y="0"/>
              <a:chExt cx="700983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00983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00983" h="125779">
                    <a:moveTo>
                      <a:pt x="0" y="0"/>
                    </a:moveTo>
                    <a:lnTo>
                      <a:pt x="700983" y="0"/>
                    </a:lnTo>
                    <a:lnTo>
                      <a:pt x="700983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700983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1031" y="18756"/>
              <a:ext cx="24014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LULUCF-Sektor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615671" y="7783840"/>
            <a:ext cx="188501" cy="18850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15671" y="9407587"/>
            <a:ext cx="2280149" cy="440591"/>
            <a:chOff x="0" y="0"/>
            <a:chExt cx="696893" cy="12462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05596" y="9407587"/>
            <a:ext cx="2609404" cy="473612"/>
            <a:chOff x="0" y="0"/>
            <a:chExt cx="564832" cy="12462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64832" cy="124623"/>
            </a:xfrm>
            <a:custGeom>
              <a:avLst/>
              <a:gdLst/>
              <a:ahLst/>
              <a:cxnLst/>
              <a:rect l="l" t="t" r="r" b="b"/>
              <a:pathLst>
                <a:path w="564832" h="124623">
                  <a:moveTo>
                    <a:pt x="62312" y="0"/>
                  </a:moveTo>
                  <a:lnTo>
                    <a:pt x="502520" y="0"/>
                  </a:lnTo>
                  <a:cubicBezTo>
                    <a:pt x="536934" y="0"/>
                    <a:pt x="564832" y="27898"/>
                    <a:pt x="564832" y="62312"/>
                  </a:cubicBezTo>
                  <a:lnTo>
                    <a:pt x="564832" y="62312"/>
                  </a:lnTo>
                  <a:cubicBezTo>
                    <a:pt x="564832" y="78838"/>
                    <a:pt x="558267" y="94687"/>
                    <a:pt x="546581" y="106373"/>
                  </a:cubicBezTo>
                  <a:cubicBezTo>
                    <a:pt x="534896" y="118058"/>
                    <a:pt x="519046" y="124623"/>
                    <a:pt x="502520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564832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3232698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804172" y="591817"/>
            <a:ext cx="1817626" cy="1028209"/>
          </a:xfrm>
          <a:custGeom>
            <a:avLst/>
            <a:gdLst/>
            <a:ahLst/>
            <a:cxnLst/>
            <a:rect l="l" t="t" r="r" b="b"/>
            <a:pathLst>
              <a:path w="1817626" h="1028209">
                <a:moveTo>
                  <a:pt x="0" y="0"/>
                </a:moveTo>
                <a:lnTo>
                  <a:pt x="1817626" y="0"/>
                </a:lnTo>
                <a:lnTo>
                  <a:pt x="1817626" y="1028209"/>
                </a:lnTo>
                <a:lnTo>
                  <a:pt x="0" y="10282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3593122" y="9518814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00000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110405" y="950995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00000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4971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900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Kernaufgabe: </a:t>
            </a:r>
            <a:r>
              <a:rPr lang="de-DE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Erhaltung und Wiederherstellung von klimaangepassten, multifunktionalen Wäldern zum Ausbau des </a:t>
            </a:r>
            <a:r>
              <a:rPr lang="de-DE" sz="1900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Senkenpotentials</a:t>
            </a:r>
            <a:r>
              <a:rPr lang="de-DE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</a:p>
          <a:p>
            <a:pPr algn="l">
              <a:lnSpc>
                <a:spcPts val="3039"/>
              </a:lnSpc>
            </a:pPr>
            <a:r>
              <a:rPr lang="de-DE" sz="1900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Waldmanagement durch </a:t>
            </a:r>
            <a:r>
              <a:rPr lang="de-DE" sz="1900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Förster:innen</a:t>
            </a:r>
            <a:r>
              <a:rPr lang="de-DE" sz="1900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in kommunalen Forstbetrieben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Waldumbau hin zu klimaresilienten Mischwäldern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Analyse des Baum- und Walbestands in Absprache mit unterer Forstbehörde</a:t>
            </a:r>
          </a:p>
          <a:p>
            <a:pPr algn="l">
              <a:lnSpc>
                <a:spcPts val="3039"/>
              </a:lnSpc>
            </a:pPr>
            <a:r>
              <a:rPr lang="de-DE" sz="1900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Vermittlung und Koordination durch Kommune zum Waldumbau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Stellenschaffung für Umwelt- und Naturschutzangelegenheiten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Beantragen von Fördermitteln durch die Kommune (z.B. Förderrichtlinie für Natürlichen Klimaschutz in kommunalen Gebieten im ländlichen Raum)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Regelmäßige Gesprächsrunde mit Nachbarkommunen oder innerhalb des Landkreises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Koordination von Flächentausch und Flächenkauf (als technische Maßnahme oder als Tauschflächen)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Nutzung von Landschafts- und Flächennutzungsplänen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Einbeziehen der Zivilgesellschaft 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17221" y="7169531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636773" y="7169531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872301" y="7682875"/>
            <a:ext cx="11554521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Unterstützung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Bindung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Kohlenstoff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7682874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Initiatorin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externe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Fachbüros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Privatpersonen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Landwirt:innen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etc.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 2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Mischwald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2876996" y="825897"/>
            <a:ext cx="11653362" cy="884858"/>
            <a:chOff x="0" y="-38100"/>
            <a:chExt cx="15537816" cy="1179810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5537816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Aufforstung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als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Klimawald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ermöglichen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unterstützen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259636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001</a:t>
              </a:r>
            </a:p>
          </p:txBody>
        </p:sp>
      </p:grpSp>
      <p:grpSp>
        <p:nvGrpSpPr>
          <p:cNvPr id="57" name="Group 55">
            <a:extLst>
              <a:ext uri="{FF2B5EF4-FFF2-40B4-BE49-F238E27FC236}">
                <a16:creationId xmlns:a16="http://schemas.microsoft.com/office/drawing/2014/main" id="{A6366343-6716-6FA3-5010-4C52FFC04D3D}"/>
              </a:ext>
            </a:extLst>
          </p:cNvPr>
          <p:cNvGrpSpPr/>
          <p:nvPr/>
        </p:nvGrpSpPr>
        <p:grpSpPr>
          <a:xfrm>
            <a:off x="-15767" y="2291998"/>
            <a:ext cx="351516" cy="7556180"/>
            <a:chOff x="-34161" y="24949"/>
            <a:chExt cx="468690" cy="10074908"/>
          </a:xfrm>
        </p:grpSpPr>
        <p:sp>
          <p:nvSpPr>
            <p:cNvPr id="58" name="TextBox 56">
              <a:extLst>
                <a:ext uri="{FF2B5EF4-FFF2-40B4-BE49-F238E27FC236}">
                  <a16:creationId xmlns:a16="http://schemas.microsoft.com/office/drawing/2014/main" id="{77F3FD44-1B53-56FC-A6EC-3DE0E8632089}"/>
                </a:ext>
              </a:extLst>
            </p:cNvPr>
            <p:cNvSpPr txBox="1"/>
            <p:nvPr/>
          </p:nvSpPr>
          <p:spPr>
            <a:xfrm rot="16200000">
              <a:off x="-4361312" y="4357927"/>
              <a:ext cx="9128820" cy="462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Waldhilfe: Wem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gehört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der Wald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?;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Bayerische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Staatsforsten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Wir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schaffen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den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Klimawald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BMUV 2023: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Förderrichtlinie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für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natürlichen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kommunalen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Gebieten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im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ländlichen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Raum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Stadt Kleve: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Baumschutzsatzung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12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9" name="TextBox 57">
              <a:extLst>
                <a:ext uri="{FF2B5EF4-FFF2-40B4-BE49-F238E27FC236}">
                  <a16:creationId xmlns:a16="http://schemas.microsoft.com/office/drawing/2014/main" id="{3A31123E-0186-7C0B-0F5E-78C0161E0476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846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7221" y="7583832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45404" y="7583832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1892655" cy="339603"/>
            <a:chOff x="0" y="0"/>
            <a:chExt cx="2523540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523540" cy="452804"/>
              <a:chOff x="0" y="0"/>
              <a:chExt cx="700983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00983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00983" h="125779">
                    <a:moveTo>
                      <a:pt x="0" y="0"/>
                    </a:moveTo>
                    <a:lnTo>
                      <a:pt x="700983" y="0"/>
                    </a:lnTo>
                    <a:lnTo>
                      <a:pt x="700983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700983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1031" y="18756"/>
              <a:ext cx="24014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LULUCF-Sektor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615671" y="7797040"/>
            <a:ext cx="188501" cy="18850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17221" y="9407587"/>
            <a:ext cx="2530779" cy="440591"/>
            <a:chOff x="0" y="0"/>
            <a:chExt cx="696893" cy="12462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638979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804172" y="591817"/>
            <a:ext cx="1817626" cy="1028209"/>
          </a:xfrm>
          <a:custGeom>
            <a:avLst/>
            <a:gdLst/>
            <a:ahLst/>
            <a:cxnLst/>
            <a:rect l="l" t="t" r="r" b="b"/>
            <a:pathLst>
              <a:path w="1817626" h="1028209">
                <a:moveTo>
                  <a:pt x="0" y="0"/>
                </a:moveTo>
                <a:lnTo>
                  <a:pt x="1817626" y="0"/>
                </a:lnTo>
                <a:lnTo>
                  <a:pt x="1817626" y="1028209"/>
                </a:lnTo>
                <a:lnTo>
                  <a:pt x="0" y="10282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964894" y="9500566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00000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4974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900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Koordinierende Rolle der Kommune: </a:t>
            </a:r>
            <a:r>
              <a:rPr lang="de-DE" sz="1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Koordination von Flächentausch und Flächenkauf, z.B. über 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Stellenschaffung: Klima- und </a:t>
            </a:r>
            <a:r>
              <a:rPr lang="de-DE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Moorschutzmannager:innen</a:t>
            </a:r>
            <a:endParaRPr lang="de-DE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Beantragen von Fördermitteln durch die Kommune (z.B. Förderrichtlinie für Natürlichen Klimaschutz in kommunalen Gebieten im ländlichen Raum)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Einbindung von Behörden, v.a. untere Wasser-, Naturschutz, und Forstbehörde als wichtigste Behörde und </a:t>
            </a:r>
            <a:r>
              <a:rPr lang="de-DE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Landrät:innen</a:t>
            </a:r>
            <a:endParaRPr lang="de-DE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Gutachten in Auftrag geben, Fortbildungen anbieten, Handreichungen entwickeln</a:t>
            </a:r>
          </a:p>
          <a:p>
            <a:pPr algn="l">
              <a:lnSpc>
                <a:spcPts val="3039"/>
              </a:lnSpc>
            </a:pPr>
            <a:r>
              <a:rPr lang="de-DE" sz="1900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Förderung von </a:t>
            </a:r>
            <a:r>
              <a:rPr lang="de-DE" sz="1900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Paludikultur</a:t>
            </a:r>
            <a:endParaRPr lang="de-DE" sz="1900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Schaffung von Kooperationsstrukturen zwischen Landwirtschaft, Produktentwicklung, Produktvermarktung, Tourismus und Naturschutz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Einbindung der Bevölkerung auf Grund von Veränderungen der Landschaft</a:t>
            </a:r>
          </a:p>
          <a:p>
            <a:pPr algn="l">
              <a:lnSpc>
                <a:spcPts val="3039"/>
              </a:lnSpc>
            </a:pPr>
            <a:r>
              <a:rPr lang="de-DE" sz="1900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Kooperation mit Landes- und Entwicklungsgesellschaften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Aufkauf und Vermittlung von landwirtschaftlich genutzter Fläche &gt; Flächenpool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7169531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636773" y="7169531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872301" y="7682875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Unterstützung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7682874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Initiatorin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externe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Fachbüros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Privatpersonen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Landwirt:innen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etc.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535400" y="9541473"/>
            <a:ext cx="12689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3</a:t>
            </a:r>
          </a:p>
        </p:txBody>
      </p:sp>
      <p:grpSp>
        <p:nvGrpSpPr>
          <p:cNvPr id="55" name="Group 52">
            <a:extLst>
              <a:ext uri="{FF2B5EF4-FFF2-40B4-BE49-F238E27FC236}">
                <a16:creationId xmlns:a16="http://schemas.microsoft.com/office/drawing/2014/main" id="{B710AE66-3C9D-F8F1-FC4B-CDE42C6BF830}"/>
              </a:ext>
            </a:extLst>
          </p:cNvPr>
          <p:cNvGrpSpPr/>
          <p:nvPr/>
        </p:nvGrpSpPr>
        <p:grpSpPr>
          <a:xfrm>
            <a:off x="2876996" y="298018"/>
            <a:ext cx="11653362" cy="1423467"/>
            <a:chOff x="0" y="-38100"/>
            <a:chExt cx="15537816" cy="1897955"/>
          </a:xfrm>
        </p:grpSpPr>
        <p:sp>
          <p:nvSpPr>
            <p:cNvPr id="57" name="TextBox 53">
              <a:extLst>
                <a:ext uri="{FF2B5EF4-FFF2-40B4-BE49-F238E27FC236}">
                  <a16:creationId xmlns:a16="http://schemas.microsoft.com/office/drawing/2014/main" id="{D5867FAB-8B9B-49A6-B815-1C9B1548CF9A}"/>
                </a:ext>
              </a:extLst>
            </p:cNvPr>
            <p:cNvSpPr txBox="1"/>
            <p:nvPr/>
          </p:nvSpPr>
          <p:spPr>
            <a:xfrm>
              <a:off x="0" y="456565"/>
              <a:ext cx="15537816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Unterstützung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bei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der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Wiedervernässung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von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Mooren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organischen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Böden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8" name="TextBox 54">
              <a:extLst>
                <a:ext uri="{FF2B5EF4-FFF2-40B4-BE49-F238E27FC236}">
                  <a16:creationId xmlns:a16="http://schemas.microsoft.com/office/drawing/2014/main" id="{9A2186B3-2C3A-0E97-4597-5D21BF869704}"/>
                </a:ext>
              </a:extLst>
            </p:cNvPr>
            <p:cNvSpPr txBox="1"/>
            <p:nvPr/>
          </p:nvSpPr>
          <p:spPr>
            <a:xfrm>
              <a:off x="0" y="-38100"/>
              <a:ext cx="1548805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002</a:t>
              </a:r>
            </a:p>
          </p:txBody>
        </p:sp>
      </p:grpSp>
      <p:grpSp>
        <p:nvGrpSpPr>
          <p:cNvPr id="59" name="Group 34">
            <a:extLst>
              <a:ext uri="{FF2B5EF4-FFF2-40B4-BE49-F238E27FC236}">
                <a16:creationId xmlns:a16="http://schemas.microsoft.com/office/drawing/2014/main" id="{8C310DC3-20BE-0512-2D8D-46161A621EBE}"/>
              </a:ext>
            </a:extLst>
          </p:cNvPr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60" name="Freeform 35">
              <a:extLst>
                <a:ext uri="{FF2B5EF4-FFF2-40B4-BE49-F238E27FC236}">
                  <a16:creationId xmlns:a16="http://schemas.microsoft.com/office/drawing/2014/main" id="{E16075F9-AD41-DB1C-B3EB-818525A4B896}"/>
                </a:ext>
              </a:extLst>
            </p:cNvPr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" name="TextBox 51">
            <a:extLst>
              <a:ext uri="{FF2B5EF4-FFF2-40B4-BE49-F238E27FC236}">
                <a16:creationId xmlns:a16="http://schemas.microsoft.com/office/drawing/2014/main" id="{CAE64D48-4514-CA7B-8FBC-873C7C83FC7D}"/>
              </a:ext>
            </a:extLst>
          </p:cNvPr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Moorlandschaft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62" name="Group 55">
            <a:extLst>
              <a:ext uri="{FF2B5EF4-FFF2-40B4-BE49-F238E27FC236}">
                <a16:creationId xmlns:a16="http://schemas.microsoft.com/office/drawing/2014/main" id="{4CE5568E-7041-F151-251D-F11C27FB0648}"/>
              </a:ext>
            </a:extLst>
          </p:cNvPr>
          <p:cNvGrpSpPr/>
          <p:nvPr/>
        </p:nvGrpSpPr>
        <p:grpSpPr>
          <a:xfrm>
            <a:off x="-15767" y="2291998"/>
            <a:ext cx="351515" cy="7556180"/>
            <a:chOff x="-34161" y="24949"/>
            <a:chExt cx="468689" cy="10074908"/>
          </a:xfrm>
        </p:grpSpPr>
        <p:sp>
          <p:nvSpPr>
            <p:cNvPr id="63" name="TextBox 56">
              <a:extLst>
                <a:ext uri="{FF2B5EF4-FFF2-40B4-BE49-F238E27FC236}">
                  <a16:creationId xmlns:a16="http://schemas.microsoft.com/office/drawing/2014/main" id="{9A5FEFFB-00C5-6166-8AD6-C6356F040BB7}"/>
                </a:ext>
              </a:extLst>
            </p:cNvPr>
            <p:cNvSpPr txBox="1"/>
            <p:nvPr/>
          </p:nvSpPr>
          <p:spPr>
            <a:xfrm rot="16200000">
              <a:off x="-4361314" y="4357927"/>
              <a:ext cx="9128820" cy="462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Greifswald 2017: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Beschluss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Masterplan 100%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Heinrich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Böll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Stiftung 2023: Die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große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Moor-Transformation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BMUV 2023: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Förderrichtlinie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für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Natürlichen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Stadt Potsdam 2013: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durch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Moorschutz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12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4" name="TextBox 57">
              <a:extLst>
                <a:ext uri="{FF2B5EF4-FFF2-40B4-BE49-F238E27FC236}">
                  <a16:creationId xmlns:a16="http://schemas.microsoft.com/office/drawing/2014/main" id="{5A55ACC6-6431-826D-4630-7985590D3415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B5E3F7DD-66F0-D884-4A52-2B048A9841B5}"/>
              </a:ext>
            </a:extLst>
          </p:cNvPr>
          <p:cNvSpPr/>
          <p:nvPr/>
        </p:nvSpPr>
        <p:spPr>
          <a:xfrm>
            <a:off x="13636774" y="3345954"/>
            <a:ext cx="4050816" cy="883145"/>
          </a:xfrm>
          <a:prstGeom prst="rect">
            <a:avLst/>
          </a:prstGeom>
          <a:solidFill>
            <a:srgbClr val="A3D8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DM Sans 2" panose="020B0604020202020204" charset="0"/>
            </a:endParaRPr>
          </a:p>
          <a:p>
            <a:pPr algn="ctr"/>
            <a:r>
              <a:rPr lang="en-US" b="1" dirty="0">
                <a:solidFill>
                  <a:srgbClr val="011633"/>
                </a:solidFill>
                <a:latin typeface="DM Sans 2" panose="020B0604020202020204" charset="0"/>
              </a:rPr>
              <a:t>Besitzverhältnisse </a:t>
            </a:r>
            <a:r>
              <a:rPr lang="en-US" b="1" dirty="0" err="1">
                <a:solidFill>
                  <a:srgbClr val="011633"/>
                </a:solidFill>
                <a:latin typeface="DM Sans 2" panose="020B0604020202020204" charset="0"/>
              </a:rPr>
              <a:t>herausfinden</a:t>
            </a:r>
            <a:r>
              <a:rPr lang="en-US" b="1" dirty="0">
                <a:solidFill>
                  <a:srgbClr val="011633"/>
                </a:solidFill>
                <a:latin typeface="DM Sans 2" panose="020B0604020202020204" charset="0"/>
              </a:rPr>
              <a:t> </a:t>
            </a:r>
            <a:r>
              <a:rPr lang="en-US" b="1" dirty="0">
                <a:solidFill>
                  <a:srgbClr val="011633"/>
                </a:solidFill>
                <a:latin typeface="DM Sans 2" panose="020B0604020202020204" charset="0"/>
                <a:sym typeface="Wingdings" panose="05000000000000000000" pitchFamily="2" charset="2"/>
              </a:rPr>
              <a:t> </a:t>
            </a:r>
            <a:r>
              <a:rPr lang="en-US" b="1" dirty="0" err="1">
                <a:solidFill>
                  <a:srgbClr val="011633"/>
                </a:solidFill>
                <a:latin typeface="DM Sans 2" panose="020B0604020202020204" charset="0"/>
                <a:sym typeface="Wingdings" panose="05000000000000000000" pitchFamily="2" charset="2"/>
              </a:rPr>
              <a:t>kommunale</a:t>
            </a:r>
            <a:r>
              <a:rPr lang="en-US" b="1" dirty="0">
                <a:solidFill>
                  <a:srgbClr val="011633"/>
                </a:solidFill>
                <a:latin typeface="DM Sans 2" panose="020B0604020202020204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11633"/>
                </a:solidFill>
                <a:latin typeface="DM Sans 2" panose="020B0604020202020204" charset="0"/>
                <a:sym typeface="Wingdings" panose="05000000000000000000" pitchFamily="2" charset="2"/>
              </a:rPr>
              <a:t>Moorflächen</a:t>
            </a:r>
            <a:r>
              <a:rPr lang="en-US" b="1" dirty="0">
                <a:solidFill>
                  <a:srgbClr val="011633"/>
                </a:solidFill>
                <a:latin typeface="DM Sans 2" panose="020B0604020202020204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11633"/>
                </a:solidFill>
                <a:latin typeface="DM Sans 2" panose="020B0604020202020204" charset="0"/>
                <a:sym typeface="Wingdings" panose="05000000000000000000" pitchFamily="2" charset="2"/>
              </a:rPr>
              <a:t>sind</a:t>
            </a:r>
            <a:r>
              <a:rPr lang="en-US" b="1" dirty="0">
                <a:solidFill>
                  <a:srgbClr val="011633"/>
                </a:solidFill>
                <a:latin typeface="DM Sans 2" panose="020B0604020202020204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11633"/>
                </a:solidFill>
                <a:latin typeface="DM Sans 2" panose="020B0604020202020204" charset="0"/>
                <a:sym typeface="Wingdings" panose="05000000000000000000" pitchFamily="2" charset="2"/>
              </a:rPr>
              <a:t>leichter</a:t>
            </a:r>
            <a:r>
              <a:rPr lang="en-US" b="1" dirty="0">
                <a:solidFill>
                  <a:srgbClr val="011633"/>
                </a:solidFill>
                <a:latin typeface="DM Sans 2" panose="020B0604020202020204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11633"/>
                </a:solidFill>
                <a:latin typeface="DM Sans 2" panose="020B0604020202020204" charset="0"/>
                <a:sym typeface="Wingdings" panose="05000000000000000000" pitchFamily="2" charset="2"/>
              </a:rPr>
              <a:t>zu</a:t>
            </a:r>
            <a:r>
              <a:rPr lang="en-US" b="1" dirty="0">
                <a:solidFill>
                  <a:srgbClr val="011633"/>
                </a:solidFill>
                <a:latin typeface="DM Sans 2" panose="020B0604020202020204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11633"/>
                </a:solidFill>
                <a:latin typeface="DM Sans 2" panose="020B0604020202020204" charset="0"/>
                <a:sym typeface="Wingdings" panose="05000000000000000000" pitchFamily="2" charset="2"/>
              </a:rPr>
              <a:t>vernässen</a:t>
            </a:r>
            <a:r>
              <a:rPr lang="en-US" b="1" dirty="0">
                <a:solidFill>
                  <a:srgbClr val="011633"/>
                </a:solidFill>
                <a:latin typeface="DM Sans 2" panose="020B0604020202020204" charset="0"/>
                <a:sym typeface="Wingdings" panose="05000000000000000000" pitchFamily="2" charset="2"/>
              </a:rPr>
              <a:t>!</a:t>
            </a:r>
            <a:endParaRPr lang="en-US" b="1" dirty="0">
              <a:solidFill>
                <a:srgbClr val="011633"/>
              </a:solidFill>
              <a:latin typeface="DM Sans 2" panose="020B060402020202020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DM Sans 2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7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52">
            <a:extLst>
              <a:ext uri="{FF2B5EF4-FFF2-40B4-BE49-F238E27FC236}">
                <a16:creationId xmlns:a16="http://schemas.microsoft.com/office/drawing/2014/main" id="{4687150F-BED8-658C-8572-98038B47236D}"/>
              </a:ext>
            </a:extLst>
          </p:cNvPr>
          <p:cNvGrpSpPr/>
          <p:nvPr/>
        </p:nvGrpSpPr>
        <p:grpSpPr>
          <a:xfrm>
            <a:off x="615670" y="7797814"/>
            <a:ext cx="188501" cy="188501"/>
            <a:chOff x="0" y="0"/>
            <a:chExt cx="812800" cy="812800"/>
          </a:xfrm>
        </p:grpSpPr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D614DEF1-32B6-F3E4-2116-B88F73955CA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>
                <a:solidFill>
                  <a:srgbClr val="112540"/>
                </a:solidFill>
              </a:endParaRPr>
            </a:p>
          </p:txBody>
        </p:sp>
        <p:sp>
          <p:nvSpPr>
            <p:cNvPr id="51" name="TextBox 54">
              <a:extLst>
                <a:ext uri="{FF2B5EF4-FFF2-40B4-BE49-F238E27FC236}">
                  <a16:creationId xmlns:a16="http://schemas.microsoft.com/office/drawing/2014/main" id="{99FC3419-754D-CECB-07FA-C570FC7B4A13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7221" y="7583832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45404" y="7583832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1892655" cy="339603"/>
            <a:chOff x="0" y="0"/>
            <a:chExt cx="2523540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523540" cy="452804"/>
              <a:chOff x="0" y="0"/>
              <a:chExt cx="700983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00983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00983" h="125779">
                    <a:moveTo>
                      <a:pt x="0" y="0"/>
                    </a:moveTo>
                    <a:lnTo>
                      <a:pt x="700983" y="0"/>
                    </a:lnTo>
                    <a:lnTo>
                      <a:pt x="700983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700983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1031" y="18756"/>
              <a:ext cx="24014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LULUCF-Sektor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804172" y="591817"/>
            <a:ext cx="1817626" cy="1028209"/>
          </a:xfrm>
          <a:custGeom>
            <a:avLst/>
            <a:gdLst/>
            <a:ahLst/>
            <a:cxnLst/>
            <a:rect l="l" t="t" r="r" b="b"/>
            <a:pathLst>
              <a:path w="1817626" h="1028209">
                <a:moveTo>
                  <a:pt x="0" y="0"/>
                </a:moveTo>
                <a:lnTo>
                  <a:pt x="1817626" y="0"/>
                </a:lnTo>
                <a:lnTo>
                  <a:pt x="1817626" y="1028209"/>
                </a:lnTo>
                <a:lnTo>
                  <a:pt x="0" y="10282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4586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900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Nutzung formelle und informelle Instrumente der Stadtplanung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Flächenneuinanspruchnahme kann sehr gut im Rahmen der Bauleitplanung beeinflusst werden. Das BauGB bildet dabei die Grundlage, dort werden die formellen städteplanerischen Instrumente festgelegt.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Entwicklung von städtebaulichen Entwicklungskonzepten zur </a:t>
            </a:r>
            <a:r>
              <a:rPr lang="de-DE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Flächensparpolitik</a:t>
            </a:r>
          </a:p>
          <a:p>
            <a:pPr algn="l">
              <a:lnSpc>
                <a:spcPts val="3039"/>
              </a:lnSpc>
            </a:pPr>
            <a:endParaRPr lang="de-DE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de-DE" sz="1900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Verhinderung von Versiegelung über städteplanerische Instrumente, z.B.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keine Ausweitung von neuen Siedlungs- und </a:t>
            </a:r>
            <a:r>
              <a:rPr lang="de-DE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Vehrkehrsflächen</a:t>
            </a: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(insbesondere im Außenbereich)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Beeinflussung baulicher Dichte, Nachverdichtung (Umbau/ Ausbau des Dachgeschosses oder Ausbauten im Bestand)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städtebauliche Verträge mit privaten Investoren od. Bauherren für positive Stadtentwicklung (bspw. Umbau von Parkfläche zu multifunktionalen Grünzonen)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konsequente Umsetzung von Ausgleichsfläche in BLP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7169531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636773" y="7169531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872301" y="7682875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7682874"/>
            <a:ext cx="4203003" cy="112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externe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Planungsbüros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535400" y="9541473"/>
            <a:ext cx="12689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4</a:t>
            </a:r>
          </a:p>
        </p:txBody>
      </p:sp>
      <p:grpSp>
        <p:nvGrpSpPr>
          <p:cNvPr id="59" name="Group 34">
            <a:extLst>
              <a:ext uri="{FF2B5EF4-FFF2-40B4-BE49-F238E27FC236}">
                <a16:creationId xmlns:a16="http://schemas.microsoft.com/office/drawing/2014/main" id="{8C310DC3-20BE-0512-2D8D-46161A621EBE}"/>
              </a:ext>
            </a:extLst>
          </p:cNvPr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60" name="Freeform 35">
              <a:extLst>
                <a:ext uri="{FF2B5EF4-FFF2-40B4-BE49-F238E27FC236}">
                  <a16:creationId xmlns:a16="http://schemas.microsoft.com/office/drawing/2014/main" id="{E16075F9-AD41-DB1C-B3EB-818525A4B896}"/>
                </a:ext>
              </a:extLst>
            </p:cNvPr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" name="TextBox 51">
            <a:extLst>
              <a:ext uri="{FF2B5EF4-FFF2-40B4-BE49-F238E27FC236}">
                <a16:creationId xmlns:a16="http://schemas.microsoft.com/office/drawing/2014/main" id="{CAE64D48-4514-CA7B-8FBC-873C7C83FC7D}"/>
              </a:ext>
            </a:extLst>
          </p:cNvPr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Stadtplanung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34" name="Group 52">
            <a:extLst>
              <a:ext uri="{FF2B5EF4-FFF2-40B4-BE49-F238E27FC236}">
                <a16:creationId xmlns:a16="http://schemas.microsoft.com/office/drawing/2014/main" id="{B0D9B757-6EAF-0423-E65A-3E5EAE33C3AA}"/>
              </a:ext>
            </a:extLst>
          </p:cNvPr>
          <p:cNvGrpSpPr/>
          <p:nvPr/>
        </p:nvGrpSpPr>
        <p:grpSpPr>
          <a:xfrm>
            <a:off x="2876996" y="825897"/>
            <a:ext cx="11653362" cy="884858"/>
            <a:chOff x="0" y="-38100"/>
            <a:chExt cx="15537816" cy="1179810"/>
          </a:xfrm>
        </p:grpSpPr>
        <p:sp>
          <p:nvSpPr>
            <p:cNvPr id="35" name="TextBox 53">
              <a:extLst>
                <a:ext uri="{FF2B5EF4-FFF2-40B4-BE49-F238E27FC236}">
                  <a16:creationId xmlns:a16="http://schemas.microsoft.com/office/drawing/2014/main" id="{E395CEE5-11B3-09C8-A90B-EE755D846FFA}"/>
                </a:ext>
              </a:extLst>
            </p:cNvPr>
            <p:cNvSpPr txBox="1"/>
            <p:nvPr/>
          </p:nvSpPr>
          <p:spPr>
            <a:xfrm>
              <a:off x="0" y="456565"/>
              <a:ext cx="15537816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Flächenschonende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Stadtentwicklung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36" name="TextBox 54">
              <a:extLst>
                <a:ext uri="{FF2B5EF4-FFF2-40B4-BE49-F238E27FC236}">
                  <a16:creationId xmlns:a16="http://schemas.microsoft.com/office/drawing/2014/main" id="{EACE4D72-9145-556C-5573-0E5CF19B13A0}"/>
                </a:ext>
              </a:extLst>
            </p:cNvPr>
            <p:cNvSpPr txBox="1"/>
            <p:nvPr/>
          </p:nvSpPr>
          <p:spPr>
            <a:xfrm>
              <a:off x="0" y="-38100"/>
              <a:ext cx="1752005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003</a:t>
              </a:r>
            </a:p>
          </p:txBody>
        </p:sp>
      </p:grpSp>
      <p:grpSp>
        <p:nvGrpSpPr>
          <p:cNvPr id="11" name="Group 55">
            <a:extLst>
              <a:ext uri="{FF2B5EF4-FFF2-40B4-BE49-F238E27FC236}">
                <a16:creationId xmlns:a16="http://schemas.microsoft.com/office/drawing/2014/main" id="{02CABE21-28BB-DC35-524C-F35DBA3B48BB}"/>
              </a:ext>
            </a:extLst>
          </p:cNvPr>
          <p:cNvGrpSpPr/>
          <p:nvPr/>
        </p:nvGrpSpPr>
        <p:grpSpPr>
          <a:xfrm>
            <a:off x="-15767" y="2291998"/>
            <a:ext cx="183377" cy="7556180"/>
            <a:chOff x="-34161" y="24949"/>
            <a:chExt cx="244504" cy="10074908"/>
          </a:xfrm>
        </p:grpSpPr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52664D3D-70C7-46BB-AA23-378B51CB2CBF}"/>
                </a:ext>
              </a:extLst>
            </p:cNvPr>
            <p:cNvSpPr txBox="1"/>
            <p:nvPr/>
          </p:nvSpPr>
          <p:spPr>
            <a:xfrm rot="16200000">
              <a:off x="-4465807" y="4477618"/>
              <a:ext cx="9128820" cy="223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Stadt Mannheim 2022: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Klimaschutzaktionsplan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2030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8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94B39A3A-AA7A-5A12-89D4-09524492D188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52" name="Group 20">
            <a:extLst>
              <a:ext uri="{FF2B5EF4-FFF2-40B4-BE49-F238E27FC236}">
                <a16:creationId xmlns:a16="http://schemas.microsoft.com/office/drawing/2014/main" id="{A806FC58-42A9-2E17-6F04-FC7C2497D77E}"/>
              </a:ext>
            </a:extLst>
          </p:cNvPr>
          <p:cNvGrpSpPr/>
          <p:nvPr/>
        </p:nvGrpSpPr>
        <p:grpSpPr>
          <a:xfrm>
            <a:off x="517221" y="9407587"/>
            <a:ext cx="2530779" cy="440591"/>
            <a:chOff x="0" y="0"/>
            <a:chExt cx="696893" cy="124623"/>
          </a:xfrm>
        </p:grpSpPr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B5A82809-0EA8-269A-327F-4126A61897DD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id="{A6DB922A-3302-BE43-6A06-40CE6D92EB0A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5" name="TextBox 41">
            <a:extLst>
              <a:ext uri="{FF2B5EF4-FFF2-40B4-BE49-F238E27FC236}">
                <a16:creationId xmlns:a16="http://schemas.microsoft.com/office/drawing/2014/main" id="{E7F7EFC9-EC93-B4EC-1EF5-EBEF487943B6}"/>
              </a:ext>
            </a:extLst>
          </p:cNvPr>
          <p:cNvSpPr txBox="1"/>
          <p:nvPr/>
        </p:nvSpPr>
        <p:spPr>
          <a:xfrm>
            <a:off x="964894" y="9500566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00000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56" name="Freeform 33">
            <a:extLst>
              <a:ext uri="{FF2B5EF4-FFF2-40B4-BE49-F238E27FC236}">
                <a16:creationId xmlns:a16="http://schemas.microsoft.com/office/drawing/2014/main" id="{3145E113-4737-ECFE-392A-FF82D0AC9C77}"/>
              </a:ext>
            </a:extLst>
          </p:cNvPr>
          <p:cNvSpPr/>
          <p:nvPr/>
        </p:nvSpPr>
        <p:spPr>
          <a:xfrm>
            <a:off x="638979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3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20">
            <a:extLst>
              <a:ext uri="{FF2B5EF4-FFF2-40B4-BE49-F238E27FC236}">
                <a16:creationId xmlns:a16="http://schemas.microsoft.com/office/drawing/2014/main" id="{FE17F9A6-372E-38A5-B34B-DED619BF5B34}"/>
              </a:ext>
            </a:extLst>
          </p:cNvPr>
          <p:cNvGrpSpPr/>
          <p:nvPr/>
        </p:nvGrpSpPr>
        <p:grpSpPr>
          <a:xfrm>
            <a:off x="517221" y="9407587"/>
            <a:ext cx="2530779" cy="440591"/>
            <a:chOff x="0" y="0"/>
            <a:chExt cx="696893" cy="124623"/>
          </a:xfrm>
        </p:grpSpPr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2B8536AC-7C8E-4DC6-11EC-A70A14D05DD9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22">
              <a:extLst>
                <a:ext uri="{FF2B5EF4-FFF2-40B4-BE49-F238E27FC236}">
                  <a16:creationId xmlns:a16="http://schemas.microsoft.com/office/drawing/2014/main" id="{1D99FE18-C8B2-029C-2C6C-5578EBF95BE8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0" name="Flussdiagramm: Verbinder 69">
            <a:extLst>
              <a:ext uri="{FF2B5EF4-FFF2-40B4-BE49-F238E27FC236}">
                <a16:creationId xmlns:a16="http://schemas.microsoft.com/office/drawing/2014/main" id="{76731C54-5422-4359-24F4-ED3292C9C46C}"/>
              </a:ext>
            </a:extLst>
          </p:cNvPr>
          <p:cNvSpPr/>
          <p:nvPr/>
        </p:nvSpPr>
        <p:spPr>
          <a:xfrm>
            <a:off x="649177" y="8273393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11">
            <a:extLst>
              <a:ext uri="{FF2B5EF4-FFF2-40B4-BE49-F238E27FC236}">
                <a16:creationId xmlns:a16="http://schemas.microsoft.com/office/drawing/2014/main" id="{BBB10D5E-4A3F-5DA1-F136-C3C77273831E}"/>
              </a:ext>
            </a:extLst>
          </p:cNvPr>
          <p:cNvGrpSpPr/>
          <p:nvPr/>
        </p:nvGrpSpPr>
        <p:grpSpPr>
          <a:xfrm>
            <a:off x="649178" y="7126554"/>
            <a:ext cx="188501" cy="188501"/>
            <a:chOff x="0" y="0"/>
            <a:chExt cx="812800" cy="812800"/>
          </a:xfrm>
        </p:grpSpPr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07AE43F3-7E23-A1B4-B0C6-BC760B941B1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TextBox 13">
              <a:extLst>
                <a:ext uri="{FF2B5EF4-FFF2-40B4-BE49-F238E27FC236}">
                  <a16:creationId xmlns:a16="http://schemas.microsoft.com/office/drawing/2014/main" id="{D226E67E-7497-FE4A-84EF-5FFFDB6CE3A6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1892655" cy="339603"/>
            <a:chOff x="0" y="0"/>
            <a:chExt cx="2523540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523540" cy="452804"/>
              <a:chOff x="0" y="0"/>
              <a:chExt cx="700983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00983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00983" h="125779">
                    <a:moveTo>
                      <a:pt x="0" y="0"/>
                    </a:moveTo>
                    <a:lnTo>
                      <a:pt x="700983" y="0"/>
                    </a:lnTo>
                    <a:lnTo>
                      <a:pt x="700983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700983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1031" y="18756"/>
              <a:ext cx="24014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LULUCF-Sektor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804172" y="591817"/>
            <a:ext cx="1817626" cy="1028209"/>
          </a:xfrm>
          <a:custGeom>
            <a:avLst/>
            <a:gdLst/>
            <a:ahLst/>
            <a:cxnLst/>
            <a:rect l="l" t="t" r="r" b="b"/>
            <a:pathLst>
              <a:path w="1817626" h="1028209">
                <a:moveTo>
                  <a:pt x="0" y="0"/>
                </a:moveTo>
                <a:lnTo>
                  <a:pt x="1817626" y="0"/>
                </a:lnTo>
                <a:lnTo>
                  <a:pt x="1817626" y="1028209"/>
                </a:lnTo>
                <a:lnTo>
                  <a:pt x="0" y="102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TextBox 50"/>
          <p:cNvSpPr txBox="1"/>
          <p:nvPr/>
        </p:nvSpPr>
        <p:spPr>
          <a:xfrm>
            <a:off x="16677439" y="9511221"/>
            <a:ext cx="11165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Biotop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Falschauer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36" name="TextBox 45">
            <a:extLst>
              <a:ext uri="{FF2B5EF4-FFF2-40B4-BE49-F238E27FC236}">
                <a16:creationId xmlns:a16="http://schemas.microsoft.com/office/drawing/2014/main" id="{8D382DAB-C7D0-B6D9-387F-6F7F5A7E4A08}"/>
              </a:ext>
            </a:extLst>
          </p:cNvPr>
          <p:cNvSpPr txBox="1"/>
          <p:nvPr/>
        </p:nvSpPr>
        <p:spPr>
          <a:xfrm>
            <a:off x="517221" y="2150128"/>
            <a:ext cx="12409180" cy="3435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Konkrete Umsetzung und Sicherung der landesweiten Biotopverbundkonzepte: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Ausgestaltung der überregionalen Planungsinstrumente (v.a. Landschaftsrahmenplan) auf lokaler Ebene sowie deren Integration in die kommunale Planung.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Durchführung aktueller Erhebungen, v.a.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Biotopkartierungen, Artenschutzprogramme und Managementplanungen in FFH-Gebieten zur Identifikation und Priorisierung naturschutzfachlich bedeutsamer Arten und Lebensräume.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Entwicklung und Implementierung konkreter Maßnahmen: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Basierend auf den erhobenen Daten müssen Maßnahmen zur Verbesserung der Landschaftsdurchlässigkeit sowie zur Aufwertung und Entwicklung neuer Habitate und Lebensräume umgesetzt werden.</a:t>
            </a:r>
          </a:p>
        </p:txBody>
      </p:sp>
      <p:sp>
        <p:nvSpPr>
          <p:cNvPr id="37" name="TextBox 48">
            <a:extLst>
              <a:ext uri="{FF2B5EF4-FFF2-40B4-BE49-F238E27FC236}">
                <a16:creationId xmlns:a16="http://schemas.microsoft.com/office/drawing/2014/main" id="{93E7CB82-829A-F836-5B05-23D4161F7E4A}"/>
              </a:ext>
            </a:extLst>
          </p:cNvPr>
          <p:cNvSpPr txBox="1"/>
          <p:nvPr/>
        </p:nvSpPr>
        <p:spPr>
          <a:xfrm>
            <a:off x="889210" y="7027192"/>
            <a:ext cx="11554521" cy="189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Unterstützung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Bindung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Kohlenstoff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38" name="AutoShape 3">
            <a:extLst>
              <a:ext uri="{FF2B5EF4-FFF2-40B4-BE49-F238E27FC236}">
                <a16:creationId xmlns:a16="http://schemas.microsoft.com/office/drawing/2014/main" id="{22E93402-D2D0-5F09-40A8-CF4694EDFA56}"/>
              </a:ext>
            </a:extLst>
          </p:cNvPr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Box 46">
            <a:extLst>
              <a:ext uri="{FF2B5EF4-FFF2-40B4-BE49-F238E27FC236}">
                <a16:creationId xmlns:a16="http://schemas.microsoft.com/office/drawing/2014/main" id="{350BC94B-043C-7FE4-4A9F-AF40ECB7F69A}"/>
              </a:ext>
            </a:extLst>
          </p:cNvPr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58" name="TextBox 49">
            <a:extLst>
              <a:ext uri="{FF2B5EF4-FFF2-40B4-BE49-F238E27FC236}">
                <a16:creationId xmlns:a16="http://schemas.microsoft.com/office/drawing/2014/main" id="{895C353B-C55F-AB43-FFD6-1EE2018D0CB4}"/>
              </a:ext>
            </a:extLst>
          </p:cNvPr>
          <p:cNvSpPr txBox="1"/>
          <p:nvPr/>
        </p:nvSpPr>
        <p:spPr>
          <a:xfrm>
            <a:off x="13469326" y="6989092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Initiatorin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externe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Fachbüros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Privatpersonen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Landwirt:innen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etc.</a:t>
            </a:r>
          </a:p>
        </p:txBody>
      </p:sp>
      <p:sp>
        <p:nvSpPr>
          <p:cNvPr id="59" name="TextBox 47">
            <a:extLst>
              <a:ext uri="{FF2B5EF4-FFF2-40B4-BE49-F238E27FC236}">
                <a16:creationId xmlns:a16="http://schemas.microsoft.com/office/drawing/2014/main" id="{D6BC4391-6AF3-62C1-4B81-70AF9B19A585}"/>
              </a:ext>
            </a:extLst>
          </p:cNvPr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0" name="AutoShape 4">
            <a:extLst>
              <a:ext uri="{FF2B5EF4-FFF2-40B4-BE49-F238E27FC236}">
                <a16:creationId xmlns:a16="http://schemas.microsoft.com/office/drawing/2014/main" id="{1FD0A443-3D95-A063-8639-8AD11FBCADC5}"/>
              </a:ext>
            </a:extLst>
          </p:cNvPr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4" name="Group 52">
            <a:extLst>
              <a:ext uri="{FF2B5EF4-FFF2-40B4-BE49-F238E27FC236}">
                <a16:creationId xmlns:a16="http://schemas.microsoft.com/office/drawing/2014/main" id="{91771ACD-7BDC-418E-C572-A5B2FEBABD63}"/>
              </a:ext>
            </a:extLst>
          </p:cNvPr>
          <p:cNvGrpSpPr/>
          <p:nvPr/>
        </p:nvGrpSpPr>
        <p:grpSpPr>
          <a:xfrm>
            <a:off x="2876996" y="825897"/>
            <a:ext cx="11653362" cy="884858"/>
            <a:chOff x="0" y="-38100"/>
            <a:chExt cx="15537816" cy="1179810"/>
          </a:xfrm>
        </p:grpSpPr>
        <p:sp>
          <p:nvSpPr>
            <p:cNvPr id="65" name="TextBox 53">
              <a:extLst>
                <a:ext uri="{FF2B5EF4-FFF2-40B4-BE49-F238E27FC236}">
                  <a16:creationId xmlns:a16="http://schemas.microsoft.com/office/drawing/2014/main" id="{D9A93098-E710-B82A-6BA0-F68777F92F43}"/>
                </a:ext>
              </a:extLst>
            </p:cNvPr>
            <p:cNvSpPr txBox="1"/>
            <p:nvPr/>
          </p:nvSpPr>
          <p:spPr>
            <a:xfrm>
              <a:off x="0" y="456565"/>
              <a:ext cx="15537816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Schaffung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von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Biotopverbünden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66" name="TextBox 54">
              <a:extLst>
                <a:ext uri="{FF2B5EF4-FFF2-40B4-BE49-F238E27FC236}">
                  <a16:creationId xmlns:a16="http://schemas.microsoft.com/office/drawing/2014/main" id="{2FD4DAC2-8DF4-A1C2-0EA9-CE7EF55158B7}"/>
                </a:ext>
              </a:extLst>
            </p:cNvPr>
            <p:cNvSpPr txBox="1"/>
            <p:nvPr/>
          </p:nvSpPr>
          <p:spPr>
            <a:xfrm>
              <a:off x="0" y="-38100"/>
              <a:ext cx="1752005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004</a:t>
              </a:r>
            </a:p>
          </p:txBody>
        </p:sp>
      </p:grpSp>
      <p:grpSp>
        <p:nvGrpSpPr>
          <p:cNvPr id="12" name="Group 55">
            <a:extLst>
              <a:ext uri="{FF2B5EF4-FFF2-40B4-BE49-F238E27FC236}">
                <a16:creationId xmlns:a16="http://schemas.microsoft.com/office/drawing/2014/main" id="{606AA78C-9CF0-F165-F0E2-E94E95DA0622}"/>
              </a:ext>
            </a:extLst>
          </p:cNvPr>
          <p:cNvGrpSpPr/>
          <p:nvPr/>
        </p:nvGrpSpPr>
        <p:grpSpPr>
          <a:xfrm>
            <a:off x="-15767" y="2291998"/>
            <a:ext cx="183377" cy="7556180"/>
            <a:chOff x="-34161" y="24949"/>
            <a:chExt cx="244504" cy="10074908"/>
          </a:xfrm>
        </p:grpSpPr>
        <p:sp>
          <p:nvSpPr>
            <p:cNvPr id="13" name="TextBox 56">
              <a:extLst>
                <a:ext uri="{FF2B5EF4-FFF2-40B4-BE49-F238E27FC236}">
                  <a16:creationId xmlns:a16="http://schemas.microsoft.com/office/drawing/2014/main" id="{7853043A-966E-890F-9802-20A6D13CF803}"/>
                </a:ext>
              </a:extLst>
            </p:cNvPr>
            <p:cNvSpPr txBox="1"/>
            <p:nvPr/>
          </p:nvSpPr>
          <p:spPr>
            <a:xfrm rot="16200000">
              <a:off x="-4465807" y="4477618"/>
              <a:ext cx="9128820" cy="223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BUND 2018: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Handbuch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Biotopverbund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8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45" name="TextBox 57">
              <a:extLst>
                <a:ext uri="{FF2B5EF4-FFF2-40B4-BE49-F238E27FC236}">
                  <a16:creationId xmlns:a16="http://schemas.microsoft.com/office/drawing/2014/main" id="{60B25AA3-CB53-A29F-0612-05AA6AD5AE03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46" name="Freeform 33">
            <a:extLst>
              <a:ext uri="{FF2B5EF4-FFF2-40B4-BE49-F238E27FC236}">
                <a16:creationId xmlns:a16="http://schemas.microsoft.com/office/drawing/2014/main" id="{2083DBAB-3F70-B8A6-CC47-8408236D60D1}"/>
              </a:ext>
            </a:extLst>
          </p:cNvPr>
          <p:cNvSpPr/>
          <p:nvPr/>
        </p:nvSpPr>
        <p:spPr>
          <a:xfrm>
            <a:off x="638979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TextBox 41">
            <a:extLst>
              <a:ext uri="{FF2B5EF4-FFF2-40B4-BE49-F238E27FC236}">
                <a16:creationId xmlns:a16="http://schemas.microsoft.com/office/drawing/2014/main" id="{88198C47-7A90-DA09-E064-73BFAB8E28CC}"/>
              </a:ext>
            </a:extLst>
          </p:cNvPr>
          <p:cNvSpPr txBox="1"/>
          <p:nvPr/>
        </p:nvSpPr>
        <p:spPr>
          <a:xfrm>
            <a:off x="964894" y="9500566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00000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9" name="TextBox 41">
            <a:extLst>
              <a:ext uri="{FF2B5EF4-FFF2-40B4-BE49-F238E27FC236}">
                <a16:creationId xmlns:a16="http://schemas.microsoft.com/office/drawing/2014/main" id="{FF495336-1900-927F-675C-411B67FE9EDC}"/>
              </a:ext>
            </a:extLst>
          </p:cNvPr>
          <p:cNvSpPr txBox="1"/>
          <p:nvPr/>
        </p:nvSpPr>
        <p:spPr>
          <a:xfrm>
            <a:off x="3641878" y="9514853"/>
            <a:ext cx="4054321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Bündnis “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Kommunen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für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biologische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Vielfalt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e.V.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71" name="TextBox 41">
            <a:extLst>
              <a:ext uri="{FF2B5EF4-FFF2-40B4-BE49-F238E27FC236}">
                <a16:creationId xmlns:a16="http://schemas.microsoft.com/office/drawing/2014/main" id="{21C8BF01-A65D-48E5-C0C7-450DB1BB8A19}"/>
              </a:ext>
            </a:extLst>
          </p:cNvPr>
          <p:cNvSpPr txBox="1"/>
          <p:nvPr/>
        </p:nvSpPr>
        <p:spPr>
          <a:xfrm>
            <a:off x="8212640" y="9503148"/>
            <a:ext cx="4054321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Städtischer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Biotopverbund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Leipzig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73" name="Grafik 72" descr="Sterne mit einfarbiger Füllung">
            <a:extLst>
              <a:ext uri="{FF2B5EF4-FFF2-40B4-BE49-F238E27FC236}">
                <a16:creationId xmlns:a16="http://schemas.microsoft.com/office/drawing/2014/main" id="{D112D570-498C-F8EB-8D60-2E0160D0AD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16339" y="9401247"/>
            <a:ext cx="457200" cy="457200"/>
          </a:xfrm>
          <a:prstGeom prst="rect">
            <a:avLst/>
          </a:prstGeom>
        </p:spPr>
      </p:pic>
      <p:pic>
        <p:nvPicPr>
          <p:cNvPr id="74" name="Grafik 73" descr="Sterne mit einfarbiger Füllung">
            <a:extLst>
              <a:ext uri="{FF2B5EF4-FFF2-40B4-BE49-F238E27FC236}">
                <a16:creationId xmlns:a16="http://schemas.microsoft.com/office/drawing/2014/main" id="{0A22A274-D89E-8EE0-B9A5-F893AF9859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91650" y="940124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8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1892655" cy="339603"/>
            <a:chOff x="0" y="0"/>
            <a:chExt cx="2523540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523540" cy="452804"/>
              <a:chOff x="0" y="0"/>
              <a:chExt cx="700983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00983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00983" h="125779">
                    <a:moveTo>
                      <a:pt x="0" y="0"/>
                    </a:moveTo>
                    <a:lnTo>
                      <a:pt x="700983" y="0"/>
                    </a:lnTo>
                    <a:lnTo>
                      <a:pt x="700983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700983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1031" y="18756"/>
              <a:ext cx="24014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LULUCF-Sektor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2876996" y="9306563"/>
            <a:ext cx="2341249" cy="541615"/>
          </a:xfrm>
          <a:prstGeom prst="rect">
            <a:avLst/>
          </a:prstGeom>
        </p:spPr>
        <p:txBody>
          <a:bodyPr lIns="47301" tIns="47301" rIns="47301" bIns="47301" rtlCol="0" anchor="ctr"/>
          <a:lstStyle/>
          <a:p>
            <a:pPr algn="ctr">
              <a:lnSpc>
                <a:spcPts val="1960"/>
              </a:lnSpc>
            </a:pPr>
            <a:endParaRPr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804172" y="591817"/>
            <a:ext cx="1817626" cy="1028209"/>
          </a:xfrm>
          <a:custGeom>
            <a:avLst/>
            <a:gdLst/>
            <a:ahLst/>
            <a:cxnLst/>
            <a:rect l="l" t="t" r="r" b="b"/>
            <a:pathLst>
              <a:path w="1817626" h="1028209">
                <a:moveTo>
                  <a:pt x="0" y="0"/>
                </a:moveTo>
                <a:lnTo>
                  <a:pt x="1817626" y="0"/>
                </a:lnTo>
                <a:lnTo>
                  <a:pt x="1817626" y="1028209"/>
                </a:lnTo>
                <a:lnTo>
                  <a:pt x="0" y="102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TextBox 50"/>
          <p:cNvSpPr txBox="1"/>
          <p:nvPr/>
        </p:nvSpPr>
        <p:spPr>
          <a:xfrm>
            <a:off x="16687800" y="9541473"/>
            <a:ext cx="11165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6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Park in Amsterdam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36" name="TextBox 45">
            <a:extLst>
              <a:ext uri="{FF2B5EF4-FFF2-40B4-BE49-F238E27FC236}">
                <a16:creationId xmlns:a16="http://schemas.microsoft.com/office/drawing/2014/main" id="{8D382DAB-C7D0-B6D9-387F-6F7F5A7E4A08}"/>
              </a:ext>
            </a:extLst>
          </p:cNvPr>
          <p:cNvSpPr txBox="1"/>
          <p:nvPr/>
        </p:nvSpPr>
        <p:spPr>
          <a:xfrm>
            <a:off x="517221" y="2150128"/>
            <a:ext cx="12409180" cy="3051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Baumschutzkonzepte sollen helfen, den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Baumbestand zu schützen und auszubauen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Intakte Bäume spielen eine wesentliche Rolle bei der Bindung von Kohlenstoff, der Reduktion des städtischen Wärmeinseleffekts und der Verbesserung der Luftqualität.</a:t>
            </a:r>
          </a:p>
          <a:p>
            <a:pPr algn="l">
              <a:lnSpc>
                <a:spcPts val="3039"/>
              </a:lnSpc>
            </a:pPr>
            <a:endParaRPr lang="de-DE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Viele städtische Bäume sind jedoch in einem schlechten Zustand, leiden z.B. an Hitzestress.</a:t>
            </a:r>
          </a:p>
          <a:p>
            <a:pPr algn="l">
              <a:lnSpc>
                <a:spcPts val="3039"/>
              </a:lnSpc>
            </a:pPr>
            <a:endParaRPr lang="de-DE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 Baumschutzkonzept analysiert den Bestand und definiert Ausbaupfade. Gleichzeitig enthält er Maßnahmen zum akuten Baumschutz. </a:t>
            </a:r>
          </a:p>
        </p:txBody>
      </p:sp>
      <p:sp>
        <p:nvSpPr>
          <p:cNvPr id="37" name="TextBox 48">
            <a:extLst>
              <a:ext uri="{FF2B5EF4-FFF2-40B4-BE49-F238E27FC236}">
                <a16:creationId xmlns:a16="http://schemas.microsoft.com/office/drawing/2014/main" id="{93E7CB82-829A-F836-5B05-23D4161F7E4A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38" name="AutoShape 3">
            <a:extLst>
              <a:ext uri="{FF2B5EF4-FFF2-40B4-BE49-F238E27FC236}">
                <a16:creationId xmlns:a16="http://schemas.microsoft.com/office/drawing/2014/main" id="{22E93402-D2D0-5F09-40A8-CF4694EDFA56}"/>
              </a:ext>
            </a:extLst>
          </p:cNvPr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Box 46">
            <a:extLst>
              <a:ext uri="{FF2B5EF4-FFF2-40B4-BE49-F238E27FC236}">
                <a16:creationId xmlns:a16="http://schemas.microsoft.com/office/drawing/2014/main" id="{350BC94B-043C-7FE4-4A9F-AF40ECB7F69A}"/>
              </a:ext>
            </a:extLst>
          </p:cNvPr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58" name="TextBox 49">
            <a:extLst>
              <a:ext uri="{FF2B5EF4-FFF2-40B4-BE49-F238E27FC236}">
                <a16:creationId xmlns:a16="http://schemas.microsoft.com/office/drawing/2014/main" id="{895C353B-C55F-AB43-FFD6-1EE2018D0CB4}"/>
              </a:ext>
            </a:extLst>
          </p:cNvPr>
          <p:cNvSpPr txBox="1"/>
          <p:nvPr/>
        </p:nvSpPr>
        <p:spPr>
          <a:xfrm>
            <a:off x="13469326" y="6989092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Initiatorin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externe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Fachbüros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Privatpersonen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Landwirt:innen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etc.</a:t>
            </a:r>
          </a:p>
        </p:txBody>
      </p:sp>
      <p:sp>
        <p:nvSpPr>
          <p:cNvPr id="59" name="TextBox 47">
            <a:extLst>
              <a:ext uri="{FF2B5EF4-FFF2-40B4-BE49-F238E27FC236}">
                <a16:creationId xmlns:a16="http://schemas.microsoft.com/office/drawing/2014/main" id="{D6BC4391-6AF3-62C1-4B81-70AF9B19A585}"/>
              </a:ext>
            </a:extLst>
          </p:cNvPr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0" name="AutoShape 4">
            <a:extLst>
              <a:ext uri="{FF2B5EF4-FFF2-40B4-BE49-F238E27FC236}">
                <a16:creationId xmlns:a16="http://schemas.microsoft.com/office/drawing/2014/main" id="{1FD0A443-3D95-A063-8639-8AD11FBCADC5}"/>
              </a:ext>
            </a:extLst>
          </p:cNvPr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4" name="Group 52">
            <a:extLst>
              <a:ext uri="{FF2B5EF4-FFF2-40B4-BE49-F238E27FC236}">
                <a16:creationId xmlns:a16="http://schemas.microsoft.com/office/drawing/2014/main" id="{91771ACD-7BDC-418E-C572-A5B2FEBABD63}"/>
              </a:ext>
            </a:extLst>
          </p:cNvPr>
          <p:cNvGrpSpPr/>
          <p:nvPr/>
        </p:nvGrpSpPr>
        <p:grpSpPr>
          <a:xfrm>
            <a:off x="2876996" y="825897"/>
            <a:ext cx="11653362" cy="884858"/>
            <a:chOff x="0" y="-38100"/>
            <a:chExt cx="15537816" cy="1179810"/>
          </a:xfrm>
        </p:grpSpPr>
        <p:sp>
          <p:nvSpPr>
            <p:cNvPr id="65" name="TextBox 53">
              <a:extLst>
                <a:ext uri="{FF2B5EF4-FFF2-40B4-BE49-F238E27FC236}">
                  <a16:creationId xmlns:a16="http://schemas.microsoft.com/office/drawing/2014/main" id="{D9A93098-E710-B82A-6BA0-F68777F92F43}"/>
                </a:ext>
              </a:extLst>
            </p:cNvPr>
            <p:cNvSpPr txBox="1"/>
            <p:nvPr/>
          </p:nvSpPr>
          <p:spPr>
            <a:xfrm>
              <a:off x="0" y="456565"/>
              <a:ext cx="15537816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Beschluss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Baumkonzept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66" name="TextBox 54">
              <a:extLst>
                <a:ext uri="{FF2B5EF4-FFF2-40B4-BE49-F238E27FC236}">
                  <a16:creationId xmlns:a16="http://schemas.microsoft.com/office/drawing/2014/main" id="{2FD4DAC2-8DF4-A1C2-0EA9-CE7EF55158B7}"/>
                </a:ext>
              </a:extLst>
            </p:cNvPr>
            <p:cNvSpPr txBox="1"/>
            <p:nvPr/>
          </p:nvSpPr>
          <p:spPr>
            <a:xfrm>
              <a:off x="0" y="-38100"/>
              <a:ext cx="1752005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005</a:t>
              </a:r>
            </a:p>
          </p:txBody>
        </p:sp>
      </p:grpSp>
      <p:grpSp>
        <p:nvGrpSpPr>
          <p:cNvPr id="3" name="Group 52">
            <a:extLst>
              <a:ext uri="{FF2B5EF4-FFF2-40B4-BE49-F238E27FC236}">
                <a16:creationId xmlns:a16="http://schemas.microsoft.com/office/drawing/2014/main" id="{769802B3-790F-C16B-1716-0D6F1B00E3B1}"/>
              </a:ext>
            </a:extLst>
          </p:cNvPr>
          <p:cNvGrpSpPr/>
          <p:nvPr/>
        </p:nvGrpSpPr>
        <p:grpSpPr>
          <a:xfrm>
            <a:off x="634011" y="7126327"/>
            <a:ext cx="188501" cy="188501"/>
            <a:chOff x="0" y="0"/>
            <a:chExt cx="812800" cy="812800"/>
          </a:xfrm>
        </p:grpSpPr>
        <p:sp>
          <p:nvSpPr>
            <p:cNvPr id="4" name="Freeform 53">
              <a:extLst>
                <a:ext uri="{FF2B5EF4-FFF2-40B4-BE49-F238E27FC236}">
                  <a16:creationId xmlns:a16="http://schemas.microsoft.com/office/drawing/2014/main" id="{44E3A14F-9ACD-B2D6-147C-BE03B82DB85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>
                <a:solidFill>
                  <a:srgbClr val="112540"/>
                </a:solidFill>
              </a:endParaRPr>
            </a:p>
          </p:txBody>
        </p:sp>
        <p:sp>
          <p:nvSpPr>
            <p:cNvPr id="11" name="TextBox 54">
              <a:extLst>
                <a:ext uri="{FF2B5EF4-FFF2-40B4-BE49-F238E27FC236}">
                  <a16:creationId xmlns:a16="http://schemas.microsoft.com/office/drawing/2014/main" id="{8D5139D0-CE53-8158-878A-7974CB6BFB3B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grpSp>
        <p:nvGrpSpPr>
          <p:cNvPr id="12" name="Group 55">
            <a:extLst>
              <a:ext uri="{FF2B5EF4-FFF2-40B4-BE49-F238E27FC236}">
                <a16:creationId xmlns:a16="http://schemas.microsoft.com/office/drawing/2014/main" id="{E6787871-5738-CC99-B402-516B2D5C9223}"/>
              </a:ext>
            </a:extLst>
          </p:cNvPr>
          <p:cNvGrpSpPr/>
          <p:nvPr/>
        </p:nvGrpSpPr>
        <p:grpSpPr>
          <a:xfrm>
            <a:off x="-15767" y="2291998"/>
            <a:ext cx="349091" cy="7556179"/>
            <a:chOff x="-34161" y="24949"/>
            <a:chExt cx="465458" cy="10074908"/>
          </a:xfrm>
        </p:grpSpPr>
        <p:sp>
          <p:nvSpPr>
            <p:cNvPr id="13" name="TextBox 56">
              <a:extLst>
                <a:ext uri="{FF2B5EF4-FFF2-40B4-BE49-F238E27FC236}">
                  <a16:creationId xmlns:a16="http://schemas.microsoft.com/office/drawing/2014/main" id="{30D9CAEA-EC6D-B97E-FCBC-CE072B14122F}"/>
                </a:ext>
              </a:extLst>
            </p:cNvPr>
            <p:cNvSpPr txBox="1"/>
            <p:nvPr/>
          </p:nvSpPr>
          <p:spPr>
            <a:xfrm rot="16200000">
              <a:off x="-4364545" y="4357926"/>
              <a:ext cx="9128820" cy="462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BUND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Naturschutz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Bayern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e.V.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2019: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Hitzewelle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–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Alarmzustand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beim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Baumschutz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Bayerns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Städten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und Gemeinden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Isny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Allgäau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Baumschutzkonzept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8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45" name="TextBox 57">
              <a:extLst>
                <a:ext uri="{FF2B5EF4-FFF2-40B4-BE49-F238E27FC236}">
                  <a16:creationId xmlns:a16="http://schemas.microsoft.com/office/drawing/2014/main" id="{DF9CC764-0975-8377-1238-923885640C41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46" name="Group 20">
            <a:extLst>
              <a:ext uri="{FF2B5EF4-FFF2-40B4-BE49-F238E27FC236}">
                <a16:creationId xmlns:a16="http://schemas.microsoft.com/office/drawing/2014/main" id="{3F59DE34-450D-C735-AEA5-164D103D5295}"/>
              </a:ext>
            </a:extLst>
          </p:cNvPr>
          <p:cNvGrpSpPr/>
          <p:nvPr/>
        </p:nvGrpSpPr>
        <p:grpSpPr>
          <a:xfrm>
            <a:off x="615671" y="9407587"/>
            <a:ext cx="2280149" cy="440591"/>
            <a:chOff x="0" y="0"/>
            <a:chExt cx="696893" cy="124623"/>
          </a:xfrm>
        </p:grpSpPr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B5B96223-8633-EBD0-413D-CE6EA6A06B2F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22">
              <a:extLst>
                <a:ext uri="{FF2B5EF4-FFF2-40B4-BE49-F238E27FC236}">
                  <a16:creationId xmlns:a16="http://schemas.microsoft.com/office/drawing/2014/main" id="{77917A77-53E3-973C-92DB-C80F62CCC3CF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9" name="TextBox 44">
            <a:extLst>
              <a:ext uri="{FF2B5EF4-FFF2-40B4-BE49-F238E27FC236}">
                <a16:creationId xmlns:a16="http://schemas.microsoft.com/office/drawing/2014/main" id="{F5893637-4A33-2DF7-C5C8-891A987B01E8}"/>
              </a:ext>
            </a:extLst>
          </p:cNvPr>
          <p:cNvSpPr txBox="1"/>
          <p:nvPr/>
        </p:nvSpPr>
        <p:spPr>
          <a:xfrm>
            <a:off x="1110405" y="950995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00000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52" name="Freeform 29">
            <a:extLst>
              <a:ext uri="{FF2B5EF4-FFF2-40B4-BE49-F238E27FC236}">
                <a16:creationId xmlns:a16="http://schemas.microsoft.com/office/drawing/2014/main" id="{056CAED9-87D3-7A07-138D-7BC1029D6E19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3" name="Group 26">
            <a:extLst>
              <a:ext uri="{FF2B5EF4-FFF2-40B4-BE49-F238E27FC236}">
                <a16:creationId xmlns:a16="http://schemas.microsoft.com/office/drawing/2014/main" id="{6DA5BF0F-1AA4-D502-0BEB-D980D045DD30}"/>
              </a:ext>
            </a:extLst>
          </p:cNvPr>
          <p:cNvGrpSpPr/>
          <p:nvPr/>
        </p:nvGrpSpPr>
        <p:grpSpPr>
          <a:xfrm>
            <a:off x="3105596" y="9407587"/>
            <a:ext cx="2609404" cy="473612"/>
            <a:chOff x="0" y="0"/>
            <a:chExt cx="564832" cy="124623"/>
          </a:xfrm>
        </p:grpSpPr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B7406122-6183-FC99-A13E-7B6C4391361C}"/>
                </a:ext>
              </a:extLst>
            </p:cNvPr>
            <p:cNvSpPr/>
            <p:nvPr/>
          </p:nvSpPr>
          <p:spPr>
            <a:xfrm>
              <a:off x="0" y="0"/>
              <a:ext cx="564832" cy="124623"/>
            </a:xfrm>
            <a:custGeom>
              <a:avLst/>
              <a:gdLst/>
              <a:ahLst/>
              <a:cxnLst/>
              <a:rect l="l" t="t" r="r" b="b"/>
              <a:pathLst>
                <a:path w="564832" h="124623">
                  <a:moveTo>
                    <a:pt x="62312" y="0"/>
                  </a:moveTo>
                  <a:lnTo>
                    <a:pt x="502520" y="0"/>
                  </a:lnTo>
                  <a:cubicBezTo>
                    <a:pt x="536934" y="0"/>
                    <a:pt x="564832" y="27898"/>
                    <a:pt x="564832" y="62312"/>
                  </a:cubicBezTo>
                  <a:lnTo>
                    <a:pt x="564832" y="62312"/>
                  </a:lnTo>
                  <a:cubicBezTo>
                    <a:pt x="564832" y="78838"/>
                    <a:pt x="558267" y="94687"/>
                    <a:pt x="546581" y="106373"/>
                  </a:cubicBezTo>
                  <a:cubicBezTo>
                    <a:pt x="534896" y="118058"/>
                    <a:pt x="519046" y="124623"/>
                    <a:pt x="502520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28">
              <a:extLst>
                <a:ext uri="{FF2B5EF4-FFF2-40B4-BE49-F238E27FC236}">
                  <a16:creationId xmlns:a16="http://schemas.microsoft.com/office/drawing/2014/main" id="{4039F0EC-EBF6-3C24-65DB-6CCB21F3F640}"/>
                </a:ext>
              </a:extLst>
            </p:cNvPr>
            <p:cNvSpPr txBox="1"/>
            <p:nvPr/>
          </p:nvSpPr>
          <p:spPr>
            <a:xfrm>
              <a:off x="0" y="-28575"/>
              <a:ext cx="564832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7" name="TextBox 41">
            <a:extLst>
              <a:ext uri="{FF2B5EF4-FFF2-40B4-BE49-F238E27FC236}">
                <a16:creationId xmlns:a16="http://schemas.microsoft.com/office/drawing/2014/main" id="{139D1A51-8FB1-88C3-53BF-B770E2C8156C}"/>
              </a:ext>
            </a:extLst>
          </p:cNvPr>
          <p:cNvSpPr txBox="1"/>
          <p:nvPr/>
        </p:nvSpPr>
        <p:spPr>
          <a:xfrm>
            <a:off x="3593122" y="9518814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00000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1" name="Freeform 33">
            <a:extLst>
              <a:ext uri="{FF2B5EF4-FFF2-40B4-BE49-F238E27FC236}">
                <a16:creationId xmlns:a16="http://schemas.microsoft.com/office/drawing/2014/main" id="{4F024D19-7EFD-5176-44BC-F9D66261EAE7}"/>
              </a:ext>
            </a:extLst>
          </p:cNvPr>
          <p:cNvSpPr/>
          <p:nvPr/>
        </p:nvSpPr>
        <p:spPr>
          <a:xfrm>
            <a:off x="3232698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67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">
  <a:themeElements>
    <a:clrScheme name="Benutzerdefiniert 3">
      <a:dk1>
        <a:srgbClr val="001432"/>
      </a:dk1>
      <a:lt1>
        <a:srgbClr val="001432"/>
      </a:lt1>
      <a:dk2>
        <a:srgbClr val="FFC80C"/>
      </a:dk2>
      <a:lt2>
        <a:srgbClr val="FEFFFF"/>
      </a:lt2>
      <a:accent1>
        <a:srgbClr val="FFC80C"/>
      </a:accent1>
      <a:accent2>
        <a:srgbClr val="00AED7"/>
      </a:accent2>
      <a:accent3>
        <a:srgbClr val="A3D769"/>
      </a:accent3>
      <a:accent4>
        <a:srgbClr val="FEFFFF"/>
      </a:accent4>
      <a:accent5>
        <a:srgbClr val="001432"/>
      </a:accent5>
      <a:accent6>
        <a:srgbClr val="001432"/>
      </a:accent6>
      <a:hlink>
        <a:srgbClr val="0563C1"/>
      </a:hlink>
      <a:folHlink>
        <a:srgbClr val="FFC80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mfindungsevents_Vorlage_Nov 22" id="{6BF04B8E-E545-456D-8C5F-128A6E7D8C3D}" vid="{37944432-ADFD-4989-938B-DA118DF253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Office PowerPoint</Application>
  <PresentationFormat>Benutzerdefiniert</PresentationFormat>
  <Paragraphs>140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8" baseType="lpstr">
      <vt:lpstr>DM Sans 1</vt:lpstr>
      <vt:lpstr>DM Sans 2 Bold</vt:lpstr>
      <vt:lpstr>Wingdings</vt:lpstr>
      <vt:lpstr>Open Sans Bold</vt:lpstr>
      <vt:lpstr>Symbol</vt:lpstr>
      <vt:lpstr>DM Sans 2</vt:lpstr>
      <vt:lpstr>Arial</vt:lpstr>
      <vt:lpstr>Calibri</vt:lpstr>
      <vt:lpstr>Office Theme</vt:lpstr>
      <vt:lpstr>5_Office</vt:lpstr>
      <vt:lpstr>think-cell Folie</vt:lpstr>
      <vt:lpstr>LocalZero Top-Maßnahmen LULUCF (Landnutzung, Landnutzungsänderung und Forstwirtschaft)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Entwurf_PP Top-Maßnahmen</dc:title>
  <cp:lastModifiedBy>Pauline Höchter</cp:lastModifiedBy>
  <cp:revision>5</cp:revision>
  <dcterms:created xsi:type="dcterms:W3CDTF">2006-08-16T00:00:00Z</dcterms:created>
  <dcterms:modified xsi:type="dcterms:W3CDTF">2024-09-26T12:21:53Z</dcterms:modified>
  <dc:identifier>DAGMa3UTT6E</dc:identifier>
</cp:coreProperties>
</file>