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271" r:id="rId3"/>
    <p:sldId id="257" r:id="rId4"/>
    <p:sldId id="5272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56" r:id="rId14"/>
    <p:sldId id="266" r:id="rId15"/>
    <p:sldId id="267" r:id="rId16"/>
  </p:sldIdLst>
  <p:sldSz cx="18288000" cy="10287000"/>
  <p:notesSz cx="6858000" cy="9144000"/>
  <p:embeddedFontLst>
    <p:embeddedFont>
      <p:font typeface="DM Sans 1" panose="020B0604020202020204" charset="0"/>
      <p:regular r:id="rId18"/>
    </p:embeddedFont>
    <p:embeddedFont>
      <p:font typeface="DM Sans 2" panose="020B0604020202020204" charset="0"/>
      <p:regular r:id="rId19"/>
    </p:embeddedFont>
    <p:embeddedFont>
      <p:font typeface="DM Sans 2 Bold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  <a:srgbClr val="112540"/>
    <a:srgbClr val="00AE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E8E9-83B0-4A5D-A76B-D49383761B9C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8AA7-92A5-4F1F-A18C-769583802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Tags </a:t>
            </a:r>
            <a:r>
              <a:rPr lang="en-US" dirty="0" err="1"/>
              <a:t>kontrollieren</a:t>
            </a:r>
            <a:r>
              <a:rPr lang="en-US" dirty="0"/>
              <a:t>, </a:t>
            </a:r>
            <a:r>
              <a:rPr lang="en-US" dirty="0" err="1"/>
              <a:t>Bildquelle</a:t>
            </a:r>
            <a:r>
              <a:rPr lang="en-US" dirty="0"/>
              <a:t> </a:t>
            </a:r>
            <a:r>
              <a:rPr lang="en-US" dirty="0" err="1"/>
              <a:t>einfügen</a:t>
            </a:r>
            <a:r>
              <a:rPr lang="en-US" dirty="0"/>
              <a:t>, Link </a:t>
            </a:r>
            <a:r>
              <a:rPr lang="en-US" dirty="0" err="1"/>
              <a:t>zur</a:t>
            </a:r>
            <a:r>
              <a:rPr lang="en-US" dirty="0"/>
              <a:t> BP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8AA7-92A5-4F1F-A18C-769583802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4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Tags </a:t>
            </a:r>
            <a:r>
              <a:rPr lang="en-US" dirty="0" err="1"/>
              <a:t>kontrollieren</a:t>
            </a:r>
            <a:r>
              <a:rPr lang="en-US" dirty="0"/>
              <a:t>, </a:t>
            </a:r>
            <a:r>
              <a:rPr lang="en-US" dirty="0" err="1"/>
              <a:t>Bildquelle</a:t>
            </a:r>
            <a:r>
              <a:rPr lang="en-US" dirty="0"/>
              <a:t> </a:t>
            </a:r>
            <a:r>
              <a:rPr lang="en-US" dirty="0" err="1"/>
              <a:t>einfügen</a:t>
            </a:r>
            <a:r>
              <a:rPr lang="en-US" dirty="0"/>
              <a:t>, Link </a:t>
            </a:r>
            <a:r>
              <a:rPr lang="en-US" dirty="0" err="1"/>
              <a:t>zur</a:t>
            </a:r>
            <a:r>
              <a:rPr lang="en-US" dirty="0"/>
              <a:t> BP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8AA7-92A5-4F1F-A18C-769583802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89417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9750479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5013583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7621805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8405458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2601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061640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256278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0658992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773403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77965384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508138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569899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0040302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313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87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351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3271056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85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itfaden.kommunaler-klimaschutz.de/wp-content/uploads/2023/03/Praxisleitfaden_2023_Massnahme_Energiemanagement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Mehr_Sicherheit_und_Effizienz_an_Flugh%C3%A4fen_(25327683788).jpe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10" Type="http://schemas.openxmlformats.org/officeDocument/2006/relationships/hyperlink" Target="https://www.mannheim.de/de/stadt-gestalten/planungskonzepte/flaechennutzungsplanung/flaechennutzungsplan-windenergie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klimaschutz.de/de/foerderung/foerderprogramme/kommunalrichtlinie/implementierung-und-erweiterung-eines-energiemanagement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bundesamt.de/sites/default/files/medien/1410/publikationen/2022-12-15_cc_04-2022_klimaschutzpotenziale_in_kommunen.pdf" TargetMode="External"/><Relationship Id="rId5" Type="http://schemas.openxmlformats.org/officeDocument/2006/relationships/hyperlink" Target="https://commons.wikimedia.org/wiki/File:Kampagne_%C3%96G%C3%96G_Karten_7.jpg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Solar_panels_at_the_Raventhorpe_Solar_Energy_Park_-_geograph.org.uk_-_5094499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Kampagne_%C3%96G%C3%96G_Karten_7.jpg" TargetMode="External"/><Relationship Id="rId5" Type="http://schemas.openxmlformats.org/officeDocument/2006/relationships/hyperlink" Target="https://commons.wikimedia.org/wiki/File:Agrivoltaics_pilot_plant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Kampagne_%C3%96G%C3%96G_Karten_7.jpg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Photovoltaik_energypoint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hyperlink" Target="https://www.mannheim.de/de/stadt-gestalten/planungskonzepte/flaechennutzungsplanung/flaechennutzungsplan-windenergie" TargetMode="External"/><Relationship Id="rId5" Type="http://schemas.openxmlformats.org/officeDocument/2006/relationships/image" Target="../media/image15.svg"/><Relationship Id="rId10" Type="http://schemas.openxmlformats.org/officeDocument/2006/relationships/hyperlink" Target="https://www.solarserver.de/2021/01/26/wie-solarenergie-zur-pflicht-wird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umweltbundesamt.de/sites/default/files/medien/1410/publikationen/2022-12-15_cc_04-2022_klimaschutzpotenziale_in_kommun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itfaden.kommunaler-klimaschutz.de/wp-content/uploads/2023/03/Praxisleitfaden_2023_Massnahme_Potenzialanalyse_Erneuerbare_Energien-1.pdf" TargetMode="External"/><Relationship Id="rId13" Type="http://schemas.openxmlformats.org/officeDocument/2006/relationships/hyperlink" Target="https://klimaweg.net/best-practice/buergerwindpark-sailershaeuser-wald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mannheim.de/de/stadt-gestalten/planungskonzepte/flaechennutzungsplanung/flaechennutzungsplan-windenergie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umweltbundesamt.de/sites/default/files/medien/1410/publikationen/2022-12-15_cc_04-2022_klimaschutzpotenziale_in_kommunen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itfaden.kommunaler-klimaschutz.de/wp-content/uploads/2023/03/Praxisleitfaden_2023_Massnahme_Potenzialanalyse_Erneuerbare_Energien-1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Solar_panels_at_the_Raventhorpe_Solar_Energy_Park_-_geograph.org.uk_-_5094499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svg"/><Relationship Id="rId10" Type="http://schemas.openxmlformats.org/officeDocument/2006/relationships/hyperlink" Target="https://www.mannheim.de/de/stadt-gestalten/planungskonzepte/flaechennutzungsplanung/flaechennutzungsplan-windenergie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marburg.de/portal/seiten/solarpotenzialanalyse-fuer-marburg-ausbau-erneuerbarer-energien-900002973-23001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sites/default/files/medien/1410/publikationen/2022-12-15_cc_04-2022_klimaschutzpotenziale_in_kommunen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Hard-Schule_am_See_PV-Anlage-Dach-0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umwelttipps-fuer-den-alltag/haushalt-wohnen/oekostrom#so-konnen-sie-ihre-stromnutzung-umweltbewusster-gestalten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2017-11-20_(227)_Electricity_pylon_in_Pottenbrunn.jpg" TargetMode="External"/><Relationship Id="rId12" Type="http://schemas.openxmlformats.org/officeDocument/2006/relationships/hyperlink" Target="https://klimaweg.net/best-practice/100-prozent-oekostrom-fuer-kommunale-liegenschaften-im-landkreis-lah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larwatt.de/ratgeber/solarkataster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hyperlink" Target="https://erlangen.de/uwao-api/faila/files/bypath/Dokumente/PDF-Formulare/31_Umweltamt/31klima_langversion_fahrplan_klima-aufbruch_erlangen.pdf?tn=1&amp;q=normal&amp;s=list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rvice.osnabrueck.de/dienstleistungen/-/egov-bis-detail/dokument/596136/download?_9_WAR_vrportlet_priv_r_p_action=bisview-dienstleistung-show" TargetMode="External"/><Relationship Id="rId11" Type="http://schemas.openxmlformats.org/officeDocument/2006/relationships/image" Target="../media/image15.svg"/><Relationship Id="rId5" Type="http://schemas.openxmlformats.org/officeDocument/2006/relationships/hyperlink" Target="https://commons.wikimedia.org/wiki/File:Photovoltaik_energypoint.jp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22.jpe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foerderprogramm-fuer-pv-ausba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ckend.repository.difu.de/server/api/core/bitstreams/ed93210e-05d1-45e8-bbbc-cd36c32a704b/content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Photovoltaik_energypoint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.svg"/><Relationship Id="rId10" Type="http://schemas.openxmlformats.org/officeDocument/2006/relationships/hyperlink" Target="https://www.mannheim.de/de/stadt-gestalten/planungskonzepte/flaechennutzungsplanung/flaechennutzungsplan-windenergie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leitfaden.kommunaler-klimaschutz.de/wp-content/uploads/2023/03/Praxisleitfaden_2023_Massnahme_Energiedienstleistungen_Beratung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commons.wikimedia.org/wiki/File:2017-11-20_(227)_Electricity_pylon_in_Pottenbrunn.jpg" TargetMode="External"/><Relationship Id="rId10" Type="http://schemas.openxmlformats.org/officeDocument/2006/relationships/hyperlink" Target="https://klimaweg.net/best-practice/100-prozent-oekostrom-der-stadtwerke-konstanz/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Strom 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1D94D9C2-619F-69A2-8E2A-704228A61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103341" y="9407587"/>
            <a:ext cx="1996897" cy="440591"/>
            <a:chOff x="0" y="0"/>
            <a:chExt cx="564832" cy="12462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3247403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28350" y="9500566"/>
            <a:ext cx="145174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Wirtschaftlichkeit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 kommunale Energiemanagement ermöglicht es, den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Energieverbrauch in kommunalen Liegenschaften</a:t>
            </a:r>
          </a:p>
          <a:p>
            <a:pPr algn="l">
              <a:lnSpc>
                <a:spcPts val="3039"/>
              </a:lnSpc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 überwachen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strategische Energiesparpläne für den Gebäudebestand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 entwickeln. Diese Maßnahme wird durch die Nationale Klimaschutzinitiative (NKI) gefördert.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bestimmt (oder stellt ein)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eine:n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Energiebeautragte:n</a:t>
            </a:r>
            <a:endParaRPr lang="de-DE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 Ort muss in den Liegenschaften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Einfluss auf den optimierten technischen Anlagenbetrieb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genommen werden (in Schulen, Verwaltungsgebäuden etc.)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Angestellte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Gebäudemanagement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22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Einrichtung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Energiemanagements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008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7" y="2291998"/>
            <a:ext cx="177228" cy="7556180"/>
            <a:chOff x="-34161" y="24949"/>
            <a:chExt cx="236303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5130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Kommunales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Energiemanagement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Förderung NKI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0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B578A795-0CFF-A56A-9F50-5421F480D93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Effizienz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Reduktion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Verbrauchs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CB4F2-8F52-E791-6CAE-FF41D1120F30}"/>
              </a:ext>
            </a:extLst>
          </p:cNvPr>
          <p:cNvGrpSpPr/>
          <p:nvPr/>
        </p:nvGrpSpPr>
        <p:grpSpPr>
          <a:xfrm>
            <a:off x="615671" y="7114705"/>
            <a:ext cx="188501" cy="188501"/>
            <a:chOff x="0" y="0"/>
            <a:chExt cx="812800" cy="812800"/>
          </a:xfrm>
        </p:grpSpPr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9961018-3246-33FB-51A9-14AB1647E4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E000A67E-E468-5A93-5F73-6B9F694F9BE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083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17221" y="2150128"/>
            <a:ext cx="12097407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kann durch verschieden Kampagnen den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 der erneuerbaren Energien und die Rate der energetischen Sanierung beschleunigen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Dazu zählen z.B.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 Teilnahme am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„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Wattbewerb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“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 bei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Solarparties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Solarselbstbauworkshops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(z.B. durch Bereitstellung von Räumlichkeiten)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Fachkräftekampagne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zusammen mit IHK/HWK für Beschleunigung Ausbau EE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Stadtwerke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IHK/ HWK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Wifö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Zivilgesellschaftliche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Gruppen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300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Beispiel-Kampagne</a:t>
            </a:r>
            <a:endParaRPr lang="en-US" sz="13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Start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wirksamen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Kampagnen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009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7" y="2291998"/>
            <a:ext cx="177228" cy="7556180"/>
            <a:chOff x="-34161" y="24949"/>
            <a:chExt cx="236303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5130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B578A795-0CFF-A56A-9F50-5421F480D93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D34AA87-C542-0B17-3717-70371D5E448E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DD1738B8-E953-12F7-032F-4623B41B81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4D38CD00-626C-18B5-5BF3-C29F6E9FDB1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AE327874-D910-915C-F89A-96A49402D1C0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CFCCB8A8-432C-120D-068D-56DCD224451C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id="{4B0B06D2-86DB-FBC0-1AF6-5AA6385E63BA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5" name="Freeform 30">
            <a:extLst>
              <a:ext uri="{FF2B5EF4-FFF2-40B4-BE49-F238E27FC236}">
                <a16:creationId xmlns:a16="http://schemas.microsoft.com/office/drawing/2014/main" id="{3E331001-0FEF-1FD4-9F50-2F2A1783C691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41">
            <a:extLst>
              <a:ext uri="{FF2B5EF4-FFF2-40B4-BE49-F238E27FC236}">
                <a16:creationId xmlns:a16="http://schemas.microsoft.com/office/drawing/2014/main" id="{2AE6F00B-7034-B9B8-EA18-821D406B4A7D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60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851277" y="9407587"/>
            <a:ext cx="2934338" cy="440591"/>
            <a:chOff x="0" y="0"/>
            <a:chExt cx="829992" cy="12462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870153" y="9407587"/>
            <a:ext cx="1996897" cy="440591"/>
            <a:chOff x="0" y="0"/>
            <a:chExt cx="564832" cy="1246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6014215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2984627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265575" y="9492785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Benefits für die Allgemeinheit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295162" y="9500566"/>
            <a:ext cx="145174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Wirtschaftlichkeit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Öffentliche Wirkung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17221" y="2150128"/>
            <a:ext cx="12097407" cy="284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Energiegenossenschaften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können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wichtige</a:t>
            </a:r>
            <a:r>
              <a:rPr lang="en-US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den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Betrieb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Strom- und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Wärmeanlagen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sein.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Außerdem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fördert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(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finanzielle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Beteiligung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Bevölkerung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Akzeptanz</a:t>
            </a:r>
            <a:r>
              <a:rPr lang="en-US" sz="1900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für 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Energiewendeprojekte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algn="l">
              <a:lnSpc>
                <a:spcPts val="3199"/>
              </a:lnSpc>
            </a:pPr>
            <a:endParaRPr lang="en-US" sz="1900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31796" lvl="1" indent="-215898" algn="l">
              <a:lnSpc>
                <a:spcPts val="3199"/>
              </a:lnSpc>
              <a:buFont typeface="Arial"/>
              <a:buChar char="•"/>
            </a:pP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Form der Stadtwerke)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den Aufbau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einer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Energiegenossenschaft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900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initiieren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begleiten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bestehende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Genossenschaften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unterstützen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Flächensuche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-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entwicklung</a:t>
            </a:r>
            <a:endParaRPr lang="en-US" sz="1900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7221" y="6549037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89210" y="7027192"/>
            <a:ext cx="11554521" cy="7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00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900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900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algn="l">
              <a:lnSpc>
                <a:spcPts val="3199"/>
              </a:lnSpc>
            </a:pP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900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3469326" y="6989092"/>
            <a:ext cx="4203003" cy="119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6" lvl="1" indent="-215898" algn="l">
              <a:lnSpc>
                <a:spcPts val="3199"/>
              </a:lnSpc>
              <a:buFont typeface="Arial"/>
              <a:buChar char="•"/>
            </a:pP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900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31796" lvl="1" indent="-215898" algn="l">
              <a:lnSpc>
                <a:spcPts val="3199"/>
              </a:lnSpc>
              <a:buFont typeface="Arial"/>
              <a:buChar char="•"/>
            </a:pP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Stadtwerke</a:t>
            </a:r>
          </a:p>
          <a:p>
            <a:pPr marL="431796" lvl="1" indent="-215898" algn="l">
              <a:lnSpc>
                <a:spcPts val="3199"/>
              </a:lnSpc>
              <a:buFont typeface="Arial"/>
              <a:buChar char="•"/>
            </a:pPr>
            <a:r>
              <a:rPr lang="en-US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Zivilgesellschaftliche</a:t>
            </a:r>
            <a:r>
              <a:rPr lang="en-US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Gruppen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10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36084" y="646827"/>
            <a:ext cx="1189427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Unterstützung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/ Aufbau von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oder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Zusammenarbeit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mit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Energiegenossenschaften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-3096" y="1789828"/>
            <a:ext cx="189775" cy="8058350"/>
            <a:chOff x="47551" y="-612853"/>
            <a:chExt cx="253033" cy="10744466"/>
          </a:xfrm>
        </p:grpSpPr>
        <p:sp>
          <p:nvSpPr>
            <p:cNvPr id="49" name="TextBox 49"/>
            <p:cNvSpPr txBox="1"/>
            <p:nvPr/>
          </p:nvSpPr>
          <p:spPr>
            <a:xfrm rot="16200000">
              <a:off x="-4713962" y="4178213"/>
              <a:ext cx="9805611" cy="223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6"/>
                </a:lnSpc>
              </a:pP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Maßnahmenkatalog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Vorreiterkonzept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 Osnabrück 2024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-248128" y="9590824"/>
              <a:ext cx="836468" cy="24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7"/>
                </a:lnSpc>
              </a:pPr>
              <a:r>
                <a:rPr lang="en-US" sz="10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1105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Freiflächen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-PV-Anlage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636084" y="282972"/>
            <a:ext cx="91261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TOP 010</a:t>
            </a:r>
          </a:p>
        </p:txBody>
      </p:sp>
      <p:sp>
        <p:nvSpPr>
          <p:cNvPr id="53" name="AutoShape 5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17221" y="2150128"/>
            <a:ext cx="12097407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Potenzielle Ausbauflächen identifizieren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(kommunale oder private landwirtschaftliche Flächen)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Flächenausweisung ermöglichen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bzw. direkt ausweisen (Flächennutzungsplan, Bebauungsplan) zur Privilegierung des Ausbaus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 unterstützen 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Informieren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 bei Bundesförderung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Begleitung eines Pilot- oder Forschungsprojekts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Flächeneigentümer:innen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11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Agri-PV-Anlage in </a:t>
            </a:r>
            <a:r>
              <a:rPr lang="en-US" sz="1300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Heggelsbach</a:t>
            </a:r>
            <a:endParaRPr lang="en-US" sz="13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Agri-PV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ermöglichen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011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7" y="2291998"/>
            <a:ext cx="177228" cy="7556180"/>
            <a:chOff x="-34161" y="24949"/>
            <a:chExt cx="236303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5130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Klima-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Aktionsplan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 Buchholz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Klimaneutral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 2035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D34AA87-C542-0B17-3717-70371D5E448E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DD1738B8-E953-12F7-032F-4623B41B81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4D38CD00-626C-18B5-5BF3-C29F6E9FDB1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3" name="TextBox 45">
            <a:extLst>
              <a:ext uri="{FF2B5EF4-FFF2-40B4-BE49-F238E27FC236}">
                <a16:creationId xmlns:a16="http://schemas.microsoft.com/office/drawing/2014/main" id="{30810CD2-466E-59F0-91E2-7DD2B9A65EA6}"/>
              </a:ext>
            </a:extLst>
          </p:cNvPr>
          <p:cNvSpPr txBox="1"/>
          <p:nvPr/>
        </p:nvSpPr>
        <p:spPr>
          <a:xfrm>
            <a:off x="889210" y="7027192"/>
            <a:ext cx="11554521" cy="188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5" name="Group 52">
            <a:extLst>
              <a:ext uri="{FF2B5EF4-FFF2-40B4-BE49-F238E27FC236}">
                <a16:creationId xmlns:a16="http://schemas.microsoft.com/office/drawing/2014/main" id="{DC2E4AEE-6317-97A2-BC65-9DAA69F04AF7}"/>
              </a:ext>
            </a:extLst>
          </p:cNvPr>
          <p:cNvGrpSpPr/>
          <p:nvPr/>
        </p:nvGrpSpPr>
        <p:grpSpPr>
          <a:xfrm>
            <a:off x="615671" y="8279302"/>
            <a:ext cx="188501" cy="188501"/>
            <a:chOff x="0" y="0"/>
            <a:chExt cx="812800" cy="8128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78DCE01-42BE-5619-D4E4-46E60E7D8D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3264AF-C3DE-167E-CCED-FAB23FA0B671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DBF71219-138D-66F2-7A25-7D3F37FB23BE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7FB37051-DDE7-EF16-11D3-F05E783302EF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3C48FE77-3972-20A3-6491-8D22F2C5DA46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30">
            <a:extLst>
              <a:ext uri="{FF2B5EF4-FFF2-40B4-BE49-F238E27FC236}">
                <a16:creationId xmlns:a16="http://schemas.microsoft.com/office/drawing/2014/main" id="{4589AA30-E379-A7EB-971C-E56A7CF2700D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F640E182-7B03-0AEF-4E9D-0456DECD8599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50169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kann über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städtebauliche Verträge und im Bebauungsplan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alle Neubauten (Wohn- und Nichtwohngebäude) ein Solar-Nutzungsgebot festlegen. 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Dies kann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PV-Module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 von Solarthermie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umfassen.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12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300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Einfamilienhaus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300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300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Dach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-PV</a:t>
            </a: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Solarpflicht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bei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Neubau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012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7" y="2291998"/>
            <a:ext cx="177228" cy="7556180"/>
            <a:chOff x="-34161" y="24949"/>
            <a:chExt cx="236303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5130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S. 91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Solarserver 2021: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Solarpflicht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Ländern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1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3" name="TextBox 45">
            <a:extLst>
              <a:ext uri="{FF2B5EF4-FFF2-40B4-BE49-F238E27FC236}">
                <a16:creationId xmlns:a16="http://schemas.microsoft.com/office/drawing/2014/main" id="{30810CD2-466E-59F0-91E2-7DD2B9A65EA6}"/>
              </a:ext>
            </a:extLst>
          </p:cNvPr>
          <p:cNvSpPr txBox="1"/>
          <p:nvPr/>
        </p:nvSpPr>
        <p:spPr>
          <a:xfrm>
            <a:off x="889210" y="7027192"/>
            <a:ext cx="11554521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können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/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müssen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5" name="Group 52">
            <a:extLst>
              <a:ext uri="{FF2B5EF4-FFF2-40B4-BE49-F238E27FC236}">
                <a16:creationId xmlns:a16="http://schemas.microsoft.com/office/drawing/2014/main" id="{DC2E4AEE-6317-97A2-BC65-9DAA69F04AF7}"/>
              </a:ext>
            </a:extLst>
          </p:cNvPr>
          <p:cNvGrpSpPr/>
          <p:nvPr/>
        </p:nvGrpSpPr>
        <p:grpSpPr>
          <a:xfrm>
            <a:off x="615671" y="7130200"/>
            <a:ext cx="188501" cy="188501"/>
            <a:chOff x="0" y="0"/>
            <a:chExt cx="812800" cy="8128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78DCE01-42BE-5619-D4E4-46E60E7D8D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3264AF-C3DE-167E-CCED-FAB23FA0B671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2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517221" y="3211510"/>
            <a:ext cx="14559746" cy="4974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Bau von Windenergieanlagen ermöglichen und unterstützen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Bau von PV-Flächenanlagen ermöglichen und unterstützen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Belegung aller Kommunen-eigener Dachflächen mit PV-Anlagen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Kommune bezieht für alle eigenen Liegenschaften qualifizierten Ökostrom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005			Förderprogramme für PV-Ausbau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006			Beratungs- und Unterstützungsangebote für Private und Unternehmen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007			100 Prozent qualifizierter Ökostrom als Angebot der Stadtwerke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008			Einrichtung eines kommunalen Energiemanagements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009			Start von wirksamen Kampagnen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010			Unterstützung/ Aufbau von oder Zusammenarbeit mit Energiegenossenschaften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011				Bau von Agri-PV-Anlagen ermöglichen und unterstützen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012				Solarpflicht bei Neubau</a:t>
            </a: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Strombezug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Erneuerbare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36084" y="1196896"/>
            <a:ext cx="11894274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Strom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8" name="Flussdiagramm: Verbinder 57">
            <a:extLst>
              <a:ext uri="{FF2B5EF4-FFF2-40B4-BE49-F238E27FC236}">
                <a16:creationId xmlns:a16="http://schemas.microsoft.com/office/drawing/2014/main" id="{798C9070-72C4-0F6B-282D-38B92243C200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8BB5858D-37EF-33C6-AE41-66589039944B}"/>
              </a:ext>
            </a:extLst>
          </p:cNvPr>
          <p:cNvSpPr/>
          <p:nvPr/>
        </p:nvSpPr>
        <p:spPr>
          <a:xfrm>
            <a:off x="2267917" y="331469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2" name="Group 52">
            <a:extLst>
              <a:ext uri="{FF2B5EF4-FFF2-40B4-BE49-F238E27FC236}">
                <a16:creationId xmlns:a16="http://schemas.microsoft.com/office/drawing/2014/main" id="{35798289-026A-6CDB-BDE0-8B51C2625B87}"/>
              </a:ext>
            </a:extLst>
          </p:cNvPr>
          <p:cNvGrpSpPr/>
          <p:nvPr/>
        </p:nvGrpSpPr>
        <p:grpSpPr>
          <a:xfrm>
            <a:off x="2543423" y="3314699"/>
            <a:ext cx="188501" cy="188501"/>
            <a:chOff x="0" y="0"/>
            <a:chExt cx="812800" cy="812800"/>
          </a:xfrm>
        </p:grpSpPr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73CC616-7264-33DB-B76D-2F347D32BB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64" name="TextBox 54">
              <a:extLst>
                <a:ext uri="{FF2B5EF4-FFF2-40B4-BE49-F238E27FC236}">
                  <a16:creationId xmlns:a16="http://schemas.microsoft.com/office/drawing/2014/main" id="{B8738C87-F298-40C0-7CE4-0C020607D6B8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65" name="Freeform 13">
            <a:extLst>
              <a:ext uri="{FF2B5EF4-FFF2-40B4-BE49-F238E27FC236}">
                <a16:creationId xmlns:a16="http://schemas.microsoft.com/office/drawing/2014/main" id="{BBC39AAA-BA6C-1BF0-A516-297B589757DD}"/>
              </a:ext>
            </a:extLst>
          </p:cNvPr>
          <p:cNvSpPr/>
          <p:nvPr/>
        </p:nvSpPr>
        <p:spPr>
          <a:xfrm>
            <a:off x="2267916" y="369313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6" name="Group 52">
            <a:extLst>
              <a:ext uri="{FF2B5EF4-FFF2-40B4-BE49-F238E27FC236}">
                <a16:creationId xmlns:a16="http://schemas.microsoft.com/office/drawing/2014/main" id="{E47C4F71-8976-ACB9-F3E5-CAE830BD6F02}"/>
              </a:ext>
            </a:extLst>
          </p:cNvPr>
          <p:cNvGrpSpPr/>
          <p:nvPr/>
        </p:nvGrpSpPr>
        <p:grpSpPr>
          <a:xfrm>
            <a:off x="2549292" y="3686864"/>
            <a:ext cx="188501" cy="188501"/>
            <a:chOff x="0" y="0"/>
            <a:chExt cx="812800" cy="812800"/>
          </a:xfrm>
        </p:grpSpPr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BEFC1AAD-EAB7-9DE1-8D56-9E6BBDC6A3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68" name="TextBox 54">
              <a:extLst>
                <a:ext uri="{FF2B5EF4-FFF2-40B4-BE49-F238E27FC236}">
                  <a16:creationId xmlns:a16="http://schemas.microsoft.com/office/drawing/2014/main" id="{01417E2F-8345-7126-0C7E-59A66332C80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69" name="Flussdiagramm: Verbinder 68">
            <a:extLst>
              <a:ext uri="{FF2B5EF4-FFF2-40B4-BE49-F238E27FC236}">
                <a16:creationId xmlns:a16="http://schemas.microsoft.com/office/drawing/2014/main" id="{C7C7D070-DFF2-9F4C-2D31-72213B257830}"/>
              </a:ext>
            </a:extLst>
          </p:cNvPr>
          <p:cNvSpPr/>
          <p:nvPr/>
        </p:nvSpPr>
        <p:spPr>
          <a:xfrm>
            <a:off x="2819398" y="408118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0EF2AE66-F80F-BEA1-4F1C-51E909176F90}"/>
              </a:ext>
            </a:extLst>
          </p:cNvPr>
          <p:cNvSpPr/>
          <p:nvPr/>
        </p:nvSpPr>
        <p:spPr>
          <a:xfrm>
            <a:off x="2819397" y="447836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3038D2D8-C794-892E-C979-10EA138F222A}"/>
              </a:ext>
            </a:extLst>
          </p:cNvPr>
          <p:cNvSpPr/>
          <p:nvPr/>
        </p:nvSpPr>
        <p:spPr>
          <a:xfrm>
            <a:off x="2267916" y="4837564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D6B4A649-1ED0-1755-F52C-610AF8B857B5}"/>
              </a:ext>
            </a:extLst>
          </p:cNvPr>
          <p:cNvSpPr/>
          <p:nvPr/>
        </p:nvSpPr>
        <p:spPr>
          <a:xfrm>
            <a:off x="2265254" y="520533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3" name="Flussdiagramm: Verbinder 72">
            <a:extLst>
              <a:ext uri="{FF2B5EF4-FFF2-40B4-BE49-F238E27FC236}">
                <a16:creationId xmlns:a16="http://schemas.microsoft.com/office/drawing/2014/main" id="{C44626A7-2926-7CAA-C0CB-4BECBCC7580E}"/>
              </a:ext>
            </a:extLst>
          </p:cNvPr>
          <p:cNvSpPr/>
          <p:nvPr/>
        </p:nvSpPr>
        <p:spPr>
          <a:xfrm>
            <a:off x="2819397" y="5604641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ussdiagramm: Verbinder 73">
            <a:extLst>
              <a:ext uri="{FF2B5EF4-FFF2-40B4-BE49-F238E27FC236}">
                <a16:creationId xmlns:a16="http://schemas.microsoft.com/office/drawing/2014/main" id="{47C1D7D3-FB64-62D0-BE02-A94C3B8CB31C}"/>
              </a:ext>
            </a:extLst>
          </p:cNvPr>
          <p:cNvSpPr/>
          <p:nvPr/>
        </p:nvSpPr>
        <p:spPr>
          <a:xfrm>
            <a:off x="2819397" y="60068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96EF1AA9-5662-339E-3308-FAA22EF40CFB}"/>
              </a:ext>
            </a:extLst>
          </p:cNvPr>
          <p:cNvSpPr/>
          <p:nvPr/>
        </p:nvSpPr>
        <p:spPr>
          <a:xfrm>
            <a:off x="2293925" y="640537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Freeform 13">
            <a:extLst>
              <a:ext uri="{FF2B5EF4-FFF2-40B4-BE49-F238E27FC236}">
                <a16:creationId xmlns:a16="http://schemas.microsoft.com/office/drawing/2014/main" id="{B6DC5A3B-D07B-10BC-08AD-DDA81428F5D7}"/>
              </a:ext>
            </a:extLst>
          </p:cNvPr>
          <p:cNvSpPr/>
          <p:nvPr/>
        </p:nvSpPr>
        <p:spPr>
          <a:xfrm>
            <a:off x="2293923" y="712469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29A3BD8C-B03F-31F7-9F6F-5C0D9EAE34CD}"/>
              </a:ext>
            </a:extLst>
          </p:cNvPr>
          <p:cNvSpPr/>
          <p:nvPr/>
        </p:nvSpPr>
        <p:spPr>
          <a:xfrm>
            <a:off x="2293924" y="674370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52">
            <a:extLst>
              <a:ext uri="{FF2B5EF4-FFF2-40B4-BE49-F238E27FC236}">
                <a16:creationId xmlns:a16="http://schemas.microsoft.com/office/drawing/2014/main" id="{CBD7885B-C650-E833-8294-40A5515D316E}"/>
              </a:ext>
            </a:extLst>
          </p:cNvPr>
          <p:cNvGrpSpPr/>
          <p:nvPr/>
        </p:nvGrpSpPr>
        <p:grpSpPr>
          <a:xfrm>
            <a:off x="2549292" y="7115863"/>
            <a:ext cx="188501" cy="197337"/>
            <a:chOff x="32163" y="-38100"/>
            <a:chExt cx="812800" cy="850900"/>
          </a:xfrm>
        </p:grpSpPr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FDC90915-0D5A-9D1E-C297-3795178A8F59}"/>
                </a:ext>
              </a:extLst>
            </p:cNvPr>
            <p:cNvSpPr/>
            <p:nvPr/>
          </p:nvSpPr>
          <p:spPr>
            <a:xfrm>
              <a:off x="32163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:a16="http://schemas.microsoft.com/office/drawing/2014/main" id="{EDA27F54-D6B1-5C7F-E5EE-0367014AF5A8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81" name="Group 52">
            <a:extLst>
              <a:ext uri="{FF2B5EF4-FFF2-40B4-BE49-F238E27FC236}">
                <a16:creationId xmlns:a16="http://schemas.microsoft.com/office/drawing/2014/main" id="{790CB2DD-C6D6-66A2-148E-D44BCB4A184E}"/>
              </a:ext>
            </a:extLst>
          </p:cNvPr>
          <p:cNvGrpSpPr/>
          <p:nvPr/>
        </p:nvGrpSpPr>
        <p:grpSpPr>
          <a:xfrm>
            <a:off x="2541832" y="7543561"/>
            <a:ext cx="188501" cy="188501"/>
            <a:chOff x="0" y="0"/>
            <a:chExt cx="812800" cy="812800"/>
          </a:xfrm>
        </p:grpSpPr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5609BA09-FB12-67BD-7E91-D489825BFB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83" name="TextBox 54">
              <a:extLst>
                <a:ext uri="{FF2B5EF4-FFF2-40B4-BE49-F238E27FC236}">
                  <a16:creationId xmlns:a16="http://schemas.microsoft.com/office/drawing/2014/main" id="{2D567C03-B9B7-F427-3048-67DBD5CB33B8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84" name="Freeform 13">
            <a:extLst>
              <a:ext uri="{FF2B5EF4-FFF2-40B4-BE49-F238E27FC236}">
                <a16:creationId xmlns:a16="http://schemas.microsoft.com/office/drawing/2014/main" id="{9B30AAD9-1F9D-5AE2-608D-07D7F626873B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DC73908-9BC5-1C47-23B0-A4C350E2AB8F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C6C42F2-6EE9-90C4-C922-33784666F55F}"/>
              </a:ext>
            </a:extLst>
          </p:cNvPr>
          <p:cNvSpPr/>
          <p:nvPr/>
        </p:nvSpPr>
        <p:spPr>
          <a:xfrm>
            <a:off x="3226908" y="406031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1C2C97F-6418-48A4-F076-7A490EAFA8BC}"/>
              </a:ext>
            </a:extLst>
          </p:cNvPr>
          <p:cNvSpPr/>
          <p:nvPr/>
        </p:nvSpPr>
        <p:spPr>
          <a:xfrm>
            <a:off x="3225027" y="4415461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A1A267A-C3DD-3150-B154-3B5CF08733BD}"/>
              </a:ext>
            </a:extLst>
          </p:cNvPr>
          <p:cNvSpPr/>
          <p:nvPr/>
        </p:nvSpPr>
        <p:spPr>
          <a:xfrm>
            <a:off x="3225027" y="4801981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3D0033D-89B0-E1FD-FD79-27BBEBED8A7C}"/>
              </a:ext>
            </a:extLst>
          </p:cNvPr>
          <p:cNvSpPr/>
          <p:nvPr/>
        </p:nvSpPr>
        <p:spPr>
          <a:xfrm>
            <a:off x="3225027" y="518879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4C552E3-8BD6-31A5-EAC7-7C21573901FA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F2ADA0-854B-EA46-39D5-59701B9B8E67}"/>
              </a:ext>
            </a:extLst>
          </p:cNvPr>
          <p:cNvSpPr txBox="1"/>
          <p:nvPr/>
        </p:nvSpPr>
        <p:spPr>
          <a:xfrm>
            <a:off x="3301227" y="406553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4959386-7AE0-34D2-7991-13702282633E}"/>
              </a:ext>
            </a:extLst>
          </p:cNvPr>
          <p:cNvSpPr txBox="1"/>
          <p:nvPr/>
        </p:nvSpPr>
        <p:spPr>
          <a:xfrm>
            <a:off x="3301227" y="441637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07CD620-CC74-BDA7-0A09-EA793D5C152E}"/>
              </a:ext>
            </a:extLst>
          </p:cNvPr>
          <p:cNvSpPr txBox="1"/>
          <p:nvPr/>
        </p:nvSpPr>
        <p:spPr>
          <a:xfrm>
            <a:off x="3301227" y="478907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A3B739B-9121-CA2C-2C0C-30CA7642A146}"/>
              </a:ext>
            </a:extLst>
          </p:cNvPr>
          <p:cNvSpPr txBox="1"/>
          <p:nvPr/>
        </p:nvSpPr>
        <p:spPr>
          <a:xfrm>
            <a:off x="3301227" y="518543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86C2BD1D-78C9-3D44-E09A-164DEC029532}"/>
              </a:ext>
            </a:extLst>
          </p:cNvPr>
          <p:cNvSpPr/>
          <p:nvPr/>
        </p:nvSpPr>
        <p:spPr>
          <a:xfrm>
            <a:off x="3225027" y="368199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164F4C2-3E0B-370B-1BF7-A457CD09365D}"/>
              </a:ext>
            </a:extLst>
          </p:cNvPr>
          <p:cNvSpPr txBox="1"/>
          <p:nvPr/>
        </p:nvSpPr>
        <p:spPr>
          <a:xfrm>
            <a:off x="3301227" y="368199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ECF3C08A-102C-7DF3-0566-6D0E52888767}"/>
              </a:ext>
            </a:extLst>
          </p:cNvPr>
          <p:cNvSpPr/>
          <p:nvPr/>
        </p:nvSpPr>
        <p:spPr>
          <a:xfrm>
            <a:off x="3225027" y="744807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0C599B5D-53AD-F307-D74B-FF773A8384D6}"/>
              </a:ext>
            </a:extLst>
          </p:cNvPr>
          <p:cNvSpPr/>
          <p:nvPr/>
        </p:nvSpPr>
        <p:spPr>
          <a:xfrm>
            <a:off x="3211033" y="7085612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C7124439-7E6A-F8B9-4947-7DC8DDE9302C}"/>
              </a:ext>
            </a:extLst>
          </p:cNvPr>
          <p:cNvSpPr/>
          <p:nvPr/>
        </p:nvSpPr>
        <p:spPr>
          <a:xfrm>
            <a:off x="3211033" y="670126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38ECFEE-109B-1495-D4E2-EE74F301DAF8}"/>
              </a:ext>
            </a:extLst>
          </p:cNvPr>
          <p:cNvSpPr/>
          <p:nvPr/>
        </p:nvSpPr>
        <p:spPr>
          <a:xfrm>
            <a:off x="3211033" y="631843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09550910-70D8-ED00-9C91-4E32D1B60649}"/>
              </a:ext>
            </a:extLst>
          </p:cNvPr>
          <p:cNvSpPr/>
          <p:nvPr/>
        </p:nvSpPr>
        <p:spPr>
          <a:xfrm>
            <a:off x="3211033" y="5928523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0634918-02AA-B3D3-BF68-22D0E22C6092}"/>
              </a:ext>
            </a:extLst>
          </p:cNvPr>
          <p:cNvSpPr txBox="1"/>
          <p:nvPr/>
        </p:nvSpPr>
        <p:spPr>
          <a:xfrm>
            <a:off x="3301227" y="745143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94DDCA5-A290-72CD-B9A6-B4B3253AE9C6}"/>
              </a:ext>
            </a:extLst>
          </p:cNvPr>
          <p:cNvSpPr txBox="1"/>
          <p:nvPr/>
        </p:nvSpPr>
        <p:spPr>
          <a:xfrm>
            <a:off x="3301227" y="708561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3C7FADF2-8EAC-F66D-7388-8AC507A5DCE0}"/>
              </a:ext>
            </a:extLst>
          </p:cNvPr>
          <p:cNvSpPr/>
          <p:nvPr/>
        </p:nvSpPr>
        <p:spPr>
          <a:xfrm>
            <a:off x="3225027" y="5534374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E60BC9C-F09B-C941-4502-4F48ECFA036C}"/>
              </a:ext>
            </a:extLst>
          </p:cNvPr>
          <p:cNvSpPr txBox="1"/>
          <p:nvPr/>
        </p:nvSpPr>
        <p:spPr>
          <a:xfrm>
            <a:off x="3301227" y="553437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7940550-6653-B4B9-B036-18BFC7B888B1}"/>
              </a:ext>
            </a:extLst>
          </p:cNvPr>
          <p:cNvSpPr txBox="1"/>
          <p:nvPr/>
        </p:nvSpPr>
        <p:spPr>
          <a:xfrm>
            <a:off x="3301227" y="594149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F0C0A70-FE03-4B6E-D909-419074085F34}"/>
              </a:ext>
            </a:extLst>
          </p:cNvPr>
          <p:cNvSpPr txBox="1"/>
          <p:nvPr/>
        </p:nvSpPr>
        <p:spPr>
          <a:xfrm>
            <a:off x="3301227" y="632218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6D057A5-130A-FE10-45A0-8F43BA0B53FE}"/>
              </a:ext>
            </a:extLst>
          </p:cNvPr>
          <p:cNvSpPr txBox="1"/>
          <p:nvPr/>
        </p:nvSpPr>
        <p:spPr>
          <a:xfrm>
            <a:off x="3301227" y="671660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5733" y="9407587"/>
            <a:ext cx="2341249" cy="440591"/>
            <a:chOff x="0" y="0"/>
            <a:chExt cx="662234" cy="1246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941520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635586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065345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7"/>
              <a:stretch>
                <a:fillRect l="-24961" r="-24961"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16534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THG-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Einsparpotenzial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336959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305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Meistens sind 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überkommunalen Regionalverbände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die Ausweisung der Windkraftstandorten zuständig. Jedes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Bundesland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hat aus dem 2%-Bundesziel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eigene Ausbauziele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Kommunen können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Windenergieflächen in den Flächennutzungsplänen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ausweisen, wenn der Raumordnungsplan das nicht verbietet. Sie können Positivflächen für die Windenergienutzung durch die Bauleitplanung ausweisen und so den Ausbau beschleunigen.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 kann auf den jeweiligen Regionalverband einwirken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um den Regionalplan für die Windenergie neu aufzustellen, um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regionaler Potenziale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(über regionale FNP) auszuweisen.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9210" y="7027192"/>
            <a:ext cx="11554521" cy="188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Windräder am Ruhbrink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78205"/>
            <a:chOff x="0" y="-38100"/>
            <a:chExt cx="15859032" cy="117094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Windenergieanlagen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ermöglichen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285677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15671" y="8279302"/>
            <a:ext cx="188501" cy="1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-15768" y="2273286"/>
            <a:ext cx="352628" cy="7574892"/>
            <a:chOff x="-34161" y="0"/>
            <a:chExt cx="470170" cy="10099857"/>
          </a:xfrm>
        </p:grpSpPr>
        <p:sp>
          <p:nvSpPr>
            <p:cNvPr id="56" name="TextBox 56"/>
            <p:cNvSpPr txBox="1"/>
            <p:nvPr/>
          </p:nvSpPr>
          <p:spPr>
            <a:xfrm rot="16200000">
              <a:off x="-4362268" y="4330542"/>
              <a:ext cx="9128819" cy="467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Potenzialanalyse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Flächenmanagement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Erneuerbare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Energien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(S. 93)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Mannheim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Flächennutzungsplan</a:t>
              </a:r>
              <a:r>
                <a:rPr lang="en-US" sz="900" dirty="0"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Windenergie</a:t>
              </a:r>
              <a:endParaRPr lang="en-US" sz="900" dirty="0">
                <a:latin typeface="DM Sans 2" panose="020B0604020202020204" charset="0"/>
                <a:ea typeface="Open Sans"/>
                <a:cs typeface="Open Sans"/>
                <a:sym typeface="Open Sans"/>
                <a:hlinkClick r:id="rId10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7" name="TextBox 57"/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58" name="Grafik 57" descr="Sterne mit einfarbiger Füllung">
            <a:extLst>
              <a:ext uri="{FF2B5EF4-FFF2-40B4-BE49-F238E27FC236}">
                <a16:creationId xmlns:a16="http://schemas.microsoft.com/office/drawing/2014/main" id="{E50D96E9-EE64-E185-0657-A011BC5AA9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59" name="TextBox 34">
            <a:extLst>
              <a:ext uri="{FF2B5EF4-FFF2-40B4-BE49-F238E27FC236}">
                <a16:creationId xmlns:a16="http://schemas.microsoft.com/office/drawing/2014/main" id="{798576BC-4DB6-7610-896C-246CBE9B124B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Bürger:innenwindpark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Sailershäuser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Wald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01569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5733" y="9389915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9558" y="949354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11172" y="9488700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4205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Kommunalpolitik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Freiflächen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-PV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beschleunigen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 Bold"/>
              <a:cs typeface="DM Sans 2 Bold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Durchführung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einer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Solarpotenzialanalyse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Freiflächen-Solaranlagen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Ausweisung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Vorzugsflächen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Solarpotenzialanalyse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beschleunigt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wenn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Bauleitplanungen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jeweiligen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Anlagen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planungsrechtlich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Vorrang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gegenüber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Vorhaben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bekommen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entsteht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Planungssicherheit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ggü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Investoren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Unterschiedliche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Finanzierungsmöglichkeiten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aufzeigen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Gründung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/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BürgerEnergiegenossenschaften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Gewinn-Beteiligung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Ort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Naturverträgliche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Gestaltung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Solarparks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Kontaktierung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Aktivierung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Eigentümer:innen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Flächen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/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Eigentümerin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Freiflächen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Freiflächen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-PV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selbst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voran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bringen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9210" y="7027192"/>
            <a:ext cx="11554521" cy="188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Freiflächen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PV-Anlage</a:t>
            </a: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PV-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Flächenanlagen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ermöglichen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285677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15671" y="8279302"/>
            <a:ext cx="188501" cy="1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8" y="2291998"/>
            <a:ext cx="177229" cy="7556180"/>
            <a:chOff x="-34161" y="24949"/>
            <a:chExt cx="236304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4006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Potenzialanalyse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Flächenmanagement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Erneuerbare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SolarPotenzialAnalyse Marburg 2022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0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5" name="Group 27">
            <a:extLst>
              <a:ext uri="{FF2B5EF4-FFF2-40B4-BE49-F238E27FC236}">
                <a16:creationId xmlns:a16="http://schemas.microsoft.com/office/drawing/2014/main" id="{530C8ECB-1BE1-15D7-E5DB-C6D3E42F729E}"/>
              </a:ext>
            </a:extLst>
          </p:cNvPr>
          <p:cNvGrpSpPr/>
          <p:nvPr/>
        </p:nvGrpSpPr>
        <p:grpSpPr>
          <a:xfrm>
            <a:off x="3103341" y="9389915"/>
            <a:ext cx="1996897" cy="440591"/>
            <a:chOff x="0" y="0"/>
            <a:chExt cx="564832" cy="12462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26E56B83-E74F-0271-3DEE-CA539A6E28A1}"/>
                </a:ext>
              </a:extLst>
            </p:cNvPr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29">
              <a:extLst>
                <a:ext uri="{FF2B5EF4-FFF2-40B4-BE49-F238E27FC236}">
                  <a16:creationId xmlns:a16="http://schemas.microsoft.com/office/drawing/2014/main" id="{3D8DDA69-CD73-79F1-AD0F-A4D086EB3210}"/>
                </a:ext>
              </a:extLst>
            </p:cNvPr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31">
            <a:extLst>
              <a:ext uri="{FF2B5EF4-FFF2-40B4-BE49-F238E27FC236}">
                <a16:creationId xmlns:a16="http://schemas.microsoft.com/office/drawing/2014/main" id="{4F8A9916-331C-2D19-3BBD-6B6543BA7F1D}"/>
              </a:ext>
            </a:extLst>
          </p:cNvPr>
          <p:cNvSpPr/>
          <p:nvPr/>
        </p:nvSpPr>
        <p:spPr>
          <a:xfrm>
            <a:off x="3247403" y="9499356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9B76F08A-D5E1-924E-6098-0D4BA5F3CCCB}"/>
              </a:ext>
            </a:extLst>
          </p:cNvPr>
          <p:cNvSpPr txBox="1"/>
          <p:nvPr/>
        </p:nvSpPr>
        <p:spPr>
          <a:xfrm>
            <a:off x="3528350" y="9482894"/>
            <a:ext cx="145174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Wirtschaftlichkeit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84710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ussdiagramm: Verbinder 64">
            <a:extLst>
              <a:ext uri="{FF2B5EF4-FFF2-40B4-BE49-F238E27FC236}">
                <a16:creationId xmlns:a16="http://schemas.microsoft.com/office/drawing/2014/main" id="{19FB7CF0-1693-6CC3-CB7A-74AC26E67C1A}"/>
              </a:ext>
            </a:extLst>
          </p:cNvPr>
          <p:cNvSpPr/>
          <p:nvPr/>
        </p:nvSpPr>
        <p:spPr>
          <a:xfrm>
            <a:off x="615671" y="712799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2876996" y="9407587"/>
            <a:ext cx="2341249" cy="440591"/>
            <a:chOff x="0" y="0"/>
            <a:chExt cx="662234" cy="1246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32545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04720" y="9407587"/>
            <a:ext cx="1996897" cy="440591"/>
            <a:chOff x="0" y="0"/>
            <a:chExt cx="564832" cy="12462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048782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996849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5456370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3277797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THG-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Einsparpotenzial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27984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329729" y="9500566"/>
            <a:ext cx="145174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Wirtschaftlichkeit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305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Verwaltung prüft, welche kommunalen Dächer mit PV-Anlagen belegt werden können und verbaut auf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allen Potenzialflächen PV-Anlagen. Dazu gehört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Prüfpflicht bei Neubau und Sanierung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 Nutzung von PV oder Solarthermie (Gebäude-Energie-Gesetz) und generelle Eignungsprüfung der kommunalen Dachflächen (teils in Bundesländern bereits verpflichtend)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Investitionen in PV-Anlagen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z.B. durch aktive Vermarktung der kommunalen Flächen (Aufbau und Pflege eines Katasters) bzw. eigene Investitionen, Initiierung von Energiegenossenschaften oder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Contracting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Strombezugs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Strom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Wohnungsbaugesellschaften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Energiegenossenschaften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Dach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-PV-Anlage auf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einer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öffentlichen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Schule</a:t>
            </a: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Belegung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aller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Kommunen-eigenen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Dachflächen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mit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PV-Anlagen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15768" y="2291998"/>
            <a:ext cx="177229" cy="7556180"/>
            <a:chOff x="-34161" y="24949"/>
            <a:chExt cx="236304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474006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S. 84 f.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9EFD0-0BAB-DD02-5374-D7BD1EEC74FB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730D8F8-C178-5168-11BC-B0873CCB162A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8ED40-4C49-36BD-B330-D7B2876BAFED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2" name="TextBox 37">
            <a:extLst>
              <a:ext uri="{FF2B5EF4-FFF2-40B4-BE49-F238E27FC236}">
                <a16:creationId xmlns:a16="http://schemas.microsoft.com/office/drawing/2014/main" id="{FAD5F0A4-DE50-FC7B-A6B0-3C835435AD6A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3" name="Freeform 26">
            <a:extLst>
              <a:ext uri="{FF2B5EF4-FFF2-40B4-BE49-F238E27FC236}">
                <a16:creationId xmlns:a16="http://schemas.microsoft.com/office/drawing/2014/main" id="{F9039450-4B13-4AE5-D4E2-B8D131813F2C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15671" y="7114705"/>
            <a:ext cx="188501" cy="18850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88124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01194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/>
              <a:stretch>
                <a:fillRect l="-6221" r="-6221"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283563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305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stellt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ihren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Strombezug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nächstmöglichen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Zeitpunkt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die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qualifiziertem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Ökostrom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um. </a:t>
            </a: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schreibt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Strommenge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ca. alle 2 – 4 Jahre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aus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nächsten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Ausschreibung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Anbieter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qualifizierten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 Ökostrom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gesucht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ausgewählten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Anbieter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müssen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mindestens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folgende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Kriterien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erfüllen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Neuanlagenquote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Reinvest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Gewinnanteils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Neuanlagen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beides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dem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EE-Anlagen),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kein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Einkauf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fossil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erzeugtem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Strom.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9210" y="7027192"/>
            <a:ext cx="11554521" cy="112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 Maßnahme: </a:t>
            </a:r>
          </a:p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 durch Ersetzung des Strombezugs durch erneuerbaren Strom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50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16400" y="9541473"/>
            <a:ext cx="8879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Strommast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292497"/>
            <a:ext cx="11894274" cy="1411605"/>
            <a:chOff x="0" y="-38100"/>
            <a:chExt cx="15859032" cy="188214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bezieht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alle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eigenen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Liegenschaften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nur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noch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qualifizierten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Ökostrom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9CFB1D60-B08B-36B7-7BFD-03B44FDEC943}"/>
              </a:ext>
            </a:extLst>
          </p:cNvPr>
          <p:cNvGrpSpPr/>
          <p:nvPr/>
        </p:nvGrpSpPr>
        <p:grpSpPr>
          <a:xfrm>
            <a:off x="-15768" y="2291998"/>
            <a:ext cx="177229" cy="7556180"/>
            <a:chOff x="-34161" y="24949"/>
            <a:chExt cx="236304" cy="10074908"/>
          </a:xfrm>
        </p:grpSpPr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B37F96FE-B70A-C99C-A616-E53FBD3FCEB4}"/>
                </a:ext>
              </a:extLst>
            </p:cNvPr>
            <p:cNvSpPr txBox="1"/>
            <p:nvPr/>
          </p:nvSpPr>
          <p:spPr>
            <a:xfrm rot="16200000">
              <a:off x="-4474006" y="4477619"/>
              <a:ext cx="9128820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2022: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Ökostrom das Klima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schützen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FD66A8C9-CAFD-69DD-26A2-DD9FC623A038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52" name="Grafik 51" descr="Sterne mit einfarbiger Füllung">
            <a:extLst>
              <a:ext uri="{FF2B5EF4-FFF2-40B4-BE49-F238E27FC236}">
                <a16:creationId xmlns:a16="http://schemas.microsoft.com/office/drawing/2014/main" id="{4BA18AA5-CA30-A840-DD78-CCDF03CEF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53" name="TextBox 34">
            <a:extLst>
              <a:ext uri="{FF2B5EF4-FFF2-40B4-BE49-F238E27FC236}">
                <a16:creationId xmlns:a16="http://schemas.microsoft.com/office/drawing/2014/main" id="{7B7679B3-E451-0120-490C-13B62E291318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Ökostrombezug Landkreis Lahr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17221" y="2150128"/>
            <a:ext cx="12097407" cy="305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legt Förderprogramme für PV-Anlagen auf, die mind. folgende Punkte umfassen: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Vorbereitung: 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eines PV-Katasters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um Solarpotenziale im Vorfeld abzuschätzen (oftmals auf Bundeslandebene schon vorhanden, siehe Quellen)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von PV-Dach-Anlagen für private Haushalte und Unternehmen. Besonders wichtig: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nichtwirtschaftlicher Anlagen(-teile)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damit größtmögliche PV-Potenziale genutzt werden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von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Mini-PV-Anlagen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(„Balkonkraftwerken“)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von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Mieter:innen-Strom-Projekten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Fördermittelbeschluss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Wohnungsbaugesellschaften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Wirtschaftsförderung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o.ä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68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Solarförderung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In Osnabrück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das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Programm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“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Photovoltaik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-Plus”,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Einfamilienhaus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PV-Anlage</a:t>
            </a: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Förderprogramme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PV-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Ausbau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1A2021D9-F35C-107C-FDE3-B69F59C1B4E5}"/>
              </a:ext>
            </a:extLst>
          </p:cNvPr>
          <p:cNvGrpSpPr/>
          <p:nvPr/>
        </p:nvGrpSpPr>
        <p:grpSpPr>
          <a:xfrm>
            <a:off x="-33241" y="2291998"/>
            <a:ext cx="347146" cy="7556180"/>
            <a:chOff x="-57459" y="24949"/>
            <a:chExt cx="462859" cy="10074908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7614C5BE-5CF4-FE5A-5B04-D4780765D840}"/>
                </a:ext>
              </a:extLst>
            </p:cNvPr>
            <p:cNvSpPr txBox="1"/>
            <p:nvPr/>
          </p:nvSpPr>
          <p:spPr>
            <a:xfrm rot="16200000">
              <a:off x="-4390439" y="4357929"/>
              <a:ext cx="9128820" cy="46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Osnabrück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saniert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Photovoltaik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-Plus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Klima-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Aufbruch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Erlangen 2022: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Ausbau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Photovoltaik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S. 106 f.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SolarWatt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bietet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eine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Übersicht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über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die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Solarkataster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Bundesländer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id="{2F546516-25AF-E811-263B-087DF8A2EFDF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B578A795-0CFF-A56A-9F50-5421F480D93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Haushalte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ggf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EAAFF00-4346-1081-581B-154B70887331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4BFB6A53-BDB2-A5D3-D4DB-BD7BEC35FD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6F9A3EB5-A50E-FDDE-5B49-30B75CD5A29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076CAF54-AF62-6FD0-848B-12F693FC0B9F}"/>
              </a:ext>
            </a:extLst>
          </p:cNvPr>
          <p:cNvGrpSpPr/>
          <p:nvPr/>
        </p:nvGrpSpPr>
        <p:grpSpPr>
          <a:xfrm>
            <a:off x="2876996" y="9407587"/>
            <a:ext cx="2341249" cy="440591"/>
            <a:chOff x="0" y="0"/>
            <a:chExt cx="662234" cy="124623"/>
          </a:xfrm>
        </p:grpSpPr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AC3D9900-0828-1F2E-95E4-3FDCDFCE6627}"/>
                </a:ext>
              </a:extLst>
            </p:cNvPr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7EF7088A-C552-A582-1582-B860F393EB1E}"/>
                </a:ext>
              </a:extLst>
            </p:cNvPr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5" name="Group 21">
            <a:extLst>
              <a:ext uri="{FF2B5EF4-FFF2-40B4-BE49-F238E27FC236}">
                <a16:creationId xmlns:a16="http://schemas.microsoft.com/office/drawing/2014/main" id="{1414942E-6FFE-D55C-A52F-3070D31CE0A5}"/>
              </a:ext>
            </a:extLst>
          </p:cNvPr>
          <p:cNvGrpSpPr/>
          <p:nvPr/>
        </p:nvGrpSpPr>
        <p:grpSpPr>
          <a:xfrm>
            <a:off x="5332545" y="9407587"/>
            <a:ext cx="2463783" cy="440591"/>
            <a:chOff x="0" y="0"/>
            <a:chExt cx="696893" cy="124623"/>
          </a:xfrm>
        </p:grpSpPr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30B7B372-275A-E225-0F3C-4D2274B57287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EEF708E8-AF82-CC0F-2B53-4C8632DF8DF1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33">
            <a:extLst>
              <a:ext uri="{FF2B5EF4-FFF2-40B4-BE49-F238E27FC236}">
                <a16:creationId xmlns:a16="http://schemas.microsoft.com/office/drawing/2014/main" id="{A5926340-DBD6-3B30-A131-E5EFDE7B076E}"/>
              </a:ext>
            </a:extLst>
          </p:cNvPr>
          <p:cNvSpPr/>
          <p:nvPr/>
        </p:nvSpPr>
        <p:spPr>
          <a:xfrm>
            <a:off x="2996849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7812424F-5307-3A69-14E4-D858EE6D4A31}"/>
              </a:ext>
            </a:extLst>
          </p:cNvPr>
          <p:cNvSpPr/>
          <p:nvPr/>
        </p:nvSpPr>
        <p:spPr>
          <a:xfrm>
            <a:off x="5456370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C01A9E6C-E01D-5556-48EC-E901F1904A9E}"/>
              </a:ext>
            </a:extLst>
          </p:cNvPr>
          <p:cNvSpPr txBox="1"/>
          <p:nvPr/>
        </p:nvSpPr>
        <p:spPr>
          <a:xfrm>
            <a:off x="3277797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THG-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Einsparpotenzial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C07A50DB-6BE3-CC5D-631D-D828B2B3BB7C}"/>
              </a:ext>
            </a:extLst>
          </p:cNvPr>
          <p:cNvSpPr txBox="1"/>
          <p:nvPr/>
        </p:nvSpPr>
        <p:spPr>
          <a:xfrm>
            <a:off x="5727984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65" name="Group 11">
            <a:extLst>
              <a:ext uri="{FF2B5EF4-FFF2-40B4-BE49-F238E27FC236}">
                <a16:creationId xmlns:a16="http://schemas.microsoft.com/office/drawing/2014/main" id="{5C6C362D-9092-FD0D-2B47-5756DB844068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849A0A23-85E4-06E2-A8BB-37A580513666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13">
              <a:extLst>
                <a:ext uri="{FF2B5EF4-FFF2-40B4-BE49-F238E27FC236}">
                  <a16:creationId xmlns:a16="http://schemas.microsoft.com/office/drawing/2014/main" id="{25D90539-2F12-A50C-F019-5A4C6D7011F5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8" name="TextBox 37">
            <a:extLst>
              <a:ext uri="{FF2B5EF4-FFF2-40B4-BE49-F238E27FC236}">
                <a16:creationId xmlns:a16="http://schemas.microsoft.com/office/drawing/2014/main" id="{79B5BECD-8365-8636-7EA6-585F82E643C6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9" name="Freeform 26">
            <a:extLst>
              <a:ext uri="{FF2B5EF4-FFF2-40B4-BE49-F238E27FC236}">
                <a16:creationId xmlns:a16="http://schemas.microsoft.com/office/drawing/2014/main" id="{D5712984-D682-0726-7B9D-52C11EED7244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0" name="Group 20">
            <a:extLst>
              <a:ext uri="{FF2B5EF4-FFF2-40B4-BE49-F238E27FC236}">
                <a16:creationId xmlns:a16="http://schemas.microsoft.com/office/drawing/2014/main" id="{00DEC1E6-9DDA-BA69-4A7A-99767207EF6C}"/>
              </a:ext>
            </a:extLst>
          </p:cNvPr>
          <p:cNvGrpSpPr/>
          <p:nvPr/>
        </p:nvGrpSpPr>
        <p:grpSpPr>
          <a:xfrm>
            <a:off x="7910628" y="9407587"/>
            <a:ext cx="2934338" cy="440591"/>
            <a:chOff x="0" y="0"/>
            <a:chExt cx="829992" cy="124623"/>
          </a:xfrm>
        </p:grpSpPr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A50869-6FDA-4E33-4C13-1AB68E272477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91F86DB4-AA48-022A-6D07-3F62B1A9E603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3" name="Freeform 28">
            <a:extLst>
              <a:ext uri="{FF2B5EF4-FFF2-40B4-BE49-F238E27FC236}">
                <a16:creationId xmlns:a16="http://schemas.microsoft.com/office/drawing/2014/main" id="{C7032643-7A1B-DAE0-7E2A-97B0963DCE87}"/>
              </a:ext>
            </a:extLst>
          </p:cNvPr>
          <p:cNvSpPr/>
          <p:nvPr/>
        </p:nvSpPr>
        <p:spPr>
          <a:xfrm>
            <a:off x="8079681" y="952480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TextBox 35">
            <a:extLst>
              <a:ext uri="{FF2B5EF4-FFF2-40B4-BE49-F238E27FC236}">
                <a16:creationId xmlns:a16="http://schemas.microsoft.com/office/drawing/2014/main" id="{D73D1C4B-6277-5263-E038-6B31475E1739}"/>
              </a:ext>
            </a:extLst>
          </p:cNvPr>
          <p:cNvSpPr txBox="1"/>
          <p:nvPr/>
        </p:nvSpPr>
        <p:spPr>
          <a:xfrm>
            <a:off x="8360629" y="9506372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5" name="Grafik 74" descr="Sterne mit einfarbiger Füllung">
            <a:extLst>
              <a:ext uri="{FF2B5EF4-FFF2-40B4-BE49-F238E27FC236}">
                <a16:creationId xmlns:a16="http://schemas.microsoft.com/office/drawing/2014/main" id="{6E02FD3B-A145-C00A-0FDF-94F4B1A70B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10067" y="9391420"/>
            <a:ext cx="457200" cy="457200"/>
          </a:xfrm>
          <a:prstGeom prst="rect">
            <a:avLst/>
          </a:prstGeom>
        </p:spPr>
      </p:pic>
      <p:sp>
        <p:nvSpPr>
          <p:cNvPr id="76" name="TextBox 34">
            <a:extLst>
              <a:ext uri="{FF2B5EF4-FFF2-40B4-BE49-F238E27FC236}">
                <a16:creationId xmlns:a16="http://schemas.microsoft.com/office/drawing/2014/main" id="{D8E27288-30E4-1FCE-5C54-2CAF09A94E16}"/>
              </a:ext>
            </a:extLst>
          </p:cNvPr>
          <p:cNvSpPr txBox="1"/>
          <p:nvPr/>
        </p:nvSpPr>
        <p:spPr>
          <a:xfrm>
            <a:off x="11397962" y="9501308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Förderung Mannheim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17027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Öffentliche Wirkung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7221" y="2150128"/>
            <a:ext cx="12097407" cy="343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Nicht nur die finanzielle Förderung für den Ausbau von Solaranlagen ist wichtig. Private und KMU (kleine und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mittlere Unternehmen) brauchen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 und Unterstützung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 dem PV-Ausbau: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PV-Ausbau-Beratung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durch Energiemanagement/ Stadtwerke/ Wirtschaftsförderung, besonders zu Fördermitteln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Paket-Angebote: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PV-Leasing, Heizungsleasing/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Energiecontracting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/ Förderabwicklung für Unternehmen etc.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 zu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Mieter:innen-Strom-Projekten</a:t>
            </a:r>
            <a:endParaRPr lang="de-DE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Energieberatung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Unternehmen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9210" y="7027192"/>
            <a:ext cx="11554521" cy="112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Interne/externe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Energieberater:innen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Ggf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Stadtwerke (für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Paketlösungen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o.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Verbraucherzentrale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6916400" y="9541473"/>
            <a:ext cx="8879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Einfamilienhaus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Dach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-PV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292497"/>
            <a:ext cx="11894274" cy="1423467"/>
            <a:chOff x="0" y="-38100"/>
            <a:chExt cx="15859032" cy="1897955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Beratungs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-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Unterstützungsangebote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für Private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Unternehmen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006</a:t>
              </a:r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9CFB1D60-B08B-36B7-7BFD-03B44FDEC943}"/>
              </a:ext>
            </a:extLst>
          </p:cNvPr>
          <p:cNvGrpSpPr/>
          <p:nvPr/>
        </p:nvGrpSpPr>
        <p:grpSpPr>
          <a:xfrm>
            <a:off x="-15768" y="2291998"/>
            <a:ext cx="350802" cy="7556180"/>
            <a:chOff x="-34161" y="24949"/>
            <a:chExt cx="467733" cy="10074908"/>
          </a:xfrm>
        </p:grpSpPr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B37F96FE-B70A-C99C-A616-E53FBD3FCEB4}"/>
                </a:ext>
              </a:extLst>
            </p:cNvPr>
            <p:cNvSpPr txBox="1"/>
            <p:nvPr/>
          </p:nvSpPr>
          <p:spPr>
            <a:xfrm rot="16200000">
              <a:off x="-4362267" y="4357929"/>
              <a:ext cx="9128820" cy="46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Dekarbonisierung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des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Gebäudebestands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Entwicklung und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Angebot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Energiedienstleistungen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u.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Optimierung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(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institutionellen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 </a:t>
              </a: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Beratungsstrukturen</a:t>
              </a:r>
              <a:endParaRPr lang="en-US" sz="900" dirty="0">
                <a:solidFill>
                  <a:srgbClr val="112540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0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FD66A8C9-CAFD-69DD-26A2-DD9FC623A038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2" name="Group 12">
            <a:extLst>
              <a:ext uri="{FF2B5EF4-FFF2-40B4-BE49-F238E27FC236}">
                <a16:creationId xmlns:a16="http://schemas.microsoft.com/office/drawing/2014/main" id="{F794BF22-52CF-2D13-CDB9-341B0AFCC494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5502057A-AF39-FF5F-B473-B5D2125331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F869F0BC-12EA-3DC7-BBC3-4B4886A413E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62E81B10-BD67-63C0-D518-20B55AC4F88C}"/>
              </a:ext>
            </a:extLst>
          </p:cNvPr>
          <p:cNvGrpSpPr/>
          <p:nvPr/>
        </p:nvGrpSpPr>
        <p:grpSpPr>
          <a:xfrm>
            <a:off x="2888124" y="9403208"/>
            <a:ext cx="2934338" cy="440591"/>
            <a:chOff x="0" y="0"/>
            <a:chExt cx="829992" cy="124623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8C79F66C-B73D-955A-C017-1E09F228FEF6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EBA2DE75-7E98-CD06-1513-17BCD7CC3D0F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28">
            <a:extLst>
              <a:ext uri="{FF2B5EF4-FFF2-40B4-BE49-F238E27FC236}">
                <a16:creationId xmlns:a16="http://schemas.microsoft.com/office/drawing/2014/main" id="{DF1CA703-24F3-6F32-DF13-0A8ACD826810}"/>
              </a:ext>
            </a:extLst>
          </p:cNvPr>
          <p:cNvSpPr/>
          <p:nvPr/>
        </p:nvSpPr>
        <p:spPr>
          <a:xfrm>
            <a:off x="3057177" y="952042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35">
            <a:extLst>
              <a:ext uri="{FF2B5EF4-FFF2-40B4-BE49-F238E27FC236}">
                <a16:creationId xmlns:a16="http://schemas.microsoft.com/office/drawing/2014/main" id="{CC1FFA2F-FA65-EDC9-8C21-B9C2FBB4E585}"/>
              </a:ext>
            </a:extLst>
          </p:cNvPr>
          <p:cNvSpPr txBox="1"/>
          <p:nvPr/>
        </p:nvSpPr>
        <p:spPr>
          <a:xfrm>
            <a:off x="3338125" y="9501993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45252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9550" y="429846"/>
            <a:ext cx="1725138" cy="1190179"/>
          </a:xfrm>
          <a:custGeom>
            <a:avLst/>
            <a:gdLst/>
            <a:ahLst/>
            <a:cxnLst/>
            <a:rect l="l" t="t" r="r" b="b"/>
            <a:pathLst>
              <a:path w="1725138" h="1190179">
                <a:moveTo>
                  <a:pt x="0" y="0"/>
                </a:moveTo>
                <a:lnTo>
                  <a:pt x="1725138" y="0"/>
                </a:lnTo>
                <a:lnTo>
                  <a:pt x="1725138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1597380" cy="339603"/>
            <a:chOff x="0" y="0"/>
            <a:chExt cx="2129840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29840" cy="452804"/>
              <a:chOff x="0" y="0"/>
              <a:chExt cx="591622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1622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591622" h="125779">
                    <a:moveTo>
                      <a:pt x="0" y="0"/>
                    </a:moveTo>
                    <a:lnTo>
                      <a:pt x="591622" y="0"/>
                    </a:lnTo>
                    <a:lnTo>
                      <a:pt x="591622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591622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1509" y="18756"/>
              <a:ext cx="202682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Strom-Sektor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17221" y="2150128"/>
            <a:ext cx="12097407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erwirkt als Eigentümerin oder Anteilseignerin die Umstellung des Stromangebots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 Stadtwerke auf 100 % qualifizierten Ökostrom.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Stadtwerke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979886" y="9541473"/>
            <a:ext cx="824501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 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36773" y="5715305"/>
            <a:ext cx="403555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Strommast</a:t>
            </a:r>
            <a:endParaRPr lang="en-US" sz="1299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300" dirty="0">
                <a:solidFill>
                  <a:srgbClr val="112540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900" dirty="0">
              <a:solidFill>
                <a:srgbClr val="112540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636084" y="825897"/>
            <a:ext cx="11894274" cy="884858"/>
            <a:chOff x="0" y="-38100"/>
            <a:chExt cx="15859032" cy="117981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100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Prozent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qualifizierter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Ökostrom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Angebot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Stadtwerke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49541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007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B578A795-0CFF-A56A-9F50-5421F480D93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Strombezugs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Strom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55FB6-535E-2892-85AB-74CDB9A830B2}"/>
              </a:ext>
            </a:extLst>
          </p:cNvPr>
          <p:cNvGrpSpPr/>
          <p:nvPr/>
        </p:nvGrpSpPr>
        <p:grpSpPr>
          <a:xfrm>
            <a:off x="615671" y="7173385"/>
            <a:ext cx="188501" cy="188501"/>
            <a:chOff x="0" y="0"/>
            <a:chExt cx="812800" cy="812800"/>
          </a:xfrm>
        </p:grpSpPr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7EC2932-7703-05D5-ECD5-1B7F8A0E87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7B92D0C2-BDF4-1A05-BA22-FE71A90EB83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20641C20-4299-1188-A87D-D957D3DA66CB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E334B99C-FB83-3522-A309-692F104D06C4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7">
              <a:extLst>
                <a:ext uri="{FF2B5EF4-FFF2-40B4-BE49-F238E27FC236}">
                  <a16:creationId xmlns:a16="http://schemas.microsoft.com/office/drawing/2014/main" id="{F1F3C546-AAA5-B3A6-F9BD-39958E9D3BD3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5" name="Group 21">
            <a:extLst>
              <a:ext uri="{FF2B5EF4-FFF2-40B4-BE49-F238E27FC236}">
                <a16:creationId xmlns:a16="http://schemas.microsoft.com/office/drawing/2014/main" id="{D68D1FE9-63CA-4CD1-3041-2B1395D7EFF5}"/>
              </a:ext>
            </a:extLst>
          </p:cNvPr>
          <p:cNvGrpSpPr/>
          <p:nvPr/>
        </p:nvGrpSpPr>
        <p:grpSpPr>
          <a:xfrm>
            <a:off x="2888124" y="9407587"/>
            <a:ext cx="2463783" cy="440591"/>
            <a:chOff x="0" y="0"/>
            <a:chExt cx="696893" cy="124623"/>
          </a:xfrm>
        </p:grpSpPr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59CB708D-9F4A-C924-32C8-B9F005ED2180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360F4E4D-FE4E-D949-4263-AD1811E8D56E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30">
            <a:extLst>
              <a:ext uri="{FF2B5EF4-FFF2-40B4-BE49-F238E27FC236}">
                <a16:creationId xmlns:a16="http://schemas.microsoft.com/office/drawing/2014/main" id="{43FE8D87-EDC5-54A7-66C2-F5AA9DB8331F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F33563C6-FFDB-FA59-0040-B910CC078455}"/>
              </a:ext>
            </a:extLst>
          </p:cNvPr>
          <p:cNvSpPr/>
          <p:nvPr/>
        </p:nvSpPr>
        <p:spPr>
          <a:xfrm>
            <a:off x="301194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38">
            <a:extLst>
              <a:ext uri="{FF2B5EF4-FFF2-40B4-BE49-F238E27FC236}">
                <a16:creationId xmlns:a16="http://schemas.microsoft.com/office/drawing/2014/main" id="{F706528B-A085-8316-BAA8-8500A0760EF1}"/>
              </a:ext>
            </a:extLst>
          </p:cNvPr>
          <p:cNvSpPr txBox="1"/>
          <p:nvPr/>
        </p:nvSpPr>
        <p:spPr>
          <a:xfrm>
            <a:off x="3283563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3968AAC5-5761-093D-2F78-2A958BE7B9F6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2" name="Grafik 61" descr="Sterne mit einfarbiger Füllung">
            <a:extLst>
              <a:ext uri="{FF2B5EF4-FFF2-40B4-BE49-F238E27FC236}">
                <a16:creationId xmlns:a16="http://schemas.microsoft.com/office/drawing/2014/main" id="{B568F8B2-752E-CA36-8C34-522905BEB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63" name="TextBox 34">
            <a:extLst>
              <a:ext uri="{FF2B5EF4-FFF2-40B4-BE49-F238E27FC236}">
                <a16:creationId xmlns:a16="http://schemas.microsoft.com/office/drawing/2014/main" id="{16FFE7E7-56AF-1D23-59FE-4A94702600BC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Ökostrom der Stadtwerke Konstanz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21250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Benutzerdefiniert</PresentationFormat>
  <Paragraphs>305</Paragraphs>
  <Slides>14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Aptos</vt:lpstr>
      <vt:lpstr>DM Sans 1</vt:lpstr>
      <vt:lpstr>DM Sans 2 Bold</vt:lpstr>
      <vt:lpstr>Wingdings</vt:lpstr>
      <vt:lpstr>Open Sans</vt:lpstr>
      <vt:lpstr>Open Sans Bold</vt:lpstr>
      <vt:lpstr>Symbol</vt:lpstr>
      <vt:lpstr>DM Sans 2</vt:lpstr>
      <vt:lpstr>Arial</vt:lpstr>
      <vt:lpstr>Calibri</vt:lpstr>
      <vt:lpstr>Office Theme</vt:lpstr>
      <vt:lpstr>5_Office</vt:lpstr>
      <vt:lpstr>think-cell Folie</vt:lpstr>
      <vt:lpstr>LocalZero Top-Maßnahmen Strom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dc:creator>Markus Schmidt</dc:creator>
  <cp:lastModifiedBy>Pauline Höchter</cp:lastModifiedBy>
  <cp:revision>7</cp:revision>
  <dcterms:created xsi:type="dcterms:W3CDTF">2006-08-16T00:00:00Z</dcterms:created>
  <dcterms:modified xsi:type="dcterms:W3CDTF">2024-09-26T13:30:13Z</dcterms:modified>
  <dc:identifier>DAGMa3UTT6E</dc:identifier>
</cp:coreProperties>
</file>