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6" r:id="rId4"/>
    <p:sldId id="5272" r:id="rId5"/>
    <p:sldId id="5273" r:id="rId6"/>
    <p:sldId id="5274" r:id="rId7"/>
    <p:sldId id="5275" r:id="rId8"/>
    <p:sldId id="5276" r:id="rId9"/>
    <p:sldId id="5277" r:id="rId10"/>
  </p:sldIdLst>
  <p:sldSz cx="18288000" cy="10287000"/>
  <p:notesSz cx="6858000" cy="9144000"/>
  <p:embeddedFontLst>
    <p:embeddedFont>
      <p:font typeface="DM Sans 1" panose="020B0604020202020204" charset="0"/>
      <p:regular r:id="rId11"/>
    </p:embeddedFont>
    <p:embeddedFont>
      <p:font typeface="DM Sans 2" panose="020B0604020202020204" charset="0"/>
      <p:regular r:id="rId12"/>
    </p:embeddedFont>
    <p:embeddedFont>
      <p:font typeface="DM Sans 2 Bold" panose="020B0604020202020204" charset="0"/>
      <p:regular r:id="rId13"/>
    </p:embeddedFont>
    <p:embeddedFont>
      <p:font typeface="Open Sans Bold" panose="020B0806030504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  <a:srgbClr val="A3D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8" y="-9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262625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7" y="1206452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3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2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645474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7731529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3865422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67605747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9" y="2541515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5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8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4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4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2" y="582864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8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27774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41" y="2738439"/>
            <a:ext cx="16257407" cy="6527007"/>
          </a:xfrm>
        </p:spPr>
        <p:txBody>
          <a:bodyPr/>
          <a:lstStyle>
            <a:lvl1pPr marL="428646" marR="0" indent="-428646" algn="l" defTabSz="1371669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51" marR="0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86" marR="0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46" marR="0" lvl="0" indent="-428646" algn="l" defTabSz="1371669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51" marR="0" lvl="1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86" marR="0" lvl="2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630691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9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9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62589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7614349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5222889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4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9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40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9" y="4870643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9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9" y="7305314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5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613805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4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9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40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9" y="4870643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9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9" y="7305314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5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2935732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9324977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6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6376898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9324977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6065572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4" y="9684693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40" y="9684693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887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101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4" y="9684693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40" y="9684693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1086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9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41" y="-332896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6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9"/>
            <a:ext cx="7830000" cy="6527007"/>
          </a:xfrm>
        </p:spPr>
        <p:txBody>
          <a:bodyPr/>
          <a:lstStyle>
            <a:lvl1pPr marL="428646" indent="-428646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3389803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216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9" y="2738439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6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46" indent="-428646" algn="l" defTabSz="1371669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51" indent="-342917" algn="l" defTabSz="1371669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publikationen/klimaschutzpotenziale-in-kommunen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hyperlink" Target="https://klimaweg.net/topic/gebaeude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langen.de/uwao-api/faila/files/bypath/Dokumente/PDF-Formulare/31_Umweltamt/31klima_langversion_fahrplan_klima-aufbruch_erlangen.pdf?tn=1&amp;q=normal&amp;s=list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rp-online.de/nrw/staedte/krefeld/klimaschutz-in-krefeld-thermografie-zeigt-waermeverlust-an-haeusern_aid-49382963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klimaweg.net/best-practice/sanierungsfahrplan-fuer-staedtische-liegenschaften-marbu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publikationen/klimaschutzpotenziale-in-kommunen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hyperlink" Target="https://klimaweg.net/topic/gebaeude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langen.de/uwao-api/faila/files/bypath/Dokumente/PDF-Formulare/31_Umweltamt/31klima_langversion_fahrplan_klima-aufbruch_erlangen.pdf?tn=1&amp;q=normal&amp;s=list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commons.wikimedia.org/wiki/File:Heizung_1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klimaweg.net/best-practice/beratung-zur-gebaeudesanierung-und-heizungstausch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publikationen/klimaschutzpotenziale-in-kommunen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klimaweg.net/topic/gebaeu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langen.de/uwao-api/faila/files/bypath/Dokumente/PDF-Formulare/31_Umweltamt/31klima_langversion_fahrplan_klima-aufbruch_erlangen.pdf?tn=1&amp;q=normal&amp;s=list" TargetMode="External"/><Relationship Id="rId5" Type="http://schemas.openxmlformats.org/officeDocument/2006/relationships/hyperlink" Target="https://commons.wikimedia.org/wiki/File:Altes_Haus_Suddersdorf-2.jpg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rlangen.de/uwao-api/faila/files/bypath/Dokumente/PDF-Formulare/31_Umweltamt/31klima_langversion_fahrplan_klima-aufbruch_erlangen.pdf?tn=1&amp;q=normal&amp;s=list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hyperlink" Target="https://unsplash.com/de/fotos/foto-der-grauen-olheizung-l4MSGX319CE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www.mannheim.de/de/stadt-gestalten/planungskonzepte/flaechennutzungsplanung/flaechennutzungsplan-windenergie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www.umweltbundesamt.de/publikationen/klimaschutzpotenziale-in-kommunen" TargetMode="External"/><Relationship Id="rId4" Type="http://schemas.openxmlformats.org/officeDocument/2006/relationships/image" Target="../media/image16.svg"/><Relationship Id="rId9" Type="http://schemas.openxmlformats.org/officeDocument/2006/relationships/hyperlink" Target="https://klimaweg.net/topic/gebaeude/" TargetMode="External"/><Relationship Id="rId14" Type="http://schemas.openxmlformats.org/officeDocument/2006/relationships/hyperlink" Target="https://klimaweg.net/best-practice/foerderung-des-heizungstauschs-stuttgar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limaschutz-niedersachsen.de/_downloads/FaktenpapiereLeitfaeden/2021-03-04_MusterSolarpflichtBebauungsplaene.pdf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22.jpeg"/><Relationship Id="rId7" Type="http://schemas.openxmlformats.org/officeDocument/2006/relationships/hyperlink" Target="https://leitfaden.kommunaler-klimaschutz.de/wp-content/uploads/2023/03/Praxisleitfaden_2023_Massnahme_Klimaneutrale_Stadtplanung.pdf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maweg.net/topic/gebaeude/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unsplash.com/de/fotos/mann-der-auf-papier-schreibt-OQMZwNd3ThU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klimaweg.net/best-practice/leitlinien-zum-klimaschutz-in-der-umsetzung-nicht-staedtischer-neubauten-in-koel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hyperlink" Target="https://klimaweg.net/best-practice/ambitionierte-bau-leitlinien-fuer-neubauten-und-sanierungen-der-stadt-darmstadt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klimaweg.net/topic/gebaeude/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itfaden.kommunaler-klimaschutz.de/wp-content/uploads/2023/03/Praxisleitfaden_2023_Massnahme_Klimaneutrale_Stadtplanung.pdf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unsplash.com/de/fotos/orange-und-blau-bemaltes-betonhaus-pmhdkgRCbtE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Gebäude  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1D94D9C2-619F-69A2-8E2A-704228A61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760366" y="1168321"/>
            <a:ext cx="11894274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Gebäude</a:t>
            </a:r>
            <a:endParaRPr lang="en-US" sz="3000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78B7D5E5-F99A-E1EE-DD17-6494B3FD6D09}"/>
              </a:ext>
            </a:extLst>
          </p:cNvPr>
          <p:cNvSpPr txBox="1"/>
          <p:nvPr/>
        </p:nvSpPr>
        <p:spPr>
          <a:xfrm>
            <a:off x="517221" y="3238500"/>
            <a:ext cx="17155108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Energetische Sanierung der kommunalen Liegenschaften und der kommunalen Wohnungsbaugesellschaften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Beratung von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Eigentümer:innen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zu Gebäude- und Heizungssanierung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Energetische Quartierssanierung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Kommunales Förderprogramm für energetische Sanierung und erneuerbare Heizungen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005			Klimaneutrale Energieversorgung durch Bauleitplanung und städtebauliche Verträge 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006			Ambitionierte Leitlinien für kommunale Neubauten und Sanierung</a:t>
            </a: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98DEFA16-D2F5-48B5-9D9B-18CDF4E28F89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Reduktion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des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Energieverbrauchs</a:t>
            </a:r>
            <a:endParaRPr lang="en-US" sz="1200" dirty="0">
              <a:solidFill>
                <a:srgbClr val="011633"/>
              </a:solidFill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8" name="Freeform 13">
            <a:extLst>
              <a:ext uri="{FF2B5EF4-FFF2-40B4-BE49-F238E27FC236}">
                <a16:creationId xmlns:a16="http://schemas.microsoft.com/office/drawing/2014/main" id="{2D9B839F-DBBD-D83A-3845-AB80123AF028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533C32AB-1840-CCCF-EC34-91041AFF9B5B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A923B79-DE1D-13F9-AE4D-903A2D9D17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3E7B5EE7-6D7D-5BF2-DC74-C1210B83208D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2" name="Flussdiagramm: Verbinder 61">
            <a:extLst>
              <a:ext uri="{FF2B5EF4-FFF2-40B4-BE49-F238E27FC236}">
                <a16:creationId xmlns:a16="http://schemas.microsoft.com/office/drawing/2014/main" id="{9CB4F46B-09BD-9AB8-B495-5646C7788963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ussdiagramm: Verbinder 66">
            <a:extLst>
              <a:ext uri="{FF2B5EF4-FFF2-40B4-BE49-F238E27FC236}">
                <a16:creationId xmlns:a16="http://schemas.microsoft.com/office/drawing/2014/main" id="{A1B89550-DD31-9D65-21F7-3FF13734AF40}"/>
              </a:ext>
            </a:extLst>
          </p:cNvPr>
          <p:cNvSpPr/>
          <p:nvPr/>
        </p:nvSpPr>
        <p:spPr>
          <a:xfrm>
            <a:off x="2818929" y="331469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A5FF6A4D-4FD6-D67A-375E-E81C630D07AB}"/>
              </a:ext>
            </a:extLst>
          </p:cNvPr>
          <p:cNvSpPr/>
          <p:nvPr/>
        </p:nvSpPr>
        <p:spPr>
          <a:xfrm>
            <a:off x="2267836" y="3721715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69" name="Group 52">
            <a:extLst>
              <a:ext uri="{FF2B5EF4-FFF2-40B4-BE49-F238E27FC236}">
                <a16:creationId xmlns:a16="http://schemas.microsoft.com/office/drawing/2014/main" id="{195FBD9C-1197-6BDE-4085-8CE29072F91C}"/>
              </a:ext>
            </a:extLst>
          </p:cNvPr>
          <p:cNvGrpSpPr/>
          <p:nvPr/>
        </p:nvGrpSpPr>
        <p:grpSpPr>
          <a:xfrm>
            <a:off x="2543422" y="4098330"/>
            <a:ext cx="188501" cy="188501"/>
            <a:chOff x="0" y="0"/>
            <a:chExt cx="812800" cy="812800"/>
          </a:xfrm>
        </p:grpSpPr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4A7EAAC9-F24D-5FF1-ED3F-28C17F172C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71" name="TextBox 54">
              <a:extLst>
                <a:ext uri="{FF2B5EF4-FFF2-40B4-BE49-F238E27FC236}">
                  <a16:creationId xmlns:a16="http://schemas.microsoft.com/office/drawing/2014/main" id="{2FDAE685-4AB3-1669-E1A7-9496EB1823D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72" name="Flussdiagramm: Verbinder 71">
            <a:extLst>
              <a:ext uri="{FF2B5EF4-FFF2-40B4-BE49-F238E27FC236}">
                <a16:creationId xmlns:a16="http://schemas.microsoft.com/office/drawing/2014/main" id="{34FA3DBB-655D-FBC8-07F7-D87FFA683687}"/>
              </a:ext>
            </a:extLst>
          </p:cNvPr>
          <p:cNvSpPr/>
          <p:nvPr/>
        </p:nvSpPr>
        <p:spPr>
          <a:xfrm>
            <a:off x="2849833" y="409751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ABB9A0A8-85B3-64B9-3822-3AA5EC6BCBA7}"/>
              </a:ext>
            </a:extLst>
          </p:cNvPr>
          <p:cNvSpPr/>
          <p:nvPr/>
        </p:nvSpPr>
        <p:spPr>
          <a:xfrm>
            <a:off x="2267835" y="4457700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5" name="Group 52">
            <a:extLst>
              <a:ext uri="{FF2B5EF4-FFF2-40B4-BE49-F238E27FC236}">
                <a16:creationId xmlns:a16="http://schemas.microsoft.com/office/drawing/2014/main" id="{87683713-1073-4F62-EFC0-7EF26D8F2ECB}"/>
              </a:ext>
            </a:extLst>
          </p:cNvPr>
          <p:cNvGrpSpPr/>
          <p:nvPr/>
        </p:nvGrpSpPr>
        <p:grpSpPr>
          <a:xfrm>
            <a:off x="2543421" y="4864289"/>
            <a:ext cx="188501" cy="188501"/>
            <a:chOff x="0" y="0"/>
            <a:chExt cx="812800" cy="812800"/>
          </a:xfrm>
        </p:grpSpPr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E5850E0B-63AD-28CC-730A-66474E0055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77" name="TextBox 54">
              <a:extLst>
                <a:ext uri="{FF2B5EF4-FFF2-40B4-BE49-F238E27FC236}">
                  <a16:creationId xmlns:a16="http://schemas.microsoft.com/office/drawing/2014/main" id="{4A7CF5C7-202F-B5AE-CD53-CAFD3E2B16DD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78" name="Group 52">
            <a:extLst>
              <a:ext uri="{FF2B5EF4-FFF2-40B4-BE49-F238E27FC236}">
                <a16:creationId xmlns:a16="http://schemas.microsoft.com/office/drawing/2014/main" id="{AD068079-5F0E-C0B4-D44C-2BB134233E32}"/>
              </a:ext>
            </a:extLst>
          </p:cNvPr>
          <p:cNvGrpSpPr/>
          <p:nvPr/>
        </p:nvGrpSpPr>
        <p:grpSpPr>
          <a:xfrm>
            <a:off x="2543421" y="5246300"/>
            <a:ext cx="188501" cy="188501"/>
            <a:chOff x="0" y="0"/>
            <a:chExt cx="812800" cy="812800"/>
          </a:xfrm>
        </p:grpSpPr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61C3B58E-141E-A28E-BBB7-E07517605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80" name="TextBox 54">
              <a:extLst>
                <a:ext uri="{FF2B5EF4-FFF2-40B4-BE49-F238E27FC236}">
                  <a16:creationId xmlns:a16="http://schemas.microsoft.com/office/drawing/2014/main" id="{D12FA838-C38D-E43E-BD4A-BAC7A896173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4FCEE71-64D5-819D-3E90-5DB0F8301125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25000B7-87E3-FA9D-3B4F-412C31DEF33C}"/>
              </a:ext>
            </a:extLst>
          </p:cNvPr>
          <p:cNvSpPr/>
          <p:nvPr/>
        </p:nvSpPr>
        <p:spPr>
          <a:xfrm>
            <a:off x="3226908" y="406031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011A4E0-B4FE-F85E-EAE7-ACE66A4B87F7}"/>
              </a:ext>
            </a:extLst>
          </p:cNvPr>
          <p:cNvSpPr/>
          <p:nvPr/>
        </p:nvSpPr>
        <p:spPr>
          <a:xfrm>
            <a:off x="3225027" y="445770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E1558FF8-7E4C-4249-DD57-6EC8EAF0D22A}"/>
              </a:ext>
            </a:extLst>
          </p:cNvPr>
          <p:cNvSpPr/>
          <p:nvPr/>
        </p:nvSpPr>
        <p:spPr>
          <a:xfrm>
            <a:off x="3225027" y="481614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627C63B-0F55-A8D0-6A6A-5C310125E235}"/>
              </a:ext>
            </a:extLst>
          </p:cNvPr>
          <p:cNvSpPr/>
          <p:nvPr/>
        </p:nvSpPr>
        <p:spPr>
          <a:xfrm>
            <a:off x="3225027" y="518879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485451-24F3-6A76-8D51-85E5AA9CB4DD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429007-06EA-5D88-14E5-78080AB0CB2E}"/>
              </a:ext>
            </a:extLst>
          </p:cNvPr>
          <p:cNvSpPr txBox="1"/>
          <p:nvPr/>
        </p:nvSpPr>
        <p:spPr>
          <a:xfrm>
            <a:off x="3301227" y="405041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161025A-823C-2C99-722D-FD7F43802D99}"/>
              </a:ext>
            </a:extLst>
          </p:cNvPr>
          <p:cNvSpPr txBox="1"/>
          <p:nvPr/>
        </p:nvSpPr>
        <p:spPr>
          <a:xfrm>
            <a:off x="3301227" y="44577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E082B0-3176-AA00-2066-19BD4F7038C2}"/>
              </a:ext>
            </a:extLst>
          </p:cNvPr>
          <p:cNvSpPr txBox="1"/>
          <p:nvPr/>
        </p:nvSpPr>
        <p:spPr>
          <a:xfrm>
            <a:off x="3301227" y="481549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82AB65A-5471-462A-F603-4760BB9DBE10}"/>
              </a:ext>
            </a:extLst>
          </p:cNvPr>
          <p:cNvSpPr txBox="1"/>
          <p:nvPr/>
        </p:nvSpPr>
        <p:spPr>
          <a:xfrm>
            <a:off x="3301227" y="517191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7E100F4-1A06-4295-1401-78A78BC1B4F5}"/>
              </a:ext>
            </a:extLst>
          </p:cNvPr>
          <p:cNvSpPr/>
          <p:nvPr/>
        </p:nvSpPr>
        <p:spPr>
          <a:xfrm>
            <a:off x="3225027" y="3639108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441EC3-9F62-2E28-69A8-A3E57F99EC4B}"/>
              </a:ext>
            </a:extLst>
          </p:cNvPr>
          <p:cNvSpPr txBox="1"/>
          <p:nvPr/>
        </p:nvSpPr>
        <p:spPr>
          <a:xfrm>
            <a:off x="3301227" y="365434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22">
            <a:extLst>
              <a:ext uri="{FF2B5EF4-FFF2-40B4-BE49-F238E27FC236}">
                <a16:creationId xmlns:a16="http://schemas.microsoft.com/office/drawing/2014/main" id="{49568D4E-1CEC-B123-C3A8-5CA571CC45FA}"/>
              </a:ext>
            </a:extLst>
          </p:cNvPr>
          <p:cNvSpPr txBox="1"/>
          <p:nvPr/>
        </p:nvSpPr>
        <p:spPr>
          <a:xfrm>
            <a:off x="615671" y="9306563"/>
            <a:ext cx="2280149" cy="541615"/>
          </a:xfrm>
          <a:prstGeom prst="rect">
            <a:avLst/>
          </a:prstGeom>
        </p:spPr>
        <p:txBody>
          <a:bodyPr lIns="47301" tIns="47301" rIns="47301" bIns="47301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grpSp>
        <p:nvGrpSpPr>
          <p:cNvPr id="59" name="Group 12">
            <a:extLst>
              <a:ext uri="{FF2B5EF4-FFF2-40B4-BE49-F238E27FC236}">
                <a16:creationId xmlns:a16="http://schemas.microsoft.com/office/drawing/2014/main" id="{31109F23-DE4C-AA22-F89F-FD2DD7620F13}"/>
              </a:ext>
            </a:extLst>
          </p:cNvPr>
          <p:cNvGrpSpPr/>
          <p:nvPr/>
        </p:nvGrpSpPr>
        <p:grpSpPr>
          <a:xfrm>
            <a:off x="615671" y="7151016"/>
            <a:ext cx="188501" cy="188501"/>
            <a:chOff x="0" y="0"/>
            <a:chExt cx="812800" cy="812800"/>
          </a:xfrm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FA131272-137F-0155-96A5-408916A4E0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14">
              <a:extLst>
                <a:ext uri="{FF2B5EF4-FFF2-40B4-BE49-F238E27FC236}">
                  <a16:creationId xmlns:a16="http://schemas.microsoft.com/office/drawing/2014/main" id="{8CE52987-66CA-8A4B-266C-E61F2B86BFA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097407" cy="4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Sanierungsfahrplan erstellen und durchführen: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Hüllflächen (Außenhaut eines Gebäudes)​: Zielniveau für Hüllflächensanierung definieren, nachhaltige Baumaterialien verpflichtend einführen​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Energie:​ Wärmeplanung, Heizungssanierung, Nahwärmenetze, PV-Strategie und Heizungstypen abstimmen​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Priorisierung der Gebäude nach Einsparungspotenzial und Zeitplan festlegen ​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Fördermaßnahmen beantragen:​ 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Bundesförderung (Nationale Klimaschutzinitiative)​, KfW und weitere</a:t>
            </a:r>
          </a:p>
          <a:p>
            <a:pPr algn="l">
              <a:lnSpc>
                <a:spcPts val="3039"/>
              </a:lnSpc>
            </a:pP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Allgemeine Planung:​ 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Optionen für serielles Sanieren prüfen​, Planungspersonal und Budget bereitstellen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Wingdings" panose="05000000000000000000" pitchFamily="2" charset="2"/>
              </a:rPr>
              <a:t> </a:t>
            </a: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Energiemanagement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siehe Informationen zur Maßnahme unter dem Sektor Strom ​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Reduktion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Energieverbrauchs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mehrheitlich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öffentlichem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Besitz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Wohnungsbaugesellschaften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Baubetrieb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Planungsbüros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RP/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Verbraucherzentrale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NRW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18A7930E-FE9C-A8A4-07D5-0DF7F873DBC6}"/>
              </a:ext>
            </a:extLst>
          </p:cNvPr>
          <p:cNvGrpSpPr/>
          <p:nvPr/>
        </p:nvGrpSpPr>
        <p:grpSpPr>
          <a:xfrm>
            <a:off x="2819515" y="290160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3E5C8F59-455E-5102-D7A4-14F812BCE3E3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Energetische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Sanierung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Liegenschaften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der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Wohnungsbaugesellschaften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31DBE157-58C3-09C3-9678-16299BE5E9C2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62" name="Group 55">
            <a:extLst>
              <a:ext uri="{FF2B5EF4-FFF2-40B4-BE49-F238E27FC236}">
                <a16:creationId xmlns:a16="http://schemas.microsoft.com/office/drawing/2014/main" id="{E27573EC-91A8-DA36-9571-DF96490EB864}"/>
              </a:ext>
            </a:extLst>
          </p:cNvPr>
          <p:cNvGrpSpPr/>
          <p:nvPr/>
        </p:nvGrpSpPr>
        <p:grpSpPr>
          <a:xfrm>
            <a:off x="-15767" y="2291998"/>
            <a:ext cx="362912" cy="7556180"/>
            <a:chOff x="-34161" y="24949"/>
            <a:chExt cx="483883" cy="10074908"/>
          </a:xfrm>
        </p:grpSpPr>
        <p:sp>
          <p:nvSpPr>
            <p:cNvPr id="63" name="TextBox 56">
              <a:extLst>
                <a:ext uri="{FF2B5EF4-FFF2-40B4-BE49-F238E27FC236}">
                  <a16:creationId xmlns:a16="http://schemas.microsoft.com/office/drawing/2014/main" id="{5EA37CF6-B75D-B508-CE79-3BDC1EBED61D}"/>
                </a:ext>
              </a:extLst>
            </p:cNvPr>
            <p:cNvSpPr txBox="1"/>
            <p:nvPr/>
          </p:nvSpPr>
          <p:spPr>
            <a:xfrm rot="16200000">
              <a:off x="-4346118" y="4357928"/>
              <a:ext cx="9128820" cy="46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Fahrplan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Klimaaufbruch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Erlangen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LocalZero_Sektormaßnahmen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4" name="TextBox 57">
              <a:extLst>
                <a:ext uri="{FF2B5EF4-FFF2-40B4-BE49-F238E27FC236}">
                  <a16:creationId xmlns:a16="http://schemas.microsoft.com/office/drawing/2014/main" id="{6B025D97-25C8-B17C-BC72-6D233D162FA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65" name="Group 11">
            <a:extLst>
              <a:ext uri="{FF2B5EF4-FFF2-40B4-BE49-F238E27FC236}">
                <a16:creationId xmlns:a16="http://schemas.microsoft.com/office/drawing/2014/main" id="{099E83C7-3477-B789-952C-763001D6D7E3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85E290CC-640D-3281-B301-8DF93E49DADE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13">
              <a:extLst>
                <a:ext uri="{FF2B5EF4-FFF2-40B4-BE49-F238E27FC236}">
                  <a16:creationId xmlns:a16="http://schemas.microsoft.com/office/drawing/2014/main" id="{E8B3053C-644D-91C2-C43F-430D9A1EFFEA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8" name="TextBox 37">
            <a:extLst>
              <a:ext uri="{FF2B5EF4-FFF2-40B4-BE49-F238E27FC236}">
                <a16:creationId xmlns:a16="http://schemas.microsoft.com/office/drawing/2014/main" id="{931C2DE3-79E9-3B8B-617D-C76F364C24BE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66263A0B-9E9D-E922-EF89-D47E0DC4723A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1" name="Freeform 18">
            <a:extLst>
              <a:ext uri="{FF2B5EF4-FFF2-40B4-BE49-F238E27FC236}">
                <a16:creationId xmlns:a16="http://schemas.microsoft.com/office/drawing/2014/main" id="{278A97EE-A070-7C4A-A5F6-BF1CF7877E41}"/>
              </a:ext>
            </a:extLst>
          </p:cNvPr>
          <p:cNvSpPr/>
          <p:nvPr/>
        </p:nvSpPr>
        <p:spPr>
          <a:xfrm>
            <a:off x="2873976" y="9407587"/>
            <a:ext cx="2463783" cy="440591"/>
          </a:xfrm>
          <a:custGeom>
            <a:avLst/>
            <a:gdLst/>
            <a:ahLst/>
            <a:cxnLst/>
            <a:rect l="l" t="t" r="r" b="b"/>
            <a:pathLst>
              <a:path w="696893" h="124623">
                <a:moveTo>
                  <a:pt x="62312" y="0"/>
                </a:moveTo>
                <a:lnTo>
                  <a:pt x="634582" y="0"/>
                </a:lnTo>
                <a:cubicBezTo>
                  <a:pt x="651108" y="0"/>
                  <a:pt x="666957" y="6565"/>
                  <a:pt x="678643" y="18251"/>
                </a:cubicBezTo>
                <a:cubicBezTo>
                  <a:pt x="690328" y="29936"/>
                  <a:pt x="696893" y="45786"/>
                  <a:pt x="696893" y="62312"/>
                </a:cubicBezTo>
                <a:lnTo>
                  <a:pt x="696893" y="62312"/>
                </a:lnTo>
                <a:cubicBezTo>
                  <a:pt x="696893" y="78838"/>
                  <a:pt x="690328" y="94687"/>
                  <a:pt x="678643" y="106373"/>
                </a:cubicBezTo>
                <a:cubicBezTo>
                  <a:pt x="666957" y="118058"/>
                  <a:pt x="651108" y="124623"/>
                  <a:pt x="634582" y="124623"/>
                </a:cubicBezTo>
                <a:lnTo>
                  <a:pt x="62312" y="124623"/>
                </a:lnTo>
                <a:cubicBezTo>
                  <a:pt x="45786" y="124623"/>
                  <a:pt x="29936" y="118058"/>
                  <a:pt x="18251" y="106373"/>
                </a:cubicBezTo>
                <a:cubicBezTo>
                  <a:pt x="6565" y="94687"/>
                  <a:pt x="0" y="78838"/>
                  <a:pt x="0" y="62312"/>
                </a:cubicBezTo>
                <a:lnTo>
                  <a:pt x="0" y="62312"/>
                </a:lnTo>
                <a:cubicBezTo>
                  <a:pt x="0" y="45786"/>
                  <a:pt x="6565" y="29936"/>
                  <a:pt x="18251" y="18251"/>
                </a:cubicBezTo>
                <a:cubicBezTo>
                  <a:pt x="29936" y="6565"/>
                  <a:pt x="45786" y="0"/>
                  <a:pt x="62312" y="0"/>
                </a:cubicBezTo>
                <a:close/>
              </a:path>
            </a:pathLst>
          </a:custGeom>
          <a:solidFill>
            <a:srgbClr val="A3D86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2" name="TextBox 34">
            <a:extLst>
              <a:ext uri="{FF2B5EF4-FFF2-40B4-BE49-F238E27FC236}">
                <a16:creationId xmlns:a16="http://schemas.microsoft.com/office/drawing/2014/main" id="{8BAD86EF-C881-3320-AF3D-8667D1A90A35}"/>
              </a:ext>
            </a:extLst>
          </p:cNvPr>
          <p:cNvSpPr txBox="1"/>
          <p:nvPr/>
        </p:nvSpPr>
        <p:spPr>
          <a:xfrm>
            <a:off x="3288365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73" name="Freeform 30">
            <a:extLst>
              <a:ext uri="{FF2B5EF4-FFF2-40B4-BE49-F238E27FC236}">
                <a16:creationId xmlns:a16="http://schemas.microsoft.com/office/drawing/2014/main" id="{ED51BF0A-008A-EC18-EA7F-04B85928846C}"/>
              </a:ext>
            </a:extLst>
          </p:cNvPr>
          <p:cNvSpPr/>
          <p:nvPr/>
        </p:nvSpPr>
        <p:spPr>
          <a:xfrm>
            <a:off x="3016751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4" name="Grafik 73" descr="Sterne mit einfarbiger Füllung">
            <a:extLst>
              <a:ext uri="{FF2B5EF4-FFF2-40B4-BE49-F238E27FC236}">
                <a16:creationId xmlns:a16="http://schemas.microsoft.com/office/drawing/2014/main" id="{DC24F538-CD96-0A47-F6F2-6002072815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8690" y="9390801"/>
            <a:ext cx="457200" cy="457200"/>
          </a:xfrm>
          <a:prstGeom prst="rect">
            <a:avLst/>
          </a:prstGeom>
        </p:spPr>
      </p:pic>
      <p:sp>
        <p:nvSpPr>
          <p:cNvPr id="75" name="TextBox 34">
            <a:extLst>
              <a:ext uri="{FF2B5EF4-FFF2-40B4-BE49-F238E27FC236}">
                <a16:creationId xmlns:a16="http://schemas.microsoft.com/office/drawing/2014/main" id="{7D7A6A32-6BF5-61D2-CECC-9D2209CB5900}"/>
              </a:ext>
            </a:extLst>
          </p:cNvPr>
          <p:cNvSpPr txBox="1"/>
          <p:nvPr/>
        </p:nvSpPr>
        <p:spPr>
          <a:xfrm>
            <a:off x="5946585" y="9500689"/>
            <a:ext cx="2280149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Sanierungsfahrplan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Marbug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19647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11">
            <a:extLst>
              <a:ext uri="{FF2B5EF4-FFF2-40B4-BE49-F238E27FC236}">
                <a16:creationId xmlns:a16="http://schemas.microsoft.com/office/drawing/2014/main" id="{654B11D6-A14D-D9F9-F9AE-C2C8AABCD308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7B0DEB16-B3F7-535C-619B-BDC48302B755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96077C94-59D1-E5E8-1505-45D99B4F1295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7252058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7237834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583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Beratung zu energetischer Gebäudesanierung und Heizungstausch von Ein-/ Zwei- oder Mehrfamilienhäusern (Eigentümergemeinschaften)​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Kostenneutrale Beratung z.B. über Verbraucherzentralen 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Privatwirtschaftliche Energieberatung fördern​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Ziele der Beratung:​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Wärmeleitplanung und PV-Strategie ​veröffentlichen​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Quartiersziele und Konzepte kommunizieren​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Serielles sanieren bewerben und ggf. organisieren​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Fördermittelberatung (Auswahl)​:</a:t>
            </a:r>
          </a:p>
          <a:p>
            <a:pPr marL="1257300" lvl="2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Bundesförderung für effiziente Gebäude bewerben​</a:t>
            </a:r>
          </a:p>
          <a:p>
            <a:pPr marL="1257300" lvl="2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Mittel aus Städtebauförderung z.B. über Ausweisung von Sanierungsgebieten nutzen​</a:t>
            </a:r>
          </a:p>
          <a:p>
            <a:pPr marL="1257300" lvl="2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Städtische Fördermittel, die additiv z.B. zu einer KfW Förderung vergeben werden​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5733" y="6866130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36773" y="6872905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58088" y="7337257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7288242"/>
            <a:ext cx="4203003" cy="150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Hand: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Politik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Planungsbüros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Hauseigentümer:innen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Heizung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18A7930E-FE9C-A8A4-07D5-0DF7F873DBC6}"/>
              </a:ext>
            </a:extLst>
          </p:cNvPr>
          <p:cNvGrpSpPr/>
          <p:nvPr/>
        </p:nvGrpSpPr>
        <p:grpSpPr>
          <a:xfrm>
            <a:off x="2809145" y="292528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3E5C8F59-455E-5102-D7A4-14F812BCE3E3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Beratung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Eigentümer:innen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zu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Gebäude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-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Heizungssanierungen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31DBE157-58C3-09C3-9678-16299BE5E9C2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36" name="Group 12">
            <a:extLst>
              <a:ext uri="{FF2B5EF4-FFF2-40B4-BE49-F238E27FC236}">
                <a16:creationId xmlns:a16="http://schemas.microsoft.com/office/drawing/2014/main" id="{51B78237-1F38-79EE-C037-C5D6B6D75B47}"/>
              </a:ext>
            </a:extLst>
          </p:cNvPr>
          <p:cNvGrpSpPr/>
          <p:nvPr/>
        </p:nvGrpSpPr>
        <p:grpSpPr>
          <a:xfrm>
            <a:off x="575007" y="7449878"/>
            <a:ext cx="188501" cy="188501"/>
            <a:chOff x="0" y="0"/>
            <a:chExt cx="812800" cy="81280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9CE27AF-DF7B-9EDA-9588-71C345C8D1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A06CC044-1F4B-FBEF-C245-1B6290FFF6E2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52" name="Group 55">
            <a:extLst>
              <a:ext uri="{FF2B5EF4-FFF2-40B4-BE49-F238E27FC236}">
                <a16:creationId xmlns:a16="http://schemas.microsoft.com/office/drawing/2014/main" id="{BCE8DF6F-3530-ECC0-FF72-4978A3C6A1A8}"/>
              </a:ext>
            </a:extLst>
          </p:cNvPr>
          <p:cNvGrpSpPr/>
          <p:nvPr/>
        </p:nvGrpSpPr>
        <p:grpSpPr>
          <a:xfrm>
            <a:off x="-15767" y="2291998"/>
            <a:ext cx="362912" cy="7556180"/>
            <a:chOff x="-34161" y="24949"/>
            <a:chExt cx="483883" cy="10074908"/>
          </a:xfrm>
        </p:grpSpPr>
        <p:sp>
          <p:nvSpPr>
            <p:cNvPr id="53" name="TextBox 56">
              <a:extLst>
                <a:ext uri="{FF2B5EF4-FFF2-40B4-BE49-F238E27FC236}">
                  <a16:creationId xmlns:a16="http://schemas.microsoft.com/office/drawing/2014/main" id="{72B8E9E0-1535-00AF-B052-CA333076061E}"/>
                </a:ext>
              </a:extLst>
            </p:cNvPr>
            <p:cNvSpPr txBox="1"/>
            <p:nvPr/>
          </p:nvSpPr>
          <p:spPr>
            <a:xfrm rot="16200000">
              <a:off x="-4346118" y="4357928"/>
              <a:ext cx="9128820" cy="46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Fahrplan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Klimaaufbruch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Erlangen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LocalZero_Sektormaßnahmen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4" name="TextBox 57">
              <a:extLst>
                <a:ext uri="{FF2B5EF4-FFF2-40B4-BE49-F238E27FC236}">
                  <a16:creationId xmlns:a16="http://schemas.microsoft.com/office/drawing/2014/main" id="{08D5D1B5-3D7B-95CC-4857-C5C034B6C637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5" name="TextBox 37">
            <a:extLst>
              <a:ext uri="{FF2B5EF4-FFF2-40B4-BE49-F238E27FC236}">
                <a16:creationId xmlns:a16="http://schemas.microsoft.com/office/drawing/2014/main" id="{E5012BD9-89BB-1189-DC69-2755A5137D39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6" name="Freeform 26">
            <a:extLst>
              <a:ext uri="{FF2B5EF4-FFF2-40B4-BE49-F238E27FC236}">
                <a16:creationId xmlns:a16="http://schemas.microsoft.com/office/drawing/2014/main" id="{72B8AA44-2081-FA20-3A36-DC2267106FAA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0" name="Group 20">
            <a:extLst>
              <a:ext uri="{FF2B5EF4-FFF2-40B4-BE49-F238E27FC236}">
                <a16:creationId xmlns:a16="http://schemas.microsoft.com/office/drawing/2014/main" id="{A9FFE0DB-1808-CBAD-95CA-A1D7295584FF}"/>
              </a:ext>
            </a:extLst>
          </p:cNvPr>
          <p:cNvGrpSpPr/>
          <p:nvPr/>
        </p:nvGrpSpPr>
        <p:grpSpPr>
          <a:xfrm>
            <a:off x="2888124" y="9407587"/>
            <a:ext cx="2934338" cy="440591"/>
            <a:chOff x="0" y="0"/>
            <a:chExt cx="829992" cy="124623"/>
          </a:xfrm>
        </p:grpSpPr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FEB1B5E7-60BB-C7A6-E8E1-C296385CA99D}"/>
                </a:ext>
              </a:extLst>
            </p:cNvPr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6A241B11-9F54-B2E2-4004-4657A566730D}"/>
                </a:ext>
              </a:extLst>
            </p:cNvPr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3" name="Freeform 28">
            <a:extLst>
              <a:ext uri="{FF2B5EF4-FFF2-40B4-BE49-F238E27FC236}">
                <a16:creationId xmlns:a16="http://schemas.microsoft.com/office/drawing/2014/main" id="{69974439-9778-8232-EB8C-FA9F813E624F}"/>
              </a:ext>
            </a:extLst>
          </p:cNvPr>
          <p:cNvSpPr/>
          <p:nvPr/>
        </p:nvSpPr>
        <p:spPr>
          <a:xfrm>
            <a:off x="3057177" y="952480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TextBox 35">
            <a:extLst>
              <a:ext uri="{FF2B5EF4-FFF2-40B4-BE49-F238E27FC236}">
                <a16:creationId xmlns:a16="http://schemas.microsoft.com/office/drawing/2014/main" id="{E854461D-1774-D258-64EE-AB96BEF95343}"/>
              </a:ext>
            </a:extLst>
          </p:cNvPr>
          <p:cNvSpPr txBox="1"/>
          <p:nvPr/>
        </p:nvSpPr>
        <p:spPr>
          <a:xfrm>
            <a:off x="3338125" y="9506372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Benefits für die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Allgemeinheit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75" name="Grafik 74" descr="Sterne mit einfarbiger Füllung">
            <a:extLst>
              <a:ext uri="{FF2B5EF4-FFF2-40B4-BE49-F238E27FC236}">
                <a16:creationId xmlns:a16="http://schemas.microsoft.com/office/drawing/2014/main" id="{9B82CBC1-0FDE-474A-4A1C-4564B44C4B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6258" y="9390959"/>
            <a:ext cx="457200" cy="457200"/>
          </a:xfrm>
          <a:prstGeom prst="rect">
            <a:avLst/>
          </a:prstGeom>
        </p:spPr>
      </p:pic>
      <p:sp>
        <p:nvSpPr>
          <p:cNvPr id="76" name="TextBox 34">
            <a:extLst>
              <a:ext uri="{FF2B5EF4-FFF2-40B4-BE49-F238E27FC236}">
                <a16:creationId xmlns:a16="http://schemas.microsoft.com/office/drawing/2014/main" id="{11B04445-CC27-1EE8-7161-0653A72C1DCF}"/>
              </a:ext>
            </a:extLst>
          </p:cNvPr>
          <p:cNvSpPr txBox="1"/>
          <p:nvPr/>
        </p:nvSpPr>
        <p:spPr>
          <a:xfrm>
            <a:off x="6444153" y="9500847"/>
            <a:ext cx="2280149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Beratungen Stadt Münster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33394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>
            <a:extLst>
              <a:ext uri="{FF2B5EF4-FFF2-40B4-BE49-F238E27FC236}">
                <a16:creationId xmlns:a16="http://schemas.microsoft.com/office/drawing/2014/main" id="{31109F23-DE4C-AA22-F89F-FD2DD7620F13}"/>
              </a:ext>
            </a:extLst>
          </p:cNvPr>
          <p:cNvGrpSpPr/>
          <p:nvPr/>
        </p:nvGrpSpPr>
        <p:grpSpPr>
          <a:xfrm>
            <a:off x="615671" y="8280786"/>
            <a:ext cx="188501" cy="477607"/>
            <a:chOff x="-2747" y="-38100"/>
            <a:chExt cx="812800" cy="2059400"/>
          </a:xfrm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FA131272-137F-0155-96A5-408916A4E0DB}"/>
                </a:ext>
              </a:extLst>
            </p:cNvPr>
            <p:cNvSpPr/>
            <p:nvPr/>
          </p:nvSpPr>
          <p:spPr>
            <a:xfrm>
              <a:off x="-2747" y="120850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TextBox 14">
              <a:extLst>
                <a:ext uri="{FF2B5EF4-FFF2-40B4-BE49-F238E27FC236}">
                  <a16:creationId xmlns:a16="http://schemas.microsoft.com/office/drawing/2014/main" id="{8CE52987-66CA-8A4B-266C-E61F2B86BFA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09172" y="7214171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7214171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586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Quartierssanierung lenkt den Blick vom Einzelgebäude auf ein Quartier 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 und private Gebäude zusammen betrachten​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Verschiedene Akteure an einen Tisch holen​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 von Synergien:​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Nahwärmenetz planen​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Abwärme eines Gebäudes (Industrie) zur Heizung eines anderen Gebäudes nutzen​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Serielles / gebündeltes Sanieren, z.B. viele ähnliche Gebäude auf einmal sanieren und gleichzeitig mit PV-Modulen ausstatten​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Umsetzungsschritte / Konzept erarbeiten:​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Ausgangssituation definieren , Potenziale ableiten​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Fördermittel beantragen​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ehemalige KfW Förderung für energetische Quartierskonzepte wird derzeit nicht fortgeführt</a:t>
            </a:r>
            <a:endParaRPr lang="en-US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5733" y="6852843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36773" y="6852843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7291644"/>
            <a:ext cx="4203003" cy="2278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Quartiers-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ebene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der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Sanierungsplanung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wird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geprüft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Altes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Haus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36" name="Group 49">
            <a:extLst>
              <a:ext uri="{FF2B5EF4-FFF2-40B4-BE49-F238E27FC236}">
                <a16:creationId xmlns:a16="http://schemas.microsoft.com/office/drawing/2014/main" id="{26978906-298D-CF4F-384A-5A7DE36E197D}"/>
              </a:ext>
            </a:extLst>
          </p:cNvPr>
          <p:cNvGrpSpPr/>
          <p:nvPr/>
        </p:nvGrpSpPr>
        <p:grpSpPr>
          <a:xfrm>
            <a:off x="2809145" y="838293"/>
            <a:ext cx="11894274" cy="884858"/>
            <a:chOff x="0" y="-38100"/>
            <a:chExt cx="15859032" cy="1179810"/>
          </a:xfrm>
        </p:grpSpPr>
        <p:sp>
          <p:nvSpPr>
            <p:cNvPr id="37" name="TextBox 50">
              <a:extLst>
                <a:ext uri="{FF2B5EF4-FFF2-40B4-BE49-F238E27FC236}">
                  <a16:creationId xmlns:a16="http://schemas.microsoft.com/office/drawing/2014/main" id="{1DF82B81-3AF2-7D5D-5565-213E47637FBD}"/>
                </a:ext>
              </a:extLst>
            </p:cNvPr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Energetische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Quartierssanierung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38" name="TextBox 51">
              <a:extLst>
                <a:ext uri="{FF2B5EF4-FFF2-40B4-BE49-F238E27FC236}">
                  <a16:creationId xmlns:a16="http://schemas.microsoft.com/office/drawing/2014/main" id="{4D4A1E3D-9EC6-6811-14D2-F937B74FBE52}"/>
                </a:ext>
              </a:extLst>
            </p:cNvPr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sp>
        <p:nvSpPr>
          <p:cNvPr id="52" name="TextBox 45">
            <a:extLst>
              <a:ext uri="{FF2B5EF4-FFF2-40B4-BE49-F238E27FC236}">
                <a16:creationId xmlns:a16="http://schemas.microsoft.com/office/drawing/2014/main" id="{7E45904F-9F0B-9455-5A0F-B555E8D09C1E}"/>
              </a:ext>
            </a:extLst>
          </p:cNvPr>
          <p:cNvSpPr txBox="1"/>
          <p:nvPr/>
        </p:nvSpPr>
        <p:spPr>
          <a:xfrm>
            <a:off x="874279" y="7312274"/>
            <a:ext cx="11554521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Reduktion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Energieverbrauchs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22C7B3-7CCD-715C-98FD-E46CE404AD35}"/>
              </a:ext>
            </a:extLst>
          </p:cNvPr>
          <p:cNvGrpSpPr/>
          <p:nvPr/>
        </p:nvGrpSpPr>
        <p:grpSpPr>
          <a:xfrm>
            <a:off x="604119" y="7059038"/>
            <a:ext cx="188501" cy="552398"/>
            <a:chOff x="-49574" y="-38100"/>
            <a:chExt cx="812800" cy="2381892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BA30CB7-9B88-144D-3F46-2E85B2AB6BC1}"/>
                </a:ext>
              </a:extLst>
            </p:cNvPr>
            <p:cNvSpPr/>
            <p:nvPr/>
          </p:nvSpPr>
          <p:spPr>
            <a:xfrm>
              <a:off x="-49574" y="15309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D57E6E-9A70-78AC-F2B6-BBA3C5E04AED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62" name="Group 55">
            <a:extLst>
              <a:ext uri="{FF2B5EF4-FFF2-40B4-BE49-F238E27FC236}">
                <a16:creationId xmlns:a16="http://schemas.microsoft.com/office/drawing/2014/main" id="{E366755C-418E-4D01-553B-E22054F78081}"/>
              </a:ext>
            </a:extLst>
          </p:cNvPr>
          <p:cNvGrpSpPr/>
          <p:nvPr/>
        </p:nvGrpSpPr>
        <p:grpSpPr>
          <a:xfrm>
            <a:off x="-15767" y="2291998"/>
            <a:ext cx="362912" cy="7556180"/>
            <a:chOff x="-34161" y="24949"/>
            <a:chExt cx="483883" cy="10074908"/>
          </a:xfrm>
        </p:grpSpPr>
        <p:sp>
          <p:nvSpPr>
            <p:cNvPr id="63" name="TextBox 56">
              <a:extLst>
                <a:ext uri="{FF2B5EF4-FFF2-40B4-BE49-F238E27FC236}">
                  <a16:creationId xmlns:a16="http://schemas.microsoft.com/office/drawing/2014/main" id="{11E62D20-CB2B-AA89-D41E-6011DBA9C795}"/>
                </a:ext>
              </a:extLst>
            </p:cNvPr>
            <p:cNvSpPr txBox="1"/>
            <p:nvPr/>
          </p:nvSpPr>
          <p:spPr>
            <a:xfrm rot="16200000">
              <a:off x="-4346118" y="4357928"/>
              <a:ext cx="9128820" cy="46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Fahrplan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Klimaaufbruch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Erlangen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LocalZero_Sektormaßnahmen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4" name="TextBox 57">
              <a:extLst>
                <a:ext uri="{FF2B5EF4-FFF2-40B4-BE49-F238E27FC236}">
                  <a16:creationId xmlns:a16="http://schemas.microsoft.com/office/drawing/2014/main" id="{FEE8861E-FD59-6011-EA0A-5C7D6A359943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58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5950220" y="9405545"/>
            <a:ext cx="2463783" cy="440591"/>
            <a:chOff x="0" y="0"/>
            <a:chExt cx="696893" cy="1246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6074045" y="9509179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6345659" y="9504330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199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Förderung​: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Aufstockende Förderung zur Bundesförderung im BEG (Bundesförderung für effiziente Gebäude)​; mittels einer Richtlinie wird zusätzliche Förderung nach Vorlage eines staatlichen Förderbescheides ermöglicht (geringer Prüfaufwand):​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Dämmung der Gebäudehülle / Heizungsoptimierung​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Heizungstausch mit Fokus auf Wärmepumpe​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 nachwachsender Rohstoffe​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​</a:t>
            </a: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Beispiele für Richtlinien​: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https://www.neuburg-donau.de/rathaus/aufgaben-und-dienstleistungen/foerderung-waermepumpe_id3302  ​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https://stadt.muenchen.de/infos/foerderprogramm-klimaneutrale-gebaeude.html ​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12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Hand: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Politik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Hauseigentümer:innen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Alte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Ölheizung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18A7930E-FE9C-A8A4-07D5-0DF7F873DBC6}"/>
              </a:ext>
            </a:extLst>
          </p:cNvPr>
          <p:cNvGrpSpPr/>
          <p:nvPr/>
        </p:nvGrpSpPr>
        <p:grpSpPr>
          <a:xfrm>
            <a:off x="2809145" y="290160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3E5C8F59-455E-5102-D7A4-14F812BCE3E3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Förderprogramm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energetische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Sanierung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erneuerbare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Heizungen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31DBE157-58C3-09C3-9678-16299BE5E9C2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36" name="Group 12">
            <a:extLst>
              <a:ext uri="{FF2B5EF4-FFF2-40B4-BE49-F238E27FC236}">
                <a16:creationId xmlns:a16="http://schemas.microsoft.com/office/drawing/2014/main" id="{7E38F924-4BB3-19A1-A683-06F072A138EC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B818C64-A3D3-D104-A910-4D9258C3A1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08187011-5B0B-FEC5-4C1B-BE401C557D5E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52" name="Group 55">
            <a:extLst>
              <a:ext uri="{FF2B5EF4-FFF2-40B4-BE49-F238E27FC236}">
                <a16:creationId xmlns:a16="http://schemas.microsoft.com/office/drawing/2014/main" id="{48DDB25E-D0D6-8C5E-4E85-844D0F16E4B8}"/>
              </a:ext>
            </a:extLst>
          </p:cNvPr>
          <p:cNvGrpSpPr/>
          <p:nvPr/>
        </p:nvGrpSpPr>
        <p:grpSpPr>
          <a:xfrm>
            <a:off x="-15767" y="2291998"/>
            <a:ext cx="362912" cy="7556180"/>
            <a:chOff x="-34161" y="24949"/>
            <a:chExt cx="483883" cy="10074908"/>
          </a:xfrm>
        </p:grpSpPr>
        <p:sp>
          <p:nvSpPr>
            <p:cNvPr id="53" name="TextBox 56">
              <a:extLst>
                <a:ext uri="{FF2B5EF4-FFF2-40B4-BE49-F238E27FC236}">
                  <a16:creationId xmlns:a16="http://schemas.microsoft.com/office/drawing/2014/main" id="{275EFDEE-1CF8-80FD-7D76-473498E76A80}"/>
                </a:ext>
              </a:extLst>
            </p:cNvPr>
            <p:cNvSpPr txBox="1"/>
            <p:nvPr/>
          </p:nvSpPr>
          <p:spPr>
            <a:xfrm rot="16200000">
              <a:off x="-4346118" y="4357928"/>
              <a:ext cx="9128820" cy="46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Fahrplan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Klimaaufbruch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Erlangen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LocalZero_Sektormaßnahmen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1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4" name="TextBox 57">
              <a:extLst>
                <a:ext uri="{FF2B5EF4-FFF2-40B4-BE49-F238E27FC236}">
                  <a16:creationId xmlns:a16="http://schemas.microsoft.com/office/drawing/2014/main" id="{8344BEBA-DC19-C200-27BA-2C8C6415A250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0162E686-B1B0-410E-3C71-8C03797143F9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F11F116C-B637-FFB5-9B68-EEB16CBFD207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13">
              <a:extLst>
                <a:ext uri="{FF2B5EF4-FFF2-40B4-BE49-F238E27FC236}">
                  <a16:creationId xmlns:a16="http://schemas.microsoft.com/office/drawing/2014/main" id="{EE010154-F179-9A5C-D0D0-5973EE5D650F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1" name="TextBox 37">
            <a:extLst>
              <a:ext uri="{FF2B5EF4-FFF2-40B4-BE49-F238E27FC236}">
                <a16:creationId xmlns:a16="http://schemas.microsoft.com/office/drawing/2014/main" id="{9E7FDA01-977D-1FE4-58C6-33F722E4BEC6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72" name="Freeform 26">
            <a:extLst>
              <a:ext uri="{FF2B5EF4-FFF2-40B4-BE49-F238E27FC236}">
                <a16:creationId xmlns:a16="http://schemas.microsoft.com/office/drawing/2014/main" id="{6FBFD836-7EC4-3C5D-6055-FE359B4BEDB3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3" name="Group 20">
            <a:extLst>
              <a:ext uri="{FF2B5EF4-FFF2-40B4-BE49-F238E27FC236}">
                <a16:creationId xmlns:a16="http://schemas.microsoft.com/office/drawing/2014/main" id="{1459BDA8-9CFF-E6E6-972C-D9C7DB0164F1}"/>
              </a:ext>
            </a:extLst>
          </p:cNvPr>
          <p:cNvGrpSpPr/>
          <p:nvPr/>
        </p:nvGrpSpPr>
        <p:grpSpPr>
          <a:xfrm>
            <a:off x="2888124" y="9407587"/>
            <a:ext cx="2934338" cy="440591"/>
            <a:chOff x="0" y="0"/>
            <a:chExt cx="829992" cy="124623"/>
          </a:xfrm>
        </p:grpSpPr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68A87E95-DBF1-2FDD-9680-024D97A8F053}"/>
                </a:ext>
              </a:extLst>
            </p:cNvPr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22">
              <a:extLst>
                <a:ext uri="{FF2B5EF4-FFF2-40B4-BE49-F238E27FC236}">
                  <a16:creationId xmlns:a16="http://schemas.microsoft.com/office/drawing/2014/main" id="{34A39887-7E17-8C1D-641B-A3E339E25CE4}"/>
                </a:ext>
              </a:extLst>
            </p:cNvPr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6" name="Freeform 28">
            <a:extLst>
              <a:ext uri="{FF2B5EF4-FFF2-40B4-BE49-F238E27FC236}">
                <a16:creationId xmlns:a16="http://schemas.microsoft.com/office/drawing/2014/main" id="{C0476EE7-0E6F-F662-2E86-4FF1494C8B8C}"/>
              </a:ext>
            </a:extLst>
          </p:cNvPr>
          <p:cNvSpPr/>
          <p:nvPr/>
        </p:nvSpPr>
        <p:spPr>
          <a:xfrm>
            <a:off x="3057177" y="952480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7" name="TextBox 35">
            <a:extLst>
              <a:ext uri="{FF2B5EF4-FFF2-40B4-BE49-F238E27FC236}">
                <a16:creationId xmlns:a16="http://schemas.microsoft.com/office/drawing/2014/main" id="{DE80A8B7-905E-04C8-5EA1-75CC2C8B95AE}"/>
              </a:ext>
            </a:extLst>
          </p:cNvPr>
          <p:cNvSpPr txBox="1"/>
          <p:nvPr/>
        </p:nvSpPr>
        <p:spPr>
          <a:xfrm>
            <a:off x="3338125" y="9506372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Benefits für die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Allgemeinheit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78" name="Grafik 77" descr="Sterne mit einfarbiger Füllung">
            <a:extLst>
              <a:ext uri="{FF2B5EF4-FFF2-40B4-BE49-F238E27FC236}">
                <a16:creationId xmlns:a16="http://schemas.microsoft.com/office/drawing/2014/main" id="{8DD7034C-6FFD-2CFE-82A8-EB890A26AD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28517" y="9405506"/>
            <a:ext cx="457200" cy="457200"/>
          </a:xfrm>
          <a:prstGeom prst="rect">
            <a:avLst/>
          </a:prstGeom>
        </p:spPr>
      </p:pic>
      <p:sp>
        <p:nvSpPr>
          <p:cNvPr id="79" name="TextBox 34">
            <a:extLst>
              <a:ext uri="{FF2B5EF4-FFF2-40B4-BE49-F238E27FC236}">
                <a16:creationId xmlns:a16="http://schemas.microsoft.com/office/drawing/2014/main" id="{B8C4C5F4-61EB-59B8-577B-B33170ABE95B}"/>
              </a:ext>
            </a:extLst>
          </p:cNvPr>
          <p:cNvSpPr txBox="1"/>
          <p:nvPr/>
        </p:nvSpPr>
        <p:spPr>
          <a:xfrm>
            <a:off x="9016412" y="9515394"/>
            <a:ext cx="2946988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Förderung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Heizungstausch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Stuttgart  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97014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7221" y="7170556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13645404" y="7170556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583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Kommunen können die </a:t>
            </a: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Bauleitplanung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 der Verabschiedung von städtebaulichen Verträgen mit </a:t>
            </a:r>
            <a:r>
              <a:rPr lang="de-DE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Investor:innen</a:t>
            </a: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den Ausbau mit erneuerbaren Energien voran bringen. Dazu gehören z.B.​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Installationspflicht von PV auf/an Gebäuden, Entwicklung von Solarparks​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Vorgaben zur Nutzung geeigneter Flächen für Windenergieanlagen innerhalb des Entwicklungsgebiets​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Festlegung hohe Energieeffizienzstandards im Gebäudebereich​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 und Ausbau von Stromnetzen, Ermöglichung von Speichersystemen und dezentralen Energieerzeugungsanlagen inkl. Ausweisung der Flächen dafür​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Verpflichtung zur Verwendung von Nachhaltigen Baustoffen​</a:t>
            </a:r>
          </a:p>
          <a:p>
            <a:pPr marL="285750" indent="-285750" algn="l">
              <a:lnSpc>
                <a:spcPts val="3039"/>
              </a:lnSpc>
              <a:buFont typeface="Wingdings" panose="05000000000000000000" pitchFamily="2" charset="2"/>
              <a:buChar char="à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Neue Baugebiete müssen im Allgemeinen ihren Energiebedarf aus erneuerbaren Energien decken (Nutzungsrechte)</a:t>
            </a:r>
          </a:p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​</a:t>
            </a:r>
          </a:p>
          <a:p>
            <a:pPr algn="l">
              <a:lnSpc>
                <a:spcPts val="3039"/>
              </a:lnSpc>
            </a:pP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Synergieeffekte mit anderen Sektoren: 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Reduktion des Verkehrs: Nutzungsmischung, kompakte Strukturen und Anbindung an ÖPNV vorgeben​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790475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36773" y="6776803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02463" y="7247013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7247013"/>
            <a:ext cx="4203003" cy="189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Hand: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Politik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Investor:innen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Planer:innen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Bauherr:innen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22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18A7930E-FE9C-A8A4-07D5-0DF7F873DBC6}"/>
              </a:ext>
            </a:extLst>
          </p:cNvPr>
          <p:cNvGrpSpPr/>
          <p:nvPr/>
        </p:nvGrpSpPr>
        <p:grpSpPr>
          <a:xfrm>
            <a:off x="2821444" y="290875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3E5C8F59-455E-5102-D7A4-14F812BCE3E3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Klimaneutrale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Energieversorgung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durch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Bauleitplanung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städtebauliche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Verträge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31DBE157-58C3-09C3-9678-16299BE5E9C2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005</a:t>
              </a:r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55DB9BDC-C4B4-17A3-5316-77C6A42B3FE3}"/>
              </a:ext>
            </a:extLst>
          </p:cNvPr>
          <p:cNvGrpSpPr/>
          <p:nvPr/>
        </p:nvGrpSpPr>
        <p:grpSpPr>
          <a:xfrm>
            <a:off x="-15767" y="2291998"/>
            <a:ext cx="362913" cy="7556180"/>
            <a:chOff x="-34161" y="24949"/>
            <a:chExt cx="483882" cy="10074908"/>
          </a:xfrm>
        </p:grpSpPr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DA0747DF-D182-0C16-C624-CBC8D03E9674}"/>
                </a:ext>
              </a:extLst>
            </p:cNvPr>
            <p:cNvSpPr txBox="1"/>
            <p:nvPr/>
          </p:nvSpPr>
          <p:spPr>
            <a:xfrm rot="16200000">
              <a:off x="-4346119" y="4357929"/>
              <a:ext cx="9128820" cy="462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LocalZero_Sektormaßnahmen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kommunaler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Klimaschutz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Klimaneutrale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Stadtplanung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Klimaschutz-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Energieagentur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Niedersachsen 2021: Muster-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Festsetzung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PV-Anlagen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Bebauungsplänen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5EC2ED5F-CA41-D28A-50E9-CB12434B1EE7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1EC5F652-BD49-4D7B-8E15-FE3D74F6C4D6}"/>
              </a:ext>
            </a:extLst>
          </p:cNvPr>
          <p:cNvGrpSpPr/>
          <p:nvPr/>
        </p:nvGrpSpPr>
        <p:grpSpPr>
          <a:xfrm>
            <a:off x="615671" y="7121364"/>
            <a:ext cx="188501" cy="433975"/>
            <a:chOff x="0" y="-38100"/>
            <a:chExt cx="812800" cy="1871263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9012A7F-44FB-26A1-645D-3E5860639413}"/>
                </a:ext>
              </a:extLst>
            </p:cNvPr>
            <p:cNvSpPr/>
            <p:nvPr/>
          </p:nvSpPr>
          <p:spPr>
            <a:xfrm>
              <a:off x="0" y="102036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DCDE5EB2-06F7-3760-0B5F-CD15F1CD78BF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:a16="http://schemas.microsoft.com/office/drawing/2014/main" id="{6043EB2B-DB1F-B977-9804-34035849660F}"/>
              </a:ext>
            </a:extLst>
          </p:cNvPr>
          <p:cNvGrpSpPr/>
          <p:nvPr/>
        </p:nvGrpSpPr>
        <p:grpSpPr>
          <a:xfrm>
            <a:off x="517221" y="9407587"/>
            <a:ext cx="2463783" cy="440591"/>
            <a:chOff x="0" y="0"/>
            <a:chExt cx="696893" cy="124623"/>
          </a:xfrm>
        </p:grpSpPr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530D4FC6-D5C6-659D-617A-44174EC75D88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TextBox 19">
              <a:extLst>
                <a:ext uri="{FF2B5EF4-FFF2-40B4-BE49-F238E27FC236}">
                  <a16:creationId xmlns:a16="http://schemas.microsoft.com/office/drawing/2014/main" id="{182D4D2D-73BE-A287-E7B6-59F90FB3C9AE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5" name="TextBox 34">
            <a:extLst>
              <a:ext uri="{FF2B5EF4-FFF2-40B4-BE49-F238E27FC236}">
                <a16:creationId xmlns:a16="http://schemas.microsoft.com/office/drawing/2014/main" id="{AAE43C94-8FA5-DC95-E470-F6F59BE7C2E8}"/>
              </a:ext>
            </a:extLst>
          </p:cNvPr>
          <p:cNvSpPr txBox="1"/>
          <p:nvPr/>
        </p:nvSpPr>
        <p:spPr>
          <a:xfrm>
            <a:off x="919700" y="9506415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6" name="Freeform 30">
            <a:extLst>
              <a:ext uri="{FF2B5EF4-FFF2-40B4-BE49-F238E27FC236}">
                <a16:creationId xmlns:a16="http://schemas.microsoft.com/office/drawing/2014/main" id="{CE6D2747-8F85-F31E-9C57-533A96013433}"/>
              </a:ext>
            </a:extLst>
          </p:cNvPr>
          <p:cNvSpPr/>
          <p:nvPr/>
        </p:nvSpPr>
        <p:spPr>
          <a:xfrm>
            <a:off x="648086" y="9511264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7" name="Grafik 66" descr="Sterne mit einfarbiger Füllung">
            <a:extLst>
              <a:ext uri="{FF2B5EF4-FFF2-40B4-BE49-F238E27FC236}">
                <a16:creationId xmlns:a16="http://schemas.microsoft.com/office/drawing/2014/main" id="{E11E620B-DF3C-1F5C-A6AF-C566BDC978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7729" y="9404791"/>
            <a:ext cx="457200" cy="457200"/>
          </a:xfrm>
          <a:prstGeom prst="rect">
            <a:avLst/>
          </a:prstGeom>
        </p:spPr>
      </p:pic>
      <p:sp>
        <p:nvSpPr>
          <p:cNvPr id="68" name="TextBox 34">
            <a:extLst>
              <a:ext uri="{FF2B5EF4-FFF2-40B4-BE49-F238E27FC236}">
                <a16:creationId xmlns:a16="http://schemas.microsoft.com/office/drawing/2014/main" id="{FEF64D34-CDE0-4DED-C956-2F063A350DC2}"/>
              </a:ext>
            </a:extLst>
          </p:cNvPr>
          <p:cNvSpPr txBox="1"/>
          <p:nvPr/>
        </p:nvSpPr>
        <p:spPr>
          <a:xfrm>
            <a:off x="3535624" y="9514679"/>
            <a:ext cx="2946988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Leitlinien der Stadt Köln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5213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Gebäude-Sektor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919700" y="473711"/>
            <a:ext cx="1536637" cy="1146315"/>
          </a:xfrm>
          <a:custGeom>
            <a:avLst/>
            <a:gdLst/>
            <a:ahLst/>
            <a:cxnLst/>
            <a:rect l="l" t="t" r="r" b="b"/>
            <a:pathLst>
              <a:path w="1536637" h="1146315">
                <a:moveTo>
                  <a:pt x="0" y="0"/>
                </a:moveTo>
                <a:lnTo>
                  <a:pt x="1536637" y="0"/>
                </a:lnTo>
                <a:lnTo>
                  <a:pt x="1536637" y="1146315"/>
                </a:lnTo>
                <a:lnTo>
                  <a:pt x="0" y="11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278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Ambitionierte Leitlinien für Neubauten und Sanierung von kommunalen Gebäuden als verbindlichen Standard festlegen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Nullenergiehäuser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Neubau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erhöhter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Effizienzhaus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-Standard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Sanierung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Baumaterialien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nachhaltig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recyclebar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742950" lvl="1" indent="-28575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Lebenszyklus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der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Wirtschaftlichkeitsberechnung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einbeziehen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(also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Abbruch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Recyclingkosten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mitbetrachten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73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Hand: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Politik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Braunes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Backsteingebäude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18A7930E-FE9C-A8A4-07D5-0DF7F873DBC6}"/>
              </a:ext>
            </a:extLst>
          </p:cNvPr>
          <p:cNvGrpSpPr/>
          <p:nvPr/>
        </p:nvGrpSpPr>
        <p:grpSpPr>
          <a:xfrm>
            <a:off x="2809145" y="292703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3E5C8F59-455E-5102-D7A4-14F812BCE3E3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Ambitionierte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Leitlinien für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Neubauten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Sanierung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31DBE157-58C3-09C3-9678-16299BE5E9C2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006</a:t>
              </a:r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55DB9BDC-C4B4-17A3-5316-77C6A42B3FE3}"/>
              </a:ext>
            </a:extLst>
          </p:cNvPr>
          <p:cNvGrpSpPr/>
          <p:nvPr/>
        </p:nvGrpSpPr>
        <p:grpSpPr>
          <a:xfrm>
            <a:off x="-15767" y="2291998"/>
            <a:ext cx="192446" cy="7556180"/>
            <a:chOff x="-34161" y="24949"/>
            <a:chExt cx="256594" cy="10074908"/>
          </a:xfrm>
        </p:grpSpPr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DA0747DF-D182-0C16-C624-CBC8D03E9674}"/>
                </a:ext>
              </a:extLst>
            </p:cNvPr>
            <p:cNvSpPr txBox="1"/>
            <p:nvPr/>
          </p:nvSpPr>
          <p:spPr>
            <a:xfrm rot="16200000">
              <a:off x="-4453716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kommunaler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Klimaschutz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Klimaneutrale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Stadtplanung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LocalZero_Sektormaßnahmen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5EC2ED5F-CA41-D28A-50E9-CB12434B1EE7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1EC5F652-BD49-4D7B-8E15-FE3D74F6C4D6}"/>
              </a:ext>
            </a:extLst>
          </p:cNvPr>
          <p:cNvGrpSpPr/>
          <p:nvPr/>
        </p:nvGrpSpPr>
        <p:grpSpPr>
          <a:xfrm>
            <a:off x="615671" y="7130200"/>
            <a:ext cx="188501" cy="188501"/>
            <a:chOff x="0" y="0"/>
            <a:chExt cx="812800" cy="812800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9012A7F-44FB-26A1-645D-3E58606394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DCDE5EB2-06F7-3760-0B5F-CD15F1CD78BF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24F68F4F-E6F3-C4B3-7D4A-F52A6F445EFD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3323F622-E67F-A3E9-FA63-B12E6291ADD2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F2B74512-4C56-AD7A-03FE-452ED20F08C7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1" name="TextBox 37">
            <a:extLst>
              <a:ext uri="{FF2B5EF4-FFF2-40B4-BE49-F238E27FC236}">
                <a16:creationId xmlns:a16="http://schemas.microsoft.com/office/drawing/2014/main" id="{05C2EDBA-EF4F-995C-F0BA-356BF660E1F1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2" name="Freeform 26">
            <a:extLst>
              <a:ext uri="{FF2B5EF4-FFF2-40B4-BE49-F238E27FC236}">
                <a16:creationId xmlns:a16="http://schemas.microsoft.com/office/drawing/2014/main" id="{DDACEDC7-D591-076F-A753-D0C613F75334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3" name="Freeform 18">
            <a:extLst>
              <a:ext uri="{FF2B5EF4-FFF2-40B4-BE49-F238E27FC236}">
                <a16:creationId xmlns:a16="http://schemas.microsoft.com/office/drawing/2014/main" id="{6F592D8C-5B74-274D-18B6-03A3CCF982F7}"/>
              </a:ext>
            </a:extLst>
          </p:cNvPr>
          <p:cNvSpPr/>
          <p:nvPr/>
        </p:nvSpPr>
        <p:spPr>
          <a:xfrm>
            <a:off x="2873976" y="9407587"/>
            <a:ext cx="2463783" cy="440591"/>
          </a:xfrm>
          <a:custGeom>
            <a:avLst/>
            <a:gdLst/>
            <a:ahLst/>
            <a:cxnLst/>
            <a:rect l="l" t="t" r="r" b="b"/>
            <a:pathLst>
              <a:path w="696893" h="124623">
                <a:moveTo>
                  <a:pt x="62312" y="0"/>
                </a:moveTo>
                <a:lnTo>
                  <a:pt x="634582" y="0"/>
                </a:lnTo>
                <a:cubicBezTo>
                  <a:pt x="651108" y="0"/>
                  <a:pt x="666957" y="6565"/>
                  <a:pt x="678643" y="18251"/>
                </a:cubicBezTo>
                <a:cubicBezTo>
                  <a:pt x="690328" y="29936"/>
                  <a:pt x="696893" y="45786"/>
                  <a:pt x="696893" y="62312"/>
                </a:cubicBezTo>
                <a:lnTo>
                  <a:pt x="696893" y="62312"/>
                </a:lnTo>
                <a:cubicBezTo>
                  <a:pt x="696893" y="78838"/>
                  <a:pt x="690328" y="94687"/>
                  <a:pt x="678643" y="106373"/>
                </a:cubicBezTo>
                <a:cubicBezTo>
                  <a:pt x="666957" y="118058"/>
                  <a:pt x="651108" y="124623"/>
                  <a:pt x="634582" y="124623"/>
                </a:cubicBezTo>
                <a:lnTo>
                  <a:pt x="62312" y="124623"/>
                </a:lnTo>
                <a:cubicBezTo>
                  <a:pt x="45786" y="124623"/>
                  <a:pt x="29936" y="118058"/>
                  <a:pt x="18251" y="106373"/>
                </a:cubicBezTo>
                <a:cubicBezTo>
                  <a:pt x="6565" y="94687"/>
                  <a:pt x="0" y="78838"/>
                  <a:pt x="0" y="62312"/>
                </a:cubicBezTo>
                <a:lnTo>
                  <a:pt x="0" y="62312"/>
                </a:lnTo>
                <a:cubicBezTo>
                  <a:pt x="0" y="45786"/>
                  <a:pt x="6565" y="29936"/>
                  <a:pt x="18251" y="18251"/>
                </a:cubicBezTo>
                <a:cubicBezTo>
                  <a:pt x="29936" y="6565"/>
                  <a:pt x="45786" y="0"/>
                  <a:pt x="62312" y="0"/>
                </a:cubicBezTo>
                <a:close/>
              </a:path>
            </a:pathLst>
          </a:custGeom>
          <a:solidFill>
            <a:srgbClr val="A3D86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4" name="TextBox 34">
            <a:extLst>
              <a:ext uri="{FF2B5EF4-FFF2-40B4-BE49-F238E27FC236}">
                <a16:creationId xmlns:a16="http://schemas.microsoft.com/office/drawing/2014/main" id="{225558CD-56E9-09E3-07C7-9793946E8BAD}"/>
              </a:ext>
            </a:extLst>
          </p:cNvPr>
          <p:cNvSpPr txBox="1"/>
          <p:nvPr/>
        </p:nvSpPr>
        <p:spPr>
          <a:xfrm>
            <a:off x="3288365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5" name="Freeform 30">
            <a:extLst>
              <a:ext uri="{FF2B5EF4-FFF2-40B4-BE49-F238E27FC236}">
                <a16:creationId xmlns:a16="http://schemas.microsoft.com/office/drawing/2014/main" id="{048B2AF0-0E57-BC3A-E920-96184C97EA8F}"/>
              </a:ext>
            </a:extLst>
          </p:cNvPr>
          <p:cNvSpPr/>
          <p:nvPr/>
        </p:nvSpPr>
        <p:spPr>
          <a:xfrm>
            <a:off x="3016751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6" name="Grafik 65" descr="Sterne mit einfarbiger Füllung">
            <a:extLst>
              <a:ext uri="{FF2B5EF4-FFF2-40B4-BE49-F238E27FC236}">
                <a16:creationId xmlns:a16="http://schemas.microsoft.com/office/drawing/2014/main" id="{D312C036-F395-547D-9BBE-DE19702F7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5749" y="9407140"/>
            <a:ext cx="457200" cy="457200"/>
          </a:xfrm>
          <a:prstGeom prst="rect">
            <a:avLst/>
          </a:prstGeom>
        </p:spPr>
      </p:pic>
      <p:sp>
        <p:nvSpPr>
          <p:cNvPr id="67" name="TextBox 34">
            <a:extLst>
              <a:ext uri="{FF2B5EF4-FFF2-40B4-BE49-F238E27FC236}">
                <a16:creationId xmlns:a16="http://schemas.microsoft.com/office/drawing/2014/main" id="{4CCAAAB0-8AA4-FC65-D62F-75954EC075D2}"/>
              </a:ext>
            </a:extLst>
          </p:cNvPr>
          <p:cNvSpPr txBox="1"/>
          <p:nvPr/>
        </p:nvSpPr>
        <p:spPr>
          <a:xfrm>
            <a:off x="5953644" y="9517028"/>
            <a:ext cx="2946988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Bauleitlinien Darmstadt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900049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Benutzerdefiniert</PresentationFormat>
  <Paragraphs>180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DM Sans 1</vt:lpstr>
      <vt:lpstr>DM Sans 2 Bold</vt:lpstr>
      <vt:lpstr>Wingdings</vt:lpstr>
      <vt:lpstr>Open Sans Bold</vt:lpstr>
      <vt:lpstr>Symbol</vt:lpstr>
      <vt:lpstr>DM Sans 2</vt:lpstr>
      <vt:lpstr>Arial</vt:lpstr>
      <vt:lpstr>Calibri</vt:lpstr>
      <vt:lpstr>Office Theme</vt:lpstr>
      <vt:lpstr>5_Office</vt:lpstr>
      <vt:lpstr>think-cell Folie</vt:lpstr>
      <vt:lpstr>LocalZero Top-Maßnahmen Gebäude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Pauline Höchter</cp:lastModifiedBy>
  <cp:revision>7</cp:revision>
  <dcterms:created xsi:type="dcterms:W3CDTF">2006-08-16T00:00:00Z</dcterms:created>
  <dcterms:modified xsi:type="dcterms:W3CDTF">2024-09-26T13:56:57Z</dcterms:modified>
  <dc:identifier>DAGMa3UTT6E</dc:identifier>
</cp:coreProperties>
</file>