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5271" r:id="rId3"/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18288000" cy="10287000"/>
  <p:notesSz cx="6858000" cy="9144000"/>
  <p:embeddedFontLst>
    <p:embeddedFont>
      <p:font typeface="DM Sans 1" panose="020B0604020202020204" charset="0"/>
      <p:regular r:id="rId11"/>
    </p:embeddedFont>
    <p:embeddedFont>
      <p:font typeface="DM Sans 2" panose="020B0604020202020204" charset="0"/>
      <p:regular r:id="rId12"/>
    </p:embeddedFont>
    <p:embeddedFont>
      <p:font typeface="DM Sans 2 Bold" panose="020B0604020202020204" charset="0"/>
      <p:regular r:id="rId13"/>
    </p:embeddedFont>
    <p:embeddedFont>
      <p:font typeface="Open Sans Bold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4" Type="http://schemas.openxmlformats.org/officeDocument/2006/relationships/image" Target="../media/image8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D1AA51-D695-2B46-875E-A953EB3D1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FC9AFAD-C49B-1040-8FA0-79041CCF46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Rahmenstrategie 2021 - Name Referent*in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C27DF7-E53B-E240-9C62-AF038C0D70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467D92FA-E26D-B845-B3B6-17DDDEAFDF6E}" type="slidenum">
              <a:rPr lang="de-DE" smtClean="0"/>
              <a:pPr/>
              <a:t>‹Nr.›</a:t>
            </a:fld>
            <a:r>
              <a:rPr lang="de-DE"/>
              <a:t>//XX</a:t>
            </a:r>
          </a:p>
        </p:txBody>
      </p:sp>
    </p:spTree>
    <p:extLst>
      <p:ext uri="{BB962C8B-B14F-4D97-AF65-F5344CB8AC3E}">
        <p14:creationId xmlns:p14="http://schemas.microsoft.com/office/powerpoint/2010/main" val="724334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D30659CD-7A28-F14F-BAB7-0F132D13F9D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59174564"/>
              </p:ext>
            </p:extLst>
          </p:nvPr>
        </p:nvGraphicFramePr>
        <p:xfrm>
          <a:off x="2383" y="2382"/>
          <a:ext cx="1841" cy="2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7772400" imgH="10058400" progId="TCLayout.ActiveDocument.1">
                  <p:embed/>
                </p:oleObj>
              </mc:Choice>
              <mc:Fallback>
                <p:oleObj name="think-cell Folie" r:id="rId3" imgW="7772400" imgH="10058400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D30659CD-7A28-F14F-BAB7-0F132D13F9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3" y="2382"/>
                        <a:ext cx="1841" cy="2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Grafik 7">
            <a:extLst>
              <a:ext uri="{FF2B5EF4-FFF2-40B4-BE49-F238E27FC236}">
                <a16:creationId xmlns:a16="http://schemas.microsoft.com/office/drawing/2014/main" id="{1190813C-06BF-6846-9CB7-4CD4AD461D6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247466" y="1206451"/>
            <a:ext cx="15060705" cy="847164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74CBDDB2-B78A-FF4C-3E2A-AEF6AE37A61F}"/>
              </a:ext>
            </a:extLst>
          </p:cNvPr>
          <p:cNvSpPr/>
          <p:nvPr userDrawn="1"/>
        </p:nvSpPr>
        <p:spPr>
          <a:xfrm>
            <a:off x="-1" y="-53847"/>
            <a:ext cx="11981330" cy="103408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0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5BB7336-83F4-7FC2-779A-5B1B1B1794E4}"/>
              </a:ext>
            </a:extLst>
          </p:cNvPr>
          <p:cNvSpPr/>
          <p:nvPr userDrawn="1"/>
        </p:nvSpPr>
        <p:spPr>
          <a:xfrm>
            <a:off x="6306671" y="-53847"/>
            <a:ext cx="11981330" cy="17280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E10D22B-68B3-78A7-1DA1-0F1AB0EF97A2}"/>
              </a:ext>
            </a:extLst>
          </p:cNvPr>
          <p:cNvSpPr/>
          <p:nvPr userDrawn="1"/>
        </p:nvSpPr>
        <p:spPr>
          <a:xfrm>
            <a:off x="6326840" y="9110805"/>
            <a:ext cx="11981330" cy="123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00"/>
          </a:p>
        </p:txBody>
      </p:sp>
    </p:spTree>
    <p:extLst>
      <p:ext uri="{BB962C8B-B14F-4D97-AF65-F5344CB8AC3E}">
        <p14:creationId xmlns:p14="http://schemas.microsoft.com/office/powerpoint/2010/main" val="129400146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ischenfolie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92E87808-D944-C24C-B300-BC465CFA3D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FE75C6CD-2F35-EEB1-EE0C-D3691D4D1B4E}"/>
              </a:ext>
            </a:extLst>
          </p:cNvPr>
          <p:cNvSpPr/>
          <p:nvPr userDrawn="1"/>
        </p:nvSpPr>
        <p:spPr>
          <a:xfrm>
            <a:off x="9797144" y="413047"/>
            <a:ext cx="8229600" cy="15675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00"/>
          </a:p>
        </p:txBody>
      </p:sp>
    </p:spTree>
    <p:extLst>
      <p:ext uri="{BB962C8B-B14F-4D97-AF65-F5344CB8AC3E}">
        <p14:creationId xmlns:p14="http://schemas.microsoft.com/office/powerpoint/2010/main" val="84583697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ischenfolie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21293384-A569-9E4E-9B48-7F81BCC4D2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F6FFE28A-7E72-424D-1B01-AE7785EA7A6E}"/>
              </a:ext>
            </a:extLst>
          </p:cNvPr>
          <p:cNvSpPr/>
          <p:nvPr userDrawn="1"/>
        </p:nvSpPr>
        <p:spPr>
          <a:xfrm>
            <a:off x="9797144" y="413047"/>
            <a:ext cx="8229600" cy="15675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00"/>
          </a:p>
        </p:txBody>
      </p:sp>
    </p:spTree>
    <p:extLst>
      <p:ext uri="{BB962C8B-B14F-4D97-AF65-F5344CB8AC3E}">
        <p14:creationId xmlns:p14="http://schemas.microsoft.com/office/powerpoint/2010/main" val="165286258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Zwischenfolie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3C1CC10-E0AD-E436-7E73-0C8A2FA8E0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0" contras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06CF6128-D9A8-9462-BEEA-BCDA9B80B540}"/>
              </a:ext>
            </a:extLst>
          </p:cNvPr>
          <p:cNvSpPr/>
          <p:nvPr userDrawn="1"/>
        </p:nvSpPr>
        <p:spPr>
          <a:xfrm>
            <a:off x="9797144" y="413047"/>
            <a:ext cx="8229600" cy="1567544"/>
          </a:xfrm>
          <a:prstGeom prst="rect">
            <a:avLst/>
          </a:prstGeom>
          <a:solidFill>
            <a:srgbClr val="002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00"/>
          </a:p>
        </p:txBody>
      </p:sp>
    </p:spTree>
    <p:extLst>
      <p:ext uri="{BB962C8B-B14F-4D97-AF65-F5344CB8AC3E}">
        <p14:creationId xmlns:p14="http://schemas.microsoft.com/office/powerpoint/2010/main" val="521975649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Zwischenfolie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3C1CC10-E0AD-E436-7E73-0C8A2FA8E0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0" contras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06CF6128-D9A8-9462-BEEA-BCDA9B80B540}"/>
              </a:ext>
            </a:extLst>
          </p:cNvPr>
          <p:cNvSpPr/>
          <p:nvPr userDrawn="1"/>
        </p:nvSpPr>
        <p:spPr>
          <a:xfrm>
            <a:off x="9797144" y="413047"/>
            <a:ext cx="8229600" cy="1567544"/>
          </a:xfrm>
          <a:prstGeom prst="rect">
            <a:avLst/>
          </a:prstGeom>
          <a:solidFill>
            <a:srgbClr val="002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00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F5D63B19-E5A2-80FB-D935-110B00C30C17}"/>
              </a:ext>
            </a:extLst>
          </p:cNvPr>
          <p:cNvGrpSpPr/>
          <p:nvPr userDrawn="1"/>
        </p:nvGrpSpPr>
        <p:grpSpPr>
          <a:xfrm>
            <a:off x="997528" y="2541514"/>
            <a:ext cx="16292945" cy="7305206"/>
            <a:chOff x="1439101" y="2020771"/>
            <a:chExt cx="7829277" cy="4547632"/>
          </a:xfrm>
        </p:grpSpPr>
        <p:sp>
          <p:nvSpPr>
            <p:cNvPr id="3" name="Inhaltsplatzhalter 1">
              <a:extLst>
                <a:ext uri="{FF2B5EF4-FFF2-40B4-BE49-F238E27FC236}">
                  <a16:creationId xmlns:a16="http://schemas.microsoft.com/office/drawing/2014/main" id="{F72A9BC4-6929-0BDF-EA8C-9E3A75BE198A}"/>
                </a:ext>
              </a:extLst>
            </p:cNvPr>
            <p:cNvSpPr txBox="1">
              <a:spLocks/>
            </p:cNvSpPr>
            <p:nvPr/>
          </p:nvSpPr>
          <p:spPr>
            <a:xfrm>
              <a:off x="1439101" y="2020771"/>
              <a:ext cx="3906388" cy="2167558"/>
            </a:xfrm>
            <a:prstGeom prst="rect">
              <a:avLst/>
            </a:prstGeom>
            <a:solidFill>
              <a:srgbClr val="FEFFFF">
                <a:alpha val="12941"/>
              </a:srgbClr>
            </a:solidFill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600" kern="1200">
                  <a:solidFill>
                    <a:schemeClr val="bg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ctr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5400"/>
            </a:p>
          </p:txBody>
        </p:sp>
        <p:sp>
          <p:nvSpPr>
            <p:cNvPr id="6" name="Inhaltsplatzhalter 1">
              <a:extLst>
                <a:ext uri="{FF2B5EF4-FFF2-40B4-BE49-F238E27FC236}">
                  <a16:creationId xmlns:a16="http://schemas.microsoft.com/office/drawing/2014/main" id="{62B87217-F7A0-EB1E-3347-B18516D55043}"/>
                </a:ext>
              </a:extLst>
            </p:cNvPr>
            <p:cNvSpPr txBox="1">
              <a:spLocks/>
            </p:cNvSpPr>
            <p:nvPr/>
          </p:nvSpPr>
          <p:spPr>
            <a:xfrm>
              <a:off x="5559545" y="2020771"/>
              <a:ext cx="3708833" cy="2167558"/>
            </a:xfrm>
            <a:prstGeom prst="rect">
              <a:avLst/>
            </a:prstGeom>
            <a:solidFill>
              <a:srgbClr val="FEFFFF">
                <a:alpha val="12941"/>
              </a:srgbClr>
            </a:solidFill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600" kern="1200">
                  <a:solidFill>
                    <a:schemeClr val="bg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ctr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750"/>
                </a:spcBef>
              </a:pPr>
              <a:endParaRPr lang="de-DE" sz="1800">
                <a:latin typeface="Arial"/>
                <a:cs typeface="Arial"/>
              </a:endParaRPr>
            </a:p>
          </p:txBody>
        </p:sp>
        <p:sp>
          <p:nvSpPr>
            <p:cNvPr id="7" name="Inhaltsplatzhalter 1">
              <a:extLst>
                <a:ext uri="{FF2B5EF4-FFF2-40B4-BE49-F238E27FC236}">
                  <a16:creationId xmlns:a16="http://schemas.microsoft.com/office/drawing/2014/main" id="{40AB41A7-A5EF-9F23-D3EA-96544DABE56A}"/>
                </a:ext>
              </a:extLst>
            </p:cNvPr>
            <p:cNvSpPr txBox="1">
              <a:spLocks/>
            </p:cNvSpPr>
            <p:nvPr/>
          </p:nvSpPr>
          <p:spPr>
            <a:xfrm>
              <a:off x="1439101" y="4400845"/>
              <a:ext cx="3906388" cy="2167558"/>
            </a:xfrm>
            <a:prstGeom prst="rect">
              <a:avLst/>
            </a:prstGeom>
            <a:solidFill>
              <a:srgbClr val="FEFFFF">
                <a:alpha val="12941"/>
              </a:srgbClr>
            </a:solidFill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600" kern="1200">
                  <a:solidFill>
                    <a:schemeClr val="bg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ctr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750"/>
                </a:spcBef>
              </a:pPr>
              <a:endParaRPr lang="de-DE" sz="1800" u="sng">
                <a:latin typeface="Arial"/>
                <a:cs typeface="Arial"/>
              </a:endParaRPr>
            </a:p>
          </p:txBody>
        </p:sp>
        <p:sp>
          <p:nvSpPr>
            <p:cNvPr id="8" name="Inhaltsplatzhalter 1">
              <a:extLst>
                <a:ext uri="{FF2B5EF4-FFF2-40B4-BE49-F238E27FC236}">
                  <a16:creationId xmlns:a16="http://schemas.microsoft.com/office/drawing/2014/main" id="{67E2A3B7-58EB-4458-3B10-90DE99356365}"/>
                </a:ext>
              </a:extLst>
            </p:cNvPr>
            <p:cNvSpPr txBox="1">
              <a:spLocks/>
            </p:cNvSpPr>
            <p:nvPr/>
          </p:nvSpPr>
          <p:spPr>
            <a:xfrm>
              <a:off x="5559544" y="4400845"/>
              <a:ext cx="3708833" cy="2167558"/>
            </a:xfrm>
            <a:prstGeom prst="rect">
              <a:avLst/>
            </a:prstGeom>
            <a:solidFill>
              <a:srgbClr val="FEFFFF">
                <a:alpha val="12941"/>
              </a:srgbClr>
            </a:solidFill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600" kern="1200">
                  <a:solidFill>
                    <a:schemeClr val="bg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ctr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750"/>
                </a:spcBef>
                <a:buFont typeface="Wingdings" pitchFamily="2" charset="2"/>
                <a:buNone/>
              </a:pPr>
              <a:endParaRPr lang="de-DE" sz="1800">
                <a:latin typeface="Arial"/>
                <a:cs typeface="Arial"/>
              </a:endParaRPr>
            </a:p>
          </p:txBody>
        </p:sp>
      </p:grpSp>
      <p:sp>
        <p:nvSpPr>
          <p:cNvPr id="9" name="Rechteck: abgerundete Ecken 3">
            <a:extLst>
              <a:ext uri="{FF2B5EF4-FFF2-40B4-BE49-F238E27FC236}">
                <a16:creationId xmlns:a16="http://schemas.microsoft.com/office/drawing/2014/main" id="{3A053A6A-0EAA-04DC-ABC7-5EED6FB00C20}"/>
              </a:ext>
            </a:extLst>
          </p:cNvPr>
          <p:cNvSpPr/>
          <p:nvPr userDrawn="1"/>
        </p:nvSpPr>
        <p:spPr>
          <a:xfrm rot="16200000">
            <a:off x="-517959" y="3312495"/>
            <a:ext cx="2546430" cy="57873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700" b="1">
                <a:solidFill>
                  <a:schemeClr val="bg2"/>
                </a:solidFill>
                <a:latin typeface="Arial"/>
                <a:cs typeface="Arial"/>
              </a:rPr>
              <a:t>Sinn / Zweck</a:t>
            </a:r>
            <a:endParaRPr lang="de-DE" sz="2700">
              <a:solidFill>
                <a:schemeClr val="bg2"/>
              </a:solidFill>
              <a:ea typeface="+mn-lt"/>
              <a:cs typeface="+mn-lt"/>
            </a:endParaRPr>
          </a:p>
        </p:txBody>
      </p:sp>
      <p:sp>
        <p:nvSpPr>
          <p:cNvPr id="10" name="Rechteck: abgerundete Ecken 4">
            <a:extLst>
              <a:ext uri="{FF2B5EF4-FFF2-40B4-BE49-F238E27FC236}">
                <a16:creationId xmlns:a16="http://schemas.microsoft.com/office/drawing/2014/main" id="{F0CCB30F-CB06-C598-7853-9521CC08AD88}"/>
              </a:ext>
            </a:extLst>
          </p:cNvPr>
          <p:cNvSpPr/>
          <p:nvPr userDrawn="1"/>
        </p:nvSpPr>
        <p:spPr>
          <a:xfrm rot="5400000">
            <a:off x="15746195" y="3908704"/>
            <a:ext cx="3647202" cy="57873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r>
              <a:rPr lang="de-DE" sz="2700" b="1">
                <a:solidFill>
                  <a:schemeClr val="bg2"/>
                </a:solidFill>
                <a:latin typeface="Arial"/>
                <a:cs typeface="Arial"/>
              </a:rPr>
              <a:t>Personen</a:t>
            </a:r>
            <a:endParaRPr lang="de-DE" sz="2700">
              <a:solidFill>
                <a:schemeClr val="bg2"/>
              </a:solidFill>
              <a:ea typeface="+mn-lt"/>
              <a:cs typeface="+mn-lt"/>
            </a:endParaRPr>
          </a:p>
        </p:txBody>
      </p:sp>
      <p:sp>
        <p:nvSpPr>
          <p:cNvPr id="11" name="Rechteck: abgerundete Ecken 9">
            <a:extLst>
              <a:ext uri="{FF2B5EF4-FFF2-40B4-BE49-F238E27FC236}">
                <a16:creationId xmlns:a16="http://schemas.microsoft.com/office/drawing/2014/main" id="{4FA47FA2-6996-50EA-9538-F5AB64FCD3C0}"/>
              </a:ext>
            </a:extLst>
          </p:cNvPr>
          <p:cNvSpPr/>
          <p:nvPr userDrawn="1"/>
        </p:nvSpPr>
        <p:spPr>
          <a:xfrm rot="16200000">
            <a:off x="-1562902" y="7428405"/>
            <a:ext cx="4611698" cy="57873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r>
              <a:rPr lang="de-DE" sz="2700" b="1">
                <a:solidFill>
                  <a:schemeClr val="bg2"/>
                </a:solidFill>
                <a:latin typeface="Arial"/>
                <a:cs typeface="Arial"/>
              </a:rPr>
              <a:t>Meilensteine</a:t>
            </a:r>
            <a:endParaRPr lang="de-DE" sz="2700">
              <a:solidFill>
                <a:schemeClr val="bg2"/>
              </a:solidFill>
            </a:endParaRPr>
          </a:p>
        </p:txBody>
      </p:sp>
      <p:sp>
        <p:nvSpPr>
          <p:cNvPr id="12" name="Rechteck: abgerundete Ecken 3">
            <a:extLst>
              <a:ext uri="{FF2B5EF4-FFF2-40B4-BE49-F238E27FC236}">
                <a16:creationId xmlns:a16="http://schemas.microsoft.com/office/drawing/2014/main" id="{7496811C-2CE1-103A-D10B-12B52646780A}"/>
              </a:ext>
            </a:extLst>
          </p:cNvPr>
          <p:cNvSpPr/>
          <p:nvPr userDrawn="1"/>
        </p:nvSpPr>
        <p:spPr>
          <a:xfrm rot="16200000">
            <a:off x="-108177" y="915967"/>
            <a:ext cx="1024341" cy="355112"/>
          </a:xfrm>
          <a:prstGeom prst="roundRect">
            <a:avLst/>
          </a:prstGeom>
          <a:solidFill>
            <a:srgbClr val="00143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r>
              <a:rPr lang="de-DE" sz="1500">
                <a:solidFill>
                  <a:schemeClr val="bg2"/>
                </a:solidFill>
                <a:latin typeface="Arial"/>
                <a:cs typeface="Arial"/>
              </a:rPr>
              <a:t>Auftrag</a:t>
            </a:r>
            <a:endParaRPr lang="de-DE" sz="1500">
              <a:solidFill>
                <a:schemeClr val="bg2"/>
              </a:solidFill>
              <a:ea typeface="+mn-lt"/>
              <a:cs typeface="+mn-lt"/>
            </a:endParaRPr>
          </a:p>
        </p:txBody>
      </p:sp>
      <p:sp>
        <p:nvSpPr>
          <p:cNvPr id="13" name="Rechteck: abgerundete Ecken 3">
            <a:extLst>
              <a:ext uri="{FF2B5EF4-FFF2-40B4-BE49-F238E27FC236}">
                <a16:creationId xmlns:a16="http://schemas.microsoft.com/office/drawing/2014/main" id="{02C7822C-199B-EC64-C87A-B12A5C5A31D7}"/>
              </a:ext>
            </a:extLst>
          </p:cNvPr>
          <p:cNvSpPr/>
          <p:nvPr userDrawn="1"/>
        </p:nvSpPr>
        <p:spPr>
          <a:xfrm>
            <a:off x="581550" y="477803"/>
            <a:ext cx="3170646" cy="126201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endParaRPr lang="de-DE" sz="9900">
              <a:solidFill>
                <a:schemeClr val="bg2"/>
              </a:solidFill>
              <a:ea typeface="+mn-lt"/>
              <a:cs typeface="+mn-lt"/>
            </a:endParaRPr>
          </a:p>
        </p:txBody>
      </p:sp>
      <p:sp>
        <p:nvSpPr>
          <p:cNvPr id="14" name="Rechteck: abgerundete Ecken 3">
            <a:extLst>
              <a:ext uri="{FF2B5EF4-FFF2-40B4-BE49-F238E27FC236}">
                <a16:creationId xmlns:a16="http://schemas.microsoft.com/office/drawing/2014/main" id="{074EFF40-F5F0-915B-357F-9B981BF560B5}"/>
              </a:ext>
            </a:extLst>
          </p:cNvPr>
          <p:cNvSpPr/>
          <p:nvPr userDrawn="1"/>
        </p:nvSpPr>
        <p:spPr>
          <a:xfrm>
            <a:off x="3426542" y="581352"/>
            <a:ext cx="11889659" cy="1024341"/>
          </a:xfrm>
          <a:prstGeom prst="roundRect">
            <a:avLst/>
          </a:prstGeom>
          <a:solidFill>
            <a:srgbClr val="00143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>
              <a:defRPr/>
            </a:pPr>
            <a:endParaRPr kumimoji="0" lang="de-DE" sz="15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>
              <a:defRPr/>
            </a:pPr>
            <a:endParaRPr kumimoji="0" lang="de-DE" sz="15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>
              <a:defRPr/>
            </a:pPr>
            <a:endParaRPr kumimoji="0" lang="de-DE" sz="15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Rechteck: abgerundete Ecken 3">
            <a:extLst>
              <a:ext uri="{FF2B5EF4-FFF2-40B4-BE49-F238E27FC236}">
                <a16:creationId xmlns:a16="http://schemas.microsoft.com/office/drawing/2014/main" id="{ADAD1F71-9D7A-45A2-7D20-E5D6FA872D27}"/>
              </a:ext>
            </a:extLst>
          </p:cNvPr>
          <p:cNvSpPr/>
          <p:nvPr userDrawn="1"/>
        </p:nvSpPr>
        <p:spPr>
          <a:xfrm>
            <a:off x="15539971" y="582863"/>
            <a:ext cx="2407859" cy="1024341"/>
          </a:xfrm>
          <a:prstGeom prst="roundRect">
            <a:avLst/>
          </a:prstGeom>
          <a:solidFill>
            <a:srgbClr val="00143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marL="0" indent="0">
              <a:buNone/>
            </a:pPr>
            <a:endParaRPr lang="de-DE" sz="300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16" name="Rechteck: abgerundete Ecken 4">
            <a:extLst>
              <a:ext uri="{FF2B5EF4-FFF2-40B4-BE49-F238E27FC236}">
                <a16:creationId xmlns:a16="http://schemas.microsoft.com/office/drawing/2014/main" id="{67351508-2EB7-AE8F-2662-9EABF36AD2FF}"/>
              </a:ext>
            </a:extLst>
          </p:cNvPr>
          <p:cNvSpPr/>
          <p:nvPr userDrawn="1"/>
        </p:nvSpPr>
        <p:spPr>
          <a:xfrm rot="5400000">
            <a:off x="15746193" y="7915927"/>
            <a:ext cx="3647202" cy="57873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r"/>
            <a:r>
              <a:rPr lang="de-DE" sz="2700" b="1">
                <a:solidFill>
                  <a:schemeClr val="bg2"/>
                </a:solidFill>
                <a:latin typeface="Arial"/>
                <a:cs typeface="Arial"/>
              </a:rPr>
              <a:t>Erfolgskriterien</a:t>
            </a:r>
            <a:endParaRPr lang="en-US" sz="2700">
              <a:solidFill>
                <a:schemeClr val="bg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4253851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00713CEF-9EFC-B647-8CD3-E6C7C2D698E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19447009"/>
              </p:ext>
            </p:extLst>
          </p:nvPr>
        </p:nvGraphicFramePr>
        <p:xfrm>
          <a:off x="2383" y="2382"/>
          <a:ext cx="1841" cy="2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7772400" imgH="10058400" progId="TCLayout.ActiveDocument.1">
                  <p:embed/>
                </p:oleObj>
              </mc:Choice>
              <mc:Fallback>
                <p:oleObj name="think-cell Folie" r:id="rId3" imgW="7772400" imgH="10058400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00713CEF-9EFC-B647-8CD3-E6C7C2D698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3" y="2382"/>
                        <a:ext cx="1841" cy="2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9482F3-47FC-F341-9CD0-30108119048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16339" y="2738438"/>
            <a:ext cx="16257407" cy="6527007"/>
          </a:xfrm>
        </p:spPr>
        <p:txBody>
          <a:bodyPr/>
          <a:lstStyle>
            <a:lvl1pPr marL="428625" marR="0" indent="-428625" algn="l" defTabSz="1371600" rtl="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  <a:lvl2pPr marL="1028700" marR="0" indent="-342900" algn="l" defTabSz="13716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Symbol" pitchFamily="2" charset="2"/>
              <a:buChar char="-"/>
              <a:tabLst/>
              <a:defRPr sz="2400" baseline="0">
                <a:latin typeface="Arial" panose="020B0604020202020204" pitchFamily="34" charset="0"/>
              </a:defRPr>
            </a:lvl2pPr>
            <a:lvl3pPr marL="1714500" marR="0" indent="-342900" algn="l" defTabSz="13716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2400" baseline="0">
                <a:latin typeface="Arial" panose="020B0604020202020204" pitchFamily="34" charset="0"/>
              </a:defRPr>
            </a:lvl3pPr>
          </a:lstStyle>
          <a:p>
            <a:pPr marL="428625" marR="0" lvl="0" indent="-428625" algn="l" defTabSz="1371600" rtl="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700" b="0" i="0" u="none" strike="noStrike" kern="1200" cap="none" spc="0" normalizeH="0" baseline="0" noProof="0">
                <a:ln>
                  <a:noFill/>
                </a:ln>
                <a:solidFill>
                  <a:srgbClr val="0014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Aufzählung Ebene 1</a:t>
            </a:r>
          </a:p>
          <a:p>
            <a:pPr marL="1028700" marR="0" lvl="1" indent="-342900" algn="l" defTabSz="13716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Symbol" pitchFamily="2" charset="2"/>
              <a:buChar char="-"/>
              <a:tabLst/>
              <a:defRPr/>
            </a:pPr>
            <a:r>
              <a:rPr kumimoji="0" lang="de-DE" sz="2700" b="0" i="0" u="none" strike="noStrike" kern="1200" cap="none" spc="0" normalizeH="0" baseline="0" noProof="0">
                <a:ln>
                  <a:noFill/>
                </a:ln>
                <a:solidFill>
                  <a:srgbClr val="0014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Aufzählung Ebene 2</a:t>
            </a:r>
          </a:p>
          <a:p>
            <a:pPr marL="1714500" marR="0" lvl="2" indent="-342900" algn="l" defTabSz="13716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0014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Aufzählung Ebene 3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FDBCCF63-2915-DF47-BA43-B014330EC5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6339" y="9237958"/>
            <a:ext cx="116586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lang="de-DE" sz="2100" b="0" i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 in Masterfolie eintragen - Name Referent*in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3526436C-9142-FA43-8960-177FF534B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158945" y="9235801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21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Seite </a:t>
            </a:r>
            <a:fld id="{467D92FA-E26D-B845-B3B6-17DDDEAFDF6E}" type="slidenum">
              <a:rPr lang="de-DE" smtClean="0"/>
              <a:pPr/>
              <a:t>‹Nr.›</a:t>
            </a:fld>
            <a:r>
              <a:rPr lang="de-DE"/>
              <a:t> / XX</a:t>
            </a:r>
          </a:p>
        </p:txBody>
      </p:sp>
      <p:sp>
        <p:nvSpPr>
          <p:cNvPr id="9" name="Titelplatzhalter 1">
            <a:extLst>
              <a:ext uri="{FF2B5EF4-FFF2-40B4-BE49-F238E27FC236}">
                <a16:creationId xmlns:a16="http://schemas.microsoft.com/office/drawing/2014/main" id="{0C6BFEEB-ECFF-4C48-92FE-312C51CB0D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338" y="948971"/>
            <a:ext cx="12404507" cy="6890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de-DE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4066848695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Bildfolie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66CFED1-143B-9E49-9973-575F5A85AB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6339" y="2738438"/>
            <a:ext cx="7830000" cy="65270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979A643-0C58-9640-84A1-E0C560C252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16265" y="2738438"/>
            <a:ext cx="7830000" cy="65270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5AB9844D-1985-F444-A9CB-C8AC8654C7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6339" y="9237958"/>
            <a:ext cx="116586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lang="de-DE" sz="2100" b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 in Masterfolie eintragen - Name Referent*in</a:t>
            </a: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A60B5758-FCFD-3547-9BC5-99569C1864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158945" y="9235801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2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Seite </a:t>
            </a:r>
            <a:fld id="{467D92FA-E26D-B845-B3B6-17DDDEAFDF6E}" type="slidenum">
              <a:rPr lang="de-DE" smtClean="0"/>
              <a:pPr/>
              <a:t>‹Nr.›</a:t>
            </a:fld>
            <a:r>
              <a:rPr lang="de-DE"/>
              <a:t> / XX</a:t>
            </a:r>
          </a:p>
        </p:txBody>
      </p:sp>
      <p:sp>
        <p:nvSpPr>
          <p:cNvPr id="7" name="Titelplatzhalter 1">
            <a:extLst>
              <a:ext uri="{FF2B5EF4-FFF2-40B4-BE49-F238E27FC236}">
                <a16:creationId xmlns:a16="http://schemas.microsoft.com/office/drawing/2014/main" id="{3C25E9D5-8FA4-B94E-8C8C-1BB0DC4D69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338" y="948971"/>
            <a:ext cx="12404507" cy="6890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de-DE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352683177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Bildfolie 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66CFED1-143B-9E49-9973-575F5A85AB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6339" y="2738438"/>
            <a:ext cx="4860000" cy="65270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5AB9844D-1985-F444-A9CB-C8AC8654C7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6339" y="9237958"/>
            <a:ext cx="116586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lang="de-DE" sz="2100" b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 in Masterfolie eintragen - Name Referent*in</a:t>
            </a: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A60B5758-FCFD-3547-9BC5-99569C1864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158945" y="9235801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2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Seite </a:t>
            </a:r>
            <a:fld id="{467D92FA-E26D-B845-B3B6-17DDDEAFDF6E}" type="slidenum">
              <a:rPr lang="de-DE" smtClean="0"/>
              <a:pPr/>
              <a:t>‹Nr.›</a:t>
            </a:fld>
            <a:r>
              <a:rPr lang="de-DE"/>
              <a:t> / XX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B70C6C35-A5AF-7D48-AB66-64768F12D45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2413745" y="2738438"/>
            <a:ext cx="4860000" cy="65270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15FF0338-6CCB-CD4C-8FBA-94EB4C882AC9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715041" y="2738438"/>
            <a:ext cx="4860000" cy="65270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itelplatzhalter 1">
            <a:extLst>
              <a:ext uri="{FF2B5EF4-FFF2-40B4-BE49-F238E27FC236}">
                <a16:creationId xmlns:a16="http://schemas.microsoft.com/office/drawing/2014/main" id="{94D9109E-1BE1-8E40-B857-0CCB6654FA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338" y="948971"/>
            <a:ext cx="12404507" cy="6890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de-DE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3367750859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Bildfolie fre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FDBCCF63-2915-DF47-BA43-B014330EC5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6339" y="9237958"/>
            <a:ext cx="116586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lang="de-DE" sz="2100" b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 in Masterfolie eintragen - Name Referent*in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3526436C-9142-FA43-8960-177FF534B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158945" y="9235801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2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Seite </a:t>
            </a:r>
            <a:fld id="{467D92FA-E26D-B845-B3B6-17DDDEAFDF6E}" type="slidenum">
              <a:rPr lang="de-DE" smtClean="0"/>
              <a:pPr/>
              <a:t>‹Nr.›</a:t>
            </a:fld>
            <a:r>
              <a:rPr lang="de-DE"/>
              <a:t> / XX</a:t>
            </a:r>
          </a:p>
        </p:txBody>
      </p:sp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C86AB5D7-70C7-0C40-AE9F-FC7C5769FA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338" y="948971"/>
            <a:ext cx="12404507" cy="6890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de-DE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2940532026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nfolie einfar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992B6177-4456-F449-8318-048BE26751AA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7739427" y="3744623"/>
            <a:ext cx="9534318" cy="2132613"/>
          </a:xfrm>
        </p:spPr>
        <p:txBody>
          <a:bodyPr numCol="3"/>
          <a:lstStyle>
            <a:lvl1pPr marL="0" indent="0">
              <a:buNone/>
              <a:defRPr lang="de-DE" b="0" smtClean="0">
                <a:effectLst/>
              </a:defRPr>
            </a:lvl1pPr>
          </a:lstStyle>
          <a:p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amet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Hier kann eine Beschreibung stehen.</a:t>
            </a: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amet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Hier kann eine Beschreibung stehen.</a:t>
            </a: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amet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Hier kann eine Beschreibung stehen.</a:t>
            </a: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FDBCCF63-2915-DF47-BA43-B014330EC5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6339" y="9237958"/>
            <a:ext cx="116586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lang="de-DE" sz="2100" b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 in Masterfolie eintragen - Name Referent*in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3526436C-9142-FA43-8960-177FF534B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158945" y="9235801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2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Seite </a:t>
            </a:r>
            <a:fld id="{467D92FA-E26D-B845-B3B6-17DDDEAFDF6E}" type="slidenum">
              <a:rPr lang="de-DE" smtClean="0"/>
              <a:pPr/>
              <a:t>‹Nr.›</a:t>
            </a:fld>
            <a:r>
              <a:rPr lang="de-DE"/>
              <a:t> / XX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E2CF6811-BA3A-B04A-81AF-A57D8EBC665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016338" y="3740292"/>
            <a:ext cx="5909117" cy="1124262"/>
          </a:xfrm>
        </p:spPr>
        <p:txBody>
          <a:bodyPr/>
          <a:lstStyle>
            <a:lvl1pPr marL="0" indent="0">
              <a:buNone/>
              <a:defRPr lang="de-DE" b="0" smtClean="0">
                <a:effectLst/>
              </a:defRPr>
            </a:lvl1pPr>
          </a:lstStyle>
          <a:p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amet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Hier kann eine Beschreibung stehen.</a:t>
            </a: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3D583DFE-5EC0-7644-9C2B-E7496DE297F4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1016339" y="2576676"/>
            <a:ext cx="5909115" cy="892040"/>
          </a:xfrm>
          <a:solidFill>
            <a:schemeClr val="tx2"/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3000" b="1">
                <a:solidFill>
                  <a:schemeClr val="bg2"/>
                </a:solidFill>
              </a:defRPr>
            </a:lvl1pPr>
          </a:lstStyle>
          <a:p>
            <a:r>
              <a:rPr lang="de-DE"/>
              <a:t>TABELLENKOPF 1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A7DA0EE6-554C-E144-BDEA-747833191E4D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1016338" y="4870642"/>
            <a:ext cx="5909117" cy="932684"/>
          </a:xfrm>
        </p:spPr>
        <p:txBody>
          <a:bodyPr>
            <a:normAutofit/>
          </a:bodyPr>
          <a:lstStyle>
            <a:lvl1pPr marL="428625" indent="-428625">
              <a:buFont typeface="Arial" panose="020B0604020202020204" pitchFamily="34" charset="0"/>
              <a:buChar char="•"/>
              <a:defRPr lang="de-DE" sz="2100" b="0" smtClean="0">
                <a:effectLst/>
              </a:defRPr>
            </a:lvl1pPr>
          </a:lstStyle>
          <a:p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consetetur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sadipscing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elitr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,</a:t>
            </a:r>
          </a:p>
          <a:p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sed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diam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nonumy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eirmod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9CB91872-F8D7-7B45-B6AC-A183F35AD267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1016338" y="6174963"/>
            <a:ext cx="5909117" cy="1124262"/>
          </a:xfrm>
        </p:spPr>
        <p:txBody>
          <a:bodyPr/>
          <a:lstStyle>
            <a:lvl1pPr marL="0" indent="0">
              <a:buNone/>
              <a:defRPr lang="de-DE" b="0" smtClean="0">
                <a:effectLst/>
              </a:defRPr>
            </a:lvl1pPr>
          </a:lstStyle>
          <a:p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amet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Hier kann eine Beschreibung stehen.</a:t>
            </a: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74B5EAC1-736E-8345-8537-D18CA9F208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016338" y="7305313"/>
            <a:ext cx="5909117" cy="932684"/>
          </a:xfrm>
        </p:spPr>
        <p:txBody>
          <a:bodyPr>
            <a:normAutofit/>
          </a:bodyPr>
          <a:lstStyle>
            <a:lvl1pPr marL="428625" indent="-428625">
              <a:buFont typeface="Arial" panose="020B0604020202020204" pitchFamily="34" charset="0"/>
              <a:buChar char="•"/>
              <a:defRPr lang="de-DE" sz="2100" b="0" smtClean="0">
                <a:effectLst/>
              </a:defRPr>
            </a:lvl1pPr>
          </a:lstStyle>
          <a:p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consetetur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sadipscing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elitr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,</a:t>
            </a:r>
          </a:p>
          <a:p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sed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diam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nonumy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eirmod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BAB823C7-06D9-D645-A950-6BC8EA871B7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739427" y="2576676"/>
            <a:ext cx="9534318" cy="892040"/>
          </a:xfrm>
          <a:solidFill>
            <a:schemeClr val="tx2"/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3000" b="1">
                <a:solidFill>
                  <a:schemeClr val="bg2"/>
                </a:solidFill>
              </a:defRPr>
            </a:lvl1pPr>
          </a:lstStyle>
          <a:p>
            <a:r>
              <a:rPr lang="de-DE"/>
              <a:t>TABELLENKOPF 2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C0831AA8-1DC1-4A49-A752-EFA72B595A9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739427" y="6174964"/>
            <a:ext cx="9534318" cy="892040"/>
          </a:xfrm>
          <a:solidFill>
            <a:schemeClr val="tx2"/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3000" b="1">
                <a:solidFill>
                  <a:schemeClr val="bg2"/>
                </a:solidFill>
              </a:defRPr>
            </a:lvl1pPr>
          </a:lstStyle>
          <a:p>
            <a:r>
              <a:rPr lang="de-DE"/>
              <a:t>TABELLENKOPF 3</a:t>
            </a: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91CF6938-AB8E-D040-BAA9-46B1A7EB82FC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7739427" y="7364730"/>
            <a:ext cx="9534318" cy="1124262"/>
          </a:xfrm>
        </p:spPr>
        <p:txBody>
          <a:bodyPr/>
          <a:lstStyle>
            <a:lvl1pPr marL="0" indent="0">
              <a:buNone/>
              <a:defRPr lang="de-DE" b="0" smtClean="0">
                <a:effectLst/>
              </a:defRPr>
            </a:lvl1pPr>
          </a:lstStyle>
          <a:p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amet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Hier kann eine Beschreibung stehen.</a:t>
            </a: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itelplatzhalter 1">
            <a:extLst>
              <a:ext uri="{FF2B5EF4-FFF2-40B4-BE49-F238E27FC236}">
                <a16:creationId xmlns:a16="http://schemas.microsoft.com/office/drawing/2014/main" id="{ECC58060-1838-DC42-8727-D88889BEED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338" y="948971"/>
            <a:ext cx="12404507" cy="6890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de-DE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2925831085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nfolie mehrfar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992B6177-4456-F449-8318-048BE26751AA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7739427" y="3744623"/>
            <a:ext cx="9534318" cy="2132613"/>
          </a:xfrm>
        </p:spPr>
        <p:txBody>
          <a:bodyPr numCol="3"/>
          <a:lstStyle>
            <a:lvl1pPr marL="0" indent="0">
              <a:buNone/>
              <a:defRPr lang="de-DE" b="0" smtClean="0">
                <a:effectLst/>
              </a:defRPr>
            </a:lvl1pPr>
          </a:lstStyle>
          <a:p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amet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Hier kann eine Beschreibung stehen.</a:t>
            </a: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amet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Hier kann eine Beschreibung stehen.</a:t>
            </a: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amet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Hier kann eine Beschreibung stehen.</a:t>
            </a: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FDBCCF63-2915-DF47-BA43-B014330EC5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6339" y="9237958"/>
            <a:ext cx="116586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lang="de-DE" sz="2100" b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 in Masterfolie eintragen - Name Referent*in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3526436C-9142-FA43-8960-177FF534B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158945" y="9235801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2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Seite </a:t>
            </a:r>
            <a:fld id="{467D92FA-E26D-B845-B3B6-17DDDEAFDF6E}" type="slidenum">
              <a:rPr lang="de-DE" smtClean="0"/>
              <a:pPr/>
              <a:t>‹Nr.›</a:t>
            </a:fld>
            <a:r>
              <a:rPr lang="de-DE"/>
              <a:t> / XX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E2CF6811-BA3A-B04A-81AF-A57D8EBC665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016338" y="3740292"/>
            <a:ext cx="5909117" cy="1124262"/>
          </a:xfrm>
        </p:spPr>
        <p:txBody>
          <a:bodyPr/>
          <a:lstStyle>
            <a:lvl1pPr marL="0" indent="0">
              <a:buNone/>
              <a:defRPr lang="de-DE" b="0" smtClean="0">
                <a:effectLst/>
              </a:defRPr>
            </a:lvl1pPr>
          </a:lstStyle>
          <a:p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amet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Hier kann eine Beschreibung stehen.</a:t>
            </a: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3D583DFE-5EC0-7644-9C2B-E7496DE297F4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1016339" y="2576676"/>
            <a:ext cx="5909115" cy="892040"/>
          </a:xfrm>
          <a:solidFill>
            <a:schemeClr val="bg1"/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3000" b="1" baseline="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/>
              <a:t>TABELLENKOPF 1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A7DA0EE6-554C-E144-BDEA-747833191E4D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1016338" y="4870642"/>
            <a:ext cx="5909117" cy="932684"/>
          </a:xfrm>
        </p:spPr>
        <p:txBody>
          <a:bodyPr>
            <a:normAutofit/>
          </a:bodyPr>
          <a:lstStyle>
            <a:lvl1pPr marL="428625" indent="-428625">
              <a:buFont typeface="Arial" panose="020B0604020202020204" pitchFamily="34" charset="0"/>
              <a:buChar char="•"/>
              <a:defRPr lang="de-DE" sz="2100" b="0" smtClean="0">
                <a:effectLst/>
              </a:defRPr>
            </a:lvl1pPr>
          </a:lstStyle>
          <a:p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consetetur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sadipscing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elitr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,</a:t>
            </a:r>
          </a:p>
          <a:p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sed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diam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nonumy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eirmod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9CB91872-F8D7-7B45-B6AC-A183F35AD267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1016338" y="6174963"/>
            <a:ext cx="5909117" cy="1124262"/>
          </a:xfrm>
        </p:spPr>
        <p:txBody>
          <a:bodyPr/>
          <a:lstStyle>
            <a:lvl1pPr marL="0" indent="0">
              <a:buNone/>
              <a:defRPr lang="de-DE" b="0" smtClean="0">
                <a:effectLst/>
              </a:defRPr>
            </a:lvl1pPr>
          </a:lstStyle>
          <a:p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amet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Hier kann eine Beschreibung stehen.</a:t>
            </a: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74B5EAC1-736E-8345-8537-D18CA9F208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016338" y="7305313"/>
            <a:ext cx="5909117" cy="932684"/>
          </a:xfrm>
        </p:spPr>
        <p:txBody>
          <a:bodyPr>
            <a:normAutofit/>
          </a:bodyPr>
          <a:lstStyle>
            <a:lvl1pPr marL="428625" indent="-428625">
              <a:buFont typeface="Arial" panose="020B0604020202020204" pitchFamily="34" charset="0"/>
              <a:buChar char="•"/>
              <a:defRPr lang="de-DE" sz="2100" b="0" smtClean="0">
                <a:effectLst/>
              </a:defRPr>
            </a:lvl1pPr>
          </a:lstStyle>
          <a:p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consetetur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sadipscing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elitr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,</a:t>
            </a:r>
          </a:p>
          <a:p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sed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diam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nonumy</a:t>
            </a:r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eirmod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BAB823C7-06D9-D645-A950-6BC8EA871B7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739427" y="2576676"/>
            <a:ext cx="9534318" cy="892040"/>
          </a:xfr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3000" b="1">
                <a:solidFill>
                  <a:schemeClr val="bg2"/>
                </a:solidFill>
              </a:defRPr>
            </a:lvl1pPr>
          </a:lstStyle>
          <a:p>
            <a:r>
              <a:rPr lang="de-DE"/>
              <a:t>TABELLENKOPF 2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C0831AA8-1DC1-4A49-A752-EFA72B595A9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739427" y="6174964"/>
            <a:ext cx="9534318" cy="892040"/>
          </a:xfrm>
          <a:solidFill>
            <a:schemeClr val="accent2"/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3000" b="1">
                <a:solidFill>
                  <a:schemeClr val="bg2"/>
                </a:solidFill>
              </a:defRPr>
            </a:lvl1pPr>
          </a:lstStyle>
          <a:p>
            <a:r>
              <a:rPr lang="de-DE"/>
              <a:t>TABELLENKOPF 3</a:t>
            </a: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91CF6938-AB8E-D040-BAA9-46B1A7EB82FC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7739427" y="7364730"/>
            <a:ext cx="9534318" cy="1124262"/>
          </a:xfrm>
        </p:spPr>
        <p:txBody>
          <a:bodyPr/>
          <a:lstStyle>
            <a:lvl1pPr marL="0" indent="0">
              <a:buNone/>
              <a:defRPr lang="de-DE" b="0" smtClean="0">
                <a:effectLst/>
              </a:defRPr>
            </a:lvl1pPr>
          </a:lstStyle>
          <a:p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err="1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amet</a:t>
            </a:r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Hier kann eine Beschreibung stehen.</a:t>
            </a:r>
          </a:p>
          <a:p>
            <a:endParaRPr lang="de-DE">
              <a:solidFill>
                <a:srgbClr val="00143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itelplatzhalter 1">
            <a:extLst>
              <a:ext uri="{FF2B5EF4-FFF2-40B4-BE49-F238E27FC236}">
                <a16:creationId xmlns:a16="http://schemas.microsoft.com/office/drawing/2014/main" id="{C88DE74A-C8FD-8049-BD0C-FFC9C123D5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338" y="948971"/>
            <a:ext cx="12404507" cy="6890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de-DE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3151721006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folie du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18DF3A49-CA83-EF47-B004-F9C5506F77A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4775" y="359766"/>
            <a:ext cx="17558214" cy="9601200"/>
          </a:xfrm>
          <a:solidFill>
            <a:schemeClr val="tx1">
              <a:lumMod val="85000"/>
              <a:alpha val="90000"/>
            </a:schemeClr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/>
              <a:t>Dunkles Bild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A409F55-F0F7-4B4F-A7D9-7AE141A6A5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545" y="9324976"/>
            <a:ext cx="10832306" cy="461963"/>
          </a:xfrm>
        </p:spPr>
        <p:txBody>
          <a:bodyPr anchor="b" anchorCtr="0">
            <a:normAutofit/>
          </a:bodyPr>
          <a:lstStyle>
            <a:lvl1pPr marL="0" indent="0">
              <a:buNone/>
              <a:defRPr lang="de-DE" sz="1500" smtClean="0">
                <a:solidFill>
                  <a:schemeClr val="tx1"/>
                </a:solidFill>
                <a:effectLst/>
              </a:defRPr>
            </a:lvl1pPr>
          </a:lstStyle>
          <a:p>
            <a:r>
              <a:rPr lang="de-DE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Quelle: Beispiel für ein dunkles vollflächiges Bild in Anwendung mit dem Logo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FAAE7FF-208F-2043-85E9-9A33928EFA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158944" y="547689"/>
            <a:ext cx="4244486" cy="1427391"/>
          </a:xfrm>
          <a:prstGeom prst="rect">
            <a:avLst/>
          </a:prstGeom>
        </p:spPr>
      </p:pic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26BA3A1E-5EFF-5040-B178-505B1F9D08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338" y="948971"/>
            <a:ext cx="12404507" cy="6890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1411526692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folie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18DF3A49-CA83-EF47-B004-F9C5506F77A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7000"/>
          </a:xfrm>
          <a:solidFill>
            <a:schemeClr val="tx1">
              <a:lumMod val="85000"/>
              <a:alpha val="1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de-DE"/>
              <a:t>Helles Bild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A409F55-F0F7-4B4F-A7D9-7AE141A6A5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545" y="9324976"/>
            <a:ext cx="10832306" cy="461963"/>
          </a:xfrm>
        </p:spPr>
        <p:txBody>
          <a:bodyPr anchor="b" anchorCtr="0">
            <a:normAutofit/>
          </a:bodyPr>
          <a:lstStyle>
            <a:lvl1pPr marL="0" indent="0">
              <a:buNone/>
              <a:defRPr lang="de-DE" sz="1500" smtClean="0">
                <a:effectLst/>
              </a:defRPr>
            </a:lvl1pPr>
          </a:lstStyle>
          <a:p>
            <a:r>
              <a:rPr lang="de-DE">
                <a:solidFill>
                  <a:srgbClr val="001432"/>
                </a:solidFill>
                <a:effectLst/>
                <a:latin typeface="Arial" panose="020B0604020202020204" pitchFamily="34" charset="0"/>
              </a:rPr>
              <a:t>Quelle: Beispiel für ein dunkles vollflächiges Bild in Anwendung mit dem Logo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A2FB161-2A9F-624D-AE19-35B69F7CF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642523" y="1018823"/>
            <a:ext cx="3266076" cy="511980"/>
          </a:xfrm>
          <a:prstGeom prst="rect">
            <a:avLst/>
          </a:prstGeom>
        </p:spPr>
      </p:pic>
      <p:sp>
        <p:nvSpPr>
          <p:cNvPr id="5" name="Titelplatzhalter 1">
            <a:extLst>
              <a:ext uri="{FF2B5EF4-FFF2-40B4-BE49-F238E27FC236}">
                <a16:creationId xmlns:a16="http://schemas.microsoft.com/office/drawing/2014/main" id="{F353D9CE-E466-E941-85FA-8E7D10B44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338" y="948971"/>
            <a:ext cx="12404507" cy="6890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de-DE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605782228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A5CFD5E-FAA1-9B40-BF5E-E7A81AF45E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7089708-2BF5-3E42-9F20-F8C6249392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76392" y="4281389"/>
            <a:ext cx="13716000" cy="3581400"/>
          </a:xfrm>
        </p:spPr>
        <p:txBody>
          <a:bodyPr anchor="b">
            <a:normAutofit/>
          </a:bodyPr>
          <a:lstStyle>
            <a:lvl1pPr algn="l">
              <a:defRPr sz="7200" b="1">
                <a:solidFill>
                  <a:schemeClr val="bg2"/>
                </a:solidFill>
              </a:defRPr>
            </a:lvl1pPr>
          </a:lstStyle>
          <a:p>
            <a:r>
              <a:rPr lang="de-DE" b="1">
                <a:effectLst/>
                <a:latin typeface="Arial" panose="020B0604020202020204" pitchFamily="34" charset="0"/>
              </a:rPr>
              <a:t>Titel </a:t>
            </a:r>
            <a:br>
              <a:rPr lang="de-DE" b="1">
                <a:effectLst/>
                <a:latin typeface="Arial" panose="020B0604020202020204" pitchFamily="34" charset="0"/>
              </a:rPr>
            </a:br>
            <a:r>
              <a:rPr lang="de-DE" b="1">
                <a:effectLst/>
                <a:latin typeface="Arial" panose="020B0604020202020204" pitchFamily="34" charset="0"/>
              </a:rPr>
              <a:t>Schlussfolie</a:t>
            </a:r>
            <a:endParaRPr lang="de-DE">
              <a:effectLst/>
              <a:latin typeface="Arial" panose="020B060402020202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785DB64-CB48-984E-989C-016EEF3E59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76392" y="8000901"/>
            <a:ext cx="13716000" cy="998835"/>
          </a:xfrm>
        </p:spPr>
        <p:txBody>
          <a:bodyPr>
            <a:normAutofit/>
          </a:bodyPr>
          <a:lstStyle>
            <a:lvl1pPr marL="0" indent="0" algn="l">
              <a:buNone/>
              <a:defRPr lang="de-DE" smtClean="0">
                <a:solidFill>
                  <a:srgbClr val="002060"/>
                </a:solidFill>
                <a:effectLst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de-DE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Unterzeile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D4BC111-A253-D742-9991-0567A54F209C}"/>
              </a:ext>
            </a:extLst>
          </p:cNvPr>
          <p:cNvSpPr/>
          <p:nvPr userDrawn="1"/>
        </p:nvSpPr>
        <p:spPr>
          <a:xfrm>
            <a:off x="1176392" y="9684692"/>
            <a:ext cx="295465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100" b="1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GermanZero</a:t>
            </a:r>
            <a:r>
              <a:rPr lang="de-DE" sz="21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e.V.</a:t>
            </a:r>
            <a:r>
              <a:rPr lang="de-DE" sz="210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	</a:t>
            </a:r>
            <a:endParaRPr lang="de-DE" sz="2100">
              <a:solidFill>
                <a:schemeClr val="bg2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C9A245D2-EB27-A84E-8D3E-AFE05EF08D34}"/>
              </a:ext>
            </a:extLst>
          </p:cNvPr>
          <p:cNvSpPr/>
          <p:nvPr userDrawn="1"/>
        </p:nvSpPr>
        <p:spPr>
          <a:xfrm>
            <a:off x="6872438" y="9684692"/>
            <a:ext cx="1004872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2100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www.GermanZero.de</a:t>
            </a:r>
            <a:r>
              <a:rPr lang="de-DE" sz="210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| </a:t>
            </a:r>
            <a:r>
              <a:rPr lang="de-DE" sz="2100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info@GermanZero.de</a:t>
            </a:r>
            <a:r>
              <a:rPr lang="de-DE" sz="210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| @_</a:t>
            </a:r>
            <a:r>
              <a:rPr lang="de-DE" sz="2100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GermanZero</a:t>
            </a:r>
            <a:r>
              <a:rPr lang="de-DE" sz="210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auf </a:t>
            </a:r>
            <a:r>
              <a:rPr lang="de-DE" sz="2100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SocialMedia</a:t>
            </a:r>
            <a:endParaRPr lang="de-DE" sz="2100"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780040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A5CFD5E-FAA1-9B40-BF5E-E7A81AF45E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094171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 du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A5CFD5E-FAA1-9B40-BF5E-E7A81AF45E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7089708-2BF5-3E42-9F20-F8C6249392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76392" y="4281389"/>
            <a:ext cx="13716000" cy="3581400"/>
          </a:xfrm>
        </p:spPr>
        <p:txBody>
          <a:bodyPr anchor="b">
            <a:normAutofit/>
          </a:bodyPr>
          <a:lstStyle>
            <a:lvl1pPr algn="l">
              <a:defRPr sz="7200" b="1">
                <a:solidFill>
                  <a:srgbClr val="002060"/>
                </a:solidFill>
              </a:defRPr>
            </a:lvl1pPr>
          </a:lstStyle>
          <a:p>
            <a:r>
              <a:rPr lang="de-DE" b="1">
                <a:effectLst/>
                <a:latin typeface="Arial" panose="020B0604020202020204" pitchFamily="34" charset="0"/>
              </a:rPr>
              <a:t>Titel </a:t>
            </a:r>
            <a:br>
              <a:rPr lang="de-DE" b="1">
                <a:effectLst/>
                <a:latin typeface="Arial" panose="020B0604020202020204" pitchFamily="34" charset="0"/>
              </a:rPr>
            </a:br>
            <a:r>
              <a:rPr lang="de-DE" b="1">
                <a:effectLst/>
                <a:latin typeface="Arial" panose="020B0604020202020204" pitchFamily="34" charset="0"/>
              </a:rPr>
              <a:t>Schlussfolie</a:t>
            </a:r>
            <a:endParaRPr lang="de-DE">
              <a:effectLst/>
              <a:latin typeface="Arial" panose="020B060402020202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785DB64-CB48-984E-989C-016EEF3E59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76392" y="8000901"/>
            <a:ext cx="13716000" cy="998835"/>
          </a:xfrm>
        </p:spPr>
        <p:txBody>
          <a:bodyPr>
            <a:normAutofit/>
          </a:bodyPr>
          <a:lstStyle>
            <a:lvl1pPr marL="0" indent="0" algn="l">
              <a:buNone/>
              <a:defRPr lang="de-DE" smtClean="0">
                <a:solidFill>
                  <a:srgbClr val="002060"/>
                </a:solidFill>
                <a:effectLst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de-DE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Unterzeile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D4BC111-A253-D742-9991-0567A54F209C}"/>
              </a:ext>
            </a:extLst>
          </p:cNvPr>
          <p:cNvSpPr/>
          <p:nvPr userDrawn="1"/>
        </p:nvSpPr>
        <p:spPr>
          <a:xfrm>
            <a:off x="1176392" y="9684692"/>
            <a:ext cx="295465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100" b="1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GermanZero</a:t>
            </a:r>
            <a:r>
              <a:rPr lang="de-DE" sz="2100" b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e.V.</a:t>
            </a:r>
            <a:r>
              <a:rPr lang="de-DE" sz="210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	</a:t>
            </a:r>
            <a:endParaRPr lang="de-DE" sz="2100">
              <a:solidFill>
                <a:srgbClr val="002060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C9A245D2-EB27-A84E-8D3E-AFE05EF08D34}"/>
              </a:ext>
            </a:extLst>
          </p:cNvPr>
          <p:cNvSpPr/>
          <p:nvPr userDrawn="1"/>
        </p:nvSpPr>
        <p:spPr>
          <a:xfrm>
            <a:off x="6872438" y="9684692"/>
            <a:ext cx="1004872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210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www.GermanZero.de</a:t>
            </a:r>
            <a:r>
              <a:rPr lang="de-DE" sz="210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| </a:t>
            </a:r>
            <a:r>
              <a:rPr lang="de-DE" sz="210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info@GermanZero.de</a:t>
            </a:r>
            <a:r>
              <a:rPr lang="de-DE" sz="210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| @_</a:t>
            </a:r>
            <a:r>
              <a:rPr lang="de-DE" sz="210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GermanZero</a:t>
            </a:r>
            <a:r>
              <a:rPr lang="de-DE" sz="210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auf </a:t>
            </a:r>
            <a:r>
              <a:rPr lang="de-DE" sz="210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SocialMedia</a:t>
            </a:r>
            <a:endParaRPr lang="de-DE" sz="210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267814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mensschild dunke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C55A511F-315F-C340-BD8B-8AE029B862BD}"/>
              </a:ext>
            </a:extLst>
          </p:cNvPr>
          <p:cNvSpPr txBox="1">
            <a:spLocks/>
          </p:cNvSpPr>
          <p:nvPr userDrawn="1"/>
        </p:nvSpPr>
        <p:spPr>
          <a:xfrm>
            <a:off x="714587" y="3534294"/>
            <a:ext cx="17047634" cy="5257662"/>
          </a:xfrm>
          <a:prstGeom prst="rect">
            <a:avLst/>
          </a:prstGeom>
        </p:spPr>
        <p:txBody>
          <a:bodyPr vert="horz" lIns="137160" tIns="68580" rIns="137160" bIns="6858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12000" b="1">
                <a:solidFill>
                  <a:srgbClr val="002060"/>
                </a:solidFill>
              </a:rPr>
              <a:t>Vorname Nachname </a:t>
            </a:r>
          </a:p>
          <a:p>
            <a:r>
              <a:rPr lang="de-DE" sz="12000" b="1">
                <a:solidFill>
                  <a:srgbClr val="002060"/>
                </a:solidFill>
              </a:rPr>
              <a:t>Arial 80 fett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B6426EF-1B3D-9943-BF06-7D7DC2FC2B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642523" y="1018823"/>
            <a:ext cx="3266076" cy="51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028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agramm Kreis Typ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F8C62A-4B23-CE45-B7AA-54E9CA5DA9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339" y="-332898"/>
            <a:ext cx="12268148" cy="198834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/>
              <a:t>Diagrammtyp weiß auf gelb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FDBCCF63-2915-DF47-BA43-B014330EC5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6339" y="9237958"/>
            <a:ext cx="116586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lang="de-DE" sz="2100" b="1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 in Masterfolie eintragen - Name Referent*in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3526436C-9142-FA43-8960-177FF534B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158945" y="9235801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21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Seite </a:t>
            </a:r>
            <a:fld id="{467D92FA-E26D-B845-B3B6-17DDDEAFDF6E}" type="slidenum">
              <a:rPr lang="de-DE" smtClean="0"/>
              <a:pPr/>
              <a:t>‹Nr.›</a:t>
            </a:fld>
            <a:r>
              <a:rPr lang="de-DE"/>
              <a:t> / XX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55D0E25-9961-8043-AA46-3AC558D78E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158944" y="547689"/>
            <a:ext cx="4244486" cy="1427391"/>
          </a:xfrm>
          <a:prstGeom prst="rect">
            <a:avLst/>
          </a:prstGeom>
        </p:spPr>
      </p:pic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DF168C96-70C0-F34C-A975-633C6C126D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16265" y="2738438"/>
            <a:ext cx="7830000" cy="6527007"/>
          </a:xfrm>
        </p:spPr>
        <p:txBody>
          <a:bodyPr/>
          <a:lstStyle>
            <a:lvl1pPr marL="428625" indent="-428625"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</a:defRPr>
            </a:lvl1pPr>
          </a:lstStyle>
          <a:p>
            <a:r>
              <a:rPr lang="de-DE"/>
              <a:t>Mastertextformat bearbeiten</a:t>
            </a:r>
          </a:p>
          <a:p>
            <a:r>
              <a:rPr lang="de-DE"/>
              <a:t>Zweite Ebene
Dritte Ebene</a:t>
            </a:r>
          </a:p>
        </p:txBody>
      </p:sp>
    </p:spTree>
    <p:extLst>
      <p:ext uri="{BB962C8B-B14F-4D97-AF65-F5344CB8AC3E}">
        <p14:creationId xmlns:p14="http://schemas.microsoft.com/office/powerpoint/2010/main" val="20842150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lie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FDBCCF63-2915-DF47-BA43-B014330EC5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6339" y="9237958"/>
            <a:ext cx="116586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lang="de-DE" sz="2100" b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3526436C-9142-FA43-8960-177FF534B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158945" y="9235801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2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Seite </a:t>
            </a:r>
            <a:fld id="{467D92FA-E26D-B845-B3B6-17DDDEAFDF6E}" type="slidenum">
              <a:rPr lang="de-DE" smtClean="0"/>
              <a:pPr/>
              <a:t>‹Nr.›</a:t>
            </a:fld>
            <a:r>
              <a:rPr lang="de-DE"/>
              <a:t> / XX</a:t>
            </a:r>
          </a:p>
        </p:txBody>
      </p:sp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C86AB5D7-70C7-0C40-AE9F-FC7C5769FA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338" y="948971"/>
            <a:ext cx="12404507" cy="6890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de-DE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2534874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oleObject" Target="../embeddings/oleObject1.bin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D7474225-EF49-6348-8C26-43C1B6383A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3941841689"/>
              </p:ext>
            </p:extLst>
          </p:nvPr>
        </p:nvGraphicFramePr>
        <p:xfrm>
          <a:off x="2383" y="2382"/>
          <a:ext cx="1841" cy="2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23" imgW="7772400" imgH="10058400" progId="TCLayout.ActiveDocument.1">
                  <p:embed/>
                </p:oleObj>
              </mc:Choice>
              <mc:Fallback>
                <p:oleObj name="think-cell Folie" r:id="rId23" imgW="7772400" imgH="10058400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D7474225-EF49-6348-8C26-43C1B6383A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383" y="2382"/>
                        <a:ext cx="1841" cy="2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41E4E78-D2FB-3C4E-8A7C-9A37C9024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338" y="948971"/>
            <a:ext cx="12404507" cy="6890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6940A25-EF3D-C84E-A40B-ED09A649A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6338" y="2738438"/>
            <a:ext cx="15890123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e-DE"/>
              <a:t>Aufzählung Ebene 1</a:t>
            </a:r>
          </a:p>
          <a:p>
            <a:pPr lvl="1">
              <a:buFont typeface="Symbol" pitchFamily="2" charset="2"/>
              <a:buChar char="-"/>
            </a:pPr>
            <a:r>
              <a:rPr lang="de-DE"/>
              <a:t>Aufzählung Ebene 2</a:t>
            </a:r>
          </a:p>
          <a:p>
            <a:pPr lvl="2">
              <a:buFont typeface="Wingdings" pitchFamily="2" charset="2"/>
              <a:buChar char="§"/>
            </a:pPr>
            <a:r>
              <a:rPr lang="de-DE"/>
              <a:t>Aufzählung Ebene 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233BDC-86F5-7449-BC8F-7F298F4C1D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6339" y="9237958"/>
            <a:ext cx="116586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lang="de-DE" sz="2100" b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Rahmenstrategie 2021 - Name Referent*in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A5F7AE-597D-E04B-8DFD-F573619ABB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806363" y="9235801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2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Seite </a:t>
            </a:r>
            <a:fld id="{467D92FA-E26D-B845-B3B6-17DDDEAFDF6E}" type="slidenum">
              <a:rPr lang="de-DE" smtClean="0"/>
              <a:pPr/>
              <a:t>‹Nr.›</a:t>
            </a:fld>
            <a:r>
              <a:rPr lang="de-DE"/>
              <a:t>//XX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8F67B18-44D9-150C-A90C-80E42671A3B2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rcRect/>
          <a:stretch/>
        </p:blipFill>
        <p:spPr>
          <a:xfrm>
            <a:off x="13158944" y="662091"/>
            <a:ext cx="4244486" cy="119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262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28625" indent="-428625" algn="l" defTabSz="1371600" rtl="0" eaLnBrk="1" latinLnBrk="0" hangingPunct="1">
        <a:lnSpc>
          <a:spcPct val="110000"/>
        </a:lnSpc>
        <a:spcBef>
          <a:spcPts val="1500"/>
        </a:spcBef>
        <a:buFont typeface="Arial" panose="020B0604020202020204" pitchFamily="34" charset="0"/>
        <a:buChar char="•"/>
        <a:defRPr sz="27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028700" indent="-342900" algn="l" defTabSz="1371600" rtl="0" eaLnBrk="1" latinLnBrk="0" hangingPunct="1">
        <a:lnSpc>
          <a:spcPct val="110000"/>
        </a:lnSpc>
        <a:spcBef>
          <a:spcPts val="750"/>
        </a:spcBef>
        <a:buFont typeface="Arial" panose="020B0604020202020204" pitchFamily="34" charset="0"/>
        <a:buChar char="•"/>
        <a:defRPr sz="27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10000"/>
        </a:lnSpc>
        <a:spcBef>
          <a:spcPts val="75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595">
          <p15:clr>
            <a:srgbClr val="F26B43"/>
          </p15:clr>
        </p15:guide>
        <p15:guide id="4" pos="71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hyperlink" Target="https://www.mannheim.de/de/stadt-gestalten/planungskonzepte/flaechennutzungsplanung/flaechennutzungsplan-windenergie" TargetMode="External"/><Relationship Id="rId12" Type="http://schemas.openxmlformats.org/officeDocument/2006/relationships/hyperlink" Target="https://klimaweg.net/best-practice/umstellung-des-verpflegungsangebots-in-kantinen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eitfaden.kommunaler-klimaschutz.de/wp-content/uploads/2023/03/Praxisleitfaden_2023_Massnahme_Bio-Lebensmittel.pdf" TargetMode="External"/><Relationship Id="rId11" Type="http://schemas.openxmlformats.org/officeDocument/2006/relationships/image" Target="../media/image18.svg"/><Relationship Id="rId5" Type="http://schemas.openxmlformats.org/officeDocument/2006/relationships/hyperlink" Target="https://commons.wikimedia.org/wiki/File:Al-Quds_College_-_Cafeteria.jpg" TargetMode="External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9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ommons.wikimedia.org/wiki/File:Learning_to_Code.jpg" TargetMode="External"/><Relationship Id="rId5" Type="http://schemas.openxmlformats.org/officeDocument/2006/relationships/hyperlink" Target="https://commons.wikimedia.org/wiki/File:Al-Quds_College_-_Cafeteria.jpg" TargetMode="External"/><Relationship Id="rId4" Type="http://schemas.openxmlformats.org/officeDocument/2006/relationships/image" Target="../media/image13.png"/><Relationship Id="rId9" Type="http://schemas.openxmlformats.org/officeDocument/2006/relationships/hyperlink" Target="https://klimaweg.net/best-practice/infoservice-landwirtschaft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tiftunglebensraum.org/" TargetMode="External"/><Relationship Id="rId13" Type="http://schemas.openxmlformats.org/officeDocument/2006/relationships/image" Target="../media/image18.svg"/><Relationship Id="rId3" Type="http://schemas.openxmlformats.org/officeDocument/2006/relationships/image" Target="../media/image20.jpeg"/><Relationship Id="rId7" Type="http://schemas.openxmlformats.org/officeDocument/2006/relationships/hyperlink" Target="https://bio-aus-bw.de/,Lde/9280915" TargetMode="External"/><Relationship Id="rId12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landwirtschaft.sachsen.de/kompetenzzentrum-oekologischer-landbau.html" TargetMode="External"/><Relationship Id="rId11" Type="http://schemas.openxmlformats.org/officeDocument/2006/relationships/image" Target="../media/image16.svg"/><Relationship Id="rId5" Type="http://schemas.openxmlformats.org/officeDocument/2006/relationships/hyperlink" Target="https://commons.wikimedia.org/wiki/File:Central_Experimental_Farm_(3064658784).jpg" TargetMode="External"/><Relationship Id="rId10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hyperlink" Target="https://www.mannheim.de/de/stadt-gestalten/planungskonzepte/flaechennutzungsplanung/flaechennutzungsplan-windenergie" TargetMode="External"/><Relationship Id="rId14" Type="http://schemas.openxmlformats.org/officeDocument/2006/relationships/hyperlink" Target="https://klimaweg.net/best-practice/kostenlose-klimaschutzberatung-fuer-landwirtschaftsbetriebe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nnheim.de/de/stadt-gestalten/planungskonzepte/flaechennutzungsplanung/flaechennutzungsplan-windenergie" TargetMode="External"/><Relationship Id="rId13" Type="http://schemas.openxmlformats.org/officeDocument/2006/relationships/hyperlink" Target="https://klimaweg.net/best-practice/leipziger-landwirtschaftsdialoge/" TargetMode="External"/><Relationship Id="rId3" Type="http://schemas.openxmlformats.org/officeDocument/2006/relationships/image" Target="../media/image21.jpeg"/><Relationship Id="rId7" Type="http://schemas.openxmlformats.org/officeDocument/2006/relationships/hyperlink" Target="https://buchholzzero.de/klimaaktionsplan/" TargetMode="External"/><Relationship Id="rId12" Type="http://schemas.openxmlformats.org/officeDocument/2006/relationships/image" Target="../media/image18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ommons.wikimedia.org/wiki/File:Central_Experimental_Farm_(3064658784).jpg" TargetMode="External"/><Relationship Id="rId11" Type="http://schemas.openxmlformats.org/officeDocument/2006/relationships/image" Target="../media/image17.png"/><Relationship Id="rId5" Type="http://schemas.openxmlformats.org/officeDocument/2006/relationships/hyperlink" Target="https://commons.wikimedia.org/wiki/File:Gruppenarbeit_beim_FemNetzCon_2024.jpg" TargetMode="External"/><Relationship Id="rId10" Type="http://schemas.openxmlformats.org/officeDocument/2006/relationships/image" Target="../media/image16.svg"/><Relationship Id="rId4" Type="http://schemas.openxmlformats.org/officeDocument/2006/relationships/image" Target="../media/image13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taz.de/Mehr-Oekologie-in-der-Landwirtschaft/!5556419/" TargetMode="External"/><Relationship Id="rId13" Type="http://schemas.openxmlformats.org/officeDocument/2006/relationships/image" Target="../media/image18.svg"/><Relationship Id="rId3" Type="http://schemas.openxmlformats.org/officeDocument/2006/relationships/image" Target="../media/image21.jpeg"/><Relationship Id="rId7" Type="http://schemas.openxmlformats.org/officeDocument/2006/relationships/hyperlink" Target="https://buchholzzero.de/klimaaktionsplan/" TargetMode="External"/><Relationship Id="rId12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ommons.wikimedia.org/wiki/File:Central_Experimental_Farm_(3064658784).jpg" TargetMode="External"/><Relationship Id="rId11" Type="http://schemas.openxmlformats.org/officeDocument/2006/relationships/image" Target="../media/image16.svg"/><Relationship Id="rId5" Type="http://schemas.openxmlformats.org/officeDocument/2006/relationships/hyperlink" Target="https://commons.wikimedia.org/wiki/File:Gruppenarbeit_beim_FemNetzCon_2024.jpg" TargetMode="External"/><Relationship Id="rId10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hyperlink" Target="https://www.mannheim.de/de/stadt-gestalten/planungskonzepte/flaechennutzungsplanung/flaechennutzungsplan-windenergie" TargetMode="External"/><Relationship Id="rId14" Type="http://schemas.openxmlformats.org/officeDocument/2006/relationships/hyperlink" Target="https://klimaweg.net/best-practice/vergabe-von-kommunalen-pachtflaechen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nnheim.de/de/stadt-gestalten/planungskonzepte/flaechennutzungsplanung/flaechennutzungsplan-windenergie" TargetMode="External"/><Relationship Id="rId3" Type="http://schemas.openxmlformats.org/officeDocument/2006/relationships/image" Target="../media/image22.png"/><Relationship Id="rId7" Type="http://schemas.openxmlformats.org/officeDocument/2006/relationships/hyperlink" Target="https://leitfaden.kommunaler-klimaschutz.de/wp-content/uploads/2023/03/Praxisleitfaden_2023_Massnahme_Urbane_Landwirtschaft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ommons.wikimedia.org/wiki/File:Central_Experimental_Farm_(3064658784).jpg" TargetMode="External"/><Relationship Id="rId5" Type="http://schemas.openxmlformats.org/officeDocument/2006/relationships/hyperlink" Target="https://upload.wikimedia.org/wikipedia/commons/thumb/0/03/Urban_Gardening_vor_dem_Theater_Freiburg.jpg/640px-Urban_Gardening_vor_dem_Theater_Freiburg.jpg" TargetMode="External"/><Relationship Id="rId10" Type="http://schemas.openxmlformats.org/officeDocument/2006/relationships/image" Target="../media/image16.svg"/><Relationship Id="rId4" Type="http://schemas.openxmlformats.org/officeDocument/2006/relationships/image" Target="../media/image13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958DE3F4-531E-B80B-2C92-DFF4C68D8E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LocalZero</a:t>
            </a:r>
            <a:r>
              <a:rPr lang="de-DE" dirty="0"/>
              <a:t> Top-Maßnahmen Landwirtschaft </a:t>
            </a:r>
          </a:p>
        </p:txBody>
      </p:sp>
    </p:spTree>
    <p:extLst>
      <p:ext uri="{BB962C8B-B14F-4D97-AF65-F5344CB8AC3E}">
        <p14:creationId xmlns:p14="http://schemas.microsoft.com/office/powerpoint/2010/main" val="3584298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17221" y="1808877"/>
            <a:ext cx="1715510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743429" y="1620026"/>
            <a:ext cx="2799310" cy="339603"/>
            <a:chOff x="0" y="0"/>
            <a:chExt cx="3732413" cy="452804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3732413" cy="452804"/>
              <a:chOff x="0" y="0"/>
              <a:chExt cx="1036781" cy="12577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036781" cy="125779"/>
              </a:xfrm>
              <a:custGeom>
                <a:avLst/>
                <a:gdLst/>
                <a:ahLst/>
                <a:cxnLst/>
                <a:rect l="l" t="t" r="r" b="b"/>
                <a:pathLst>
                  <a:path w="1036781" h="125779">
                    <a:moveTo>
                      <a:pt x="0" y="0"/>
                    </a:moveTo>
                    <a:lnTo>
                      <a:pt x="1036781" y="0"/>
                    </a:lnTo>
                    <a:lnTo>
                      <a:pt x="1036781" y="125779"/>
                    </a:lnTo>
                    <a:lnTo>
                      <a:pt x="0" y="12577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114300"/>
                <a:ext cx="1036781" cy="2400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90267" y="18756"/>
              <a:ext cx="3551879" cy="3867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z="1799" b="1">
                  <a:solidFill>
                    <a:srgbClr val="FFC80C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Landwirtschaftssektor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15076967" y="1152588"/>
            <a:ext cx="2595362" cy="551514"/>
          </a:xfrm>
          <a:custGeom>
            <a:avLst/>
            <a:gdLst/>
            <a:ahLst/>
            <a:cxnLst/>
            <a:rect l="l" t="t" r="r" b="b"/>
            <a:pathLst>
              <a:path w="2595362" h="551514">
                <a:moveTo>
                  <a:pt x="0" y="0"/>
                </a:moveTo>
                <a:lnTo>
                  <a:pt x="2595362" y="0"/>
                </a:lnTo>
                <a:lnTo>
                  <a:pt x="2595362" y="551514"/>
                </a:lnTo>
                <a:lnTo>
                  <a:pt x="0" y="5515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Freeform 39"/>
          <p:cNvSpPr/>
          <p:nvPr/>
        </p:nvSpPr>
        <p:spPr>
          <a:xfrm>
            <a:off x="1202013" y="429846"/>
            <a:ext cx="1794837" cy="1190179"/>
          </a:xfrm>
          <a:custGeom>
            <a:avLst/>
            <a:gdLst/>
            <a:ahLst/>
            <a:cxnLst/>
            <a:rect l="l" t="t" r="r" b="b"/>
            <a:pathLst>
              <a:path w="1794837" h="1190179">
                <a:moveTo>
                  <a:pt x="0" y="0"/>
                </a:moveTo>
                <a:lnTo>
                  <a:pt x="1794836" y="0"/>
                </a:lnTo>
                <a:lnTo>
                  <a:pt x="1794836" y="1190180"/>
                </a:lnTo>
                <a:lnTo>
                  <a:pt x="0" y="11901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0" name="TextBox 50"/>
          <p:cNvSpPr txBox="1"/>
          <p:nvPr/>
        </p:nvSpPr>
        <p:spPr>
          <a:xfrm>
            <a:off x="16996994" y="9541473"/>
            <a:ext cx="807393" cy="339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799"/>
              </a:lnSpc>
            </a:pPr>
            <a:r>
              <a:rPr lang="en-US" sz="19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Seite</a:t>
            </a:r>
            <a:r>
              <a:rPr lang="en-US" sz="19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1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3831165" y="1275968"/>
            <a:ext cx="10625669" cy="513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TOP-</a:t>
            </a:r>
            <a:r>
              <a:rPr lang="en-US" sz="3000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Maßnahmen</a:t>
            </a:r>
            <a:r>
              <a:rPr lang="en-US" sz="3000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 Sektor Landwirtschaft</a:t>
            </a:r>
          </a:p>
        </p:txBody>
      </p:sp>
      <p:sp>
        <p:nvSpPr>
          <p:cNvPr id="56" name="TextBox 42">
            <a:extLst>
              <a:ext uri="{FF2B5EF4-FFF2-40B4-BE49-F238E27FC236}">
                <a16:creationId xmlns:a16="http://schemas.microsoft.com/office/drawing/2014/main" id="{9D87EA78-B6AE-06C7-E221-D92343D8FB97}"/>
              </a:ext>
            </a:extLst>
          </p:cNvPr>
          <p:cNvSpPr txBox="1"/>
          <p:nvPr/>
        </p:nvSpPr>
        <p:spPr>
          <a:xfrm>
            <a:off x="517221" y="3238500"/>
            <a:ext cx="17155108" cy="22817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TOP 001			Umstellung des Verpflegungsangebots in Kantinen mit öffentlicher Trägerschaft</a:t>
            </a:r>
          </a:p>
          <a:p>
            <a:pPr algn="l">
              <a:lnSpc>
                <a:spcPts val="3039"/>
              </a:lnSpc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TOP 002			Aufbau einer Wissensplattform für </a:t>
            </a:r>
            <a:r>
              <a:rPr lang="de-DE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Landwirt:innen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über klimaschonende Praktiken</a:t>
            </a:r>
          </a:p>
          <a:p>
            <a:pPr algn="l">
              <a:lnSpc>
                <a:spcPts val="3039"/>
              </a:lnSpc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TOP 003			Beratungs- und Förderangebote zur Umstellung auf ökologische und regenerative Landwirtschaft</a:t>
            </a:r>
          </a:p>
          <a:p>
            <a:pPr algn="l">
              <a:lnSpc>
                <a:spcPts val="3039"/>
              </a:lnSpc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TOP 004			Aufbau eines Dialogforums zwischen Landwirtschaft und Stadtgesellschaft</a:t>
            </a:r>
          </a:p>
          <a:p>
            <a:pPr algn="l">
              <a:lnSpc>
                <a:spcPts val="3039"/>
              </a:lnSpc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TOP 005			Ökologische (Weiter-)Erschließung von Pachtflächen</a:t>
            </a:r>
          </a:p>
          <a:p>
            <a:pPr algn="l">
              <a:lnSpc>
                <a:spcPts val="3039"/>
              </a:lnSpc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TOP 006			Kommune fördert urbane Landwirtschaft und zivilgesellschaftliche Initiativen</a:t>
            </a:r>
          </a:p>
        </p:txBody>
      </p:sp>
      <p:sp>
        <p:nvSpPr>
          <p:cNvPr id="57" name="TextBox 43">
            <a:extLst>
              <a:ext uri="{FF2B5EF4-FFF2-40B4-BE49-F238E27FC236}">
                <a16:creationId xmlns:a16="http://schemas.microsoft.com/office/drawing/2014/main" id="{3D0671BE-3AC9-9D47-A8ED-896FC98E80CC}"/>
              </a:ext>
            </a:extLst>
          </p:cNvPr>
          <p:cNvSpPr txBox="1"/>
          <p:nvPr/>
        </p:nvSpPr>
        <p:spPr>
          <a:xfrm>
            <a:off x="517221" y="2125513"/>
            <a:ext cx="17155108" cy="7016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99"/>
              </a:lnSpc>
            </a:pPr>
            <a:r>
              <a:rPr lang="en-US" sz="1999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Maßnahmentypen:		Enabling-</a:t>
            </a:r>
            <a:r>
              <a:rPr lang="en-US" sz="1999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Maßnahme</a:t>
            </a:r>
            <a:r>
              <a:rPr lang="en-US" sz="1999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			</a:t>
            </a:r>
            <a:r>
              <a:rPr lang="en-US" sz="1999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Planerische</a:t>
            </a:r>
            <a:r>
              <a:rPr lang="en-US" sz="1999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 </a:t>
            </a:r>
            <a:r>
              <a:rPr lang="en-US" sz="1999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Maßnahme</a:t>
            </a:r>
            <a:r>
              <a:rPr lang="en-US" sz="1999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		</a:t>
            </a:r>
            <a:r>
              <a:rPr lang="en-US" sz="1999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Technische</a:t>
            </a:r>
            <a:r>
              <a:rPr lang="en-US" sz="1999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 </a:t>
            </a:r>
            <a:r>
              <a:rPr lang="en-US" sz="1999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Maßnahme</a:t>
            </a:r>
            <a:endParaRPr lang="en-US" sz="1999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  <a:p>
            <a:pPr>
              <a:lnSpc>
                <a:spcPts val="2799"/>
              </a:lnSpc>
            </a:pPr>
            <a:r>
              <a:rPr lang="en-US" sz="1999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				</a:t>
            </a:r>
            <a:r>
              <a:rPr lang="en-US" sz="1200" dirty="0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Enabling </a:t>
            </a:r>
            <a:r>
              <a:rPr lang="en-US" sz="1200" dirty="0" err="1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Dritter</a:t>
            </a:r>
            <a:r>
              <a:rPr lang="en-US" sz="1200" dirty="0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, die </a:t>
            </a:r>
            <a:r>
              <a:rPr lang="en-US" sz="1200" dirty="0" err="1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techn</a:t>
            </a:r>
            <a:r>
              <a:rPr lang="en-US" sz="1200" dirty="0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. </a:t>
            </a:r>
            <a:r>
              <a:rPr lang="en-US" sz="1200" dirty="0" err="1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Maßnahme</a:t>
            </a:r>
            <a:r>
              <a:rPr lang="en-US" sz="1200" dirty="0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 </a:t>
            </a:r>
            <a:r>
              <a:rPr lang="en-US" sz="1200" dirty="0" err="1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umzusetzen</a:t>
            </a:r>
            <a:r>
              <a:rPr lang="en-US" sz="1200" dirty="0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 		</a:t>
            </a:r>
            <a:r>
              <a:rPr lang="en-US" sz="1200" dirty="0" err="1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Veränderung</a:t>
            </a:r>
            <a:r>
              <a:rPr lang="en-US" sz="1200" dirty="0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 der </a:t>
            </a:r>
            <a:r>
              <a:rPr lang="en-US" sz="1200" dirty="0" err="1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Rahmenbedingungen</a:t>
            </a:r>
            <a:r>
              <a:rPr lang="en-US" sz="1200" dirty="0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			</a:t>
            </a:r>
            <a:r>
              <a:rPr lang="en-US" sz="1200" dirty="0" err="1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Einsparungen</a:t>
            </a:r>
            <a:r>
              <a:rPr lang="en-US" sz="1200" dirty="0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 </a:t>
            </a:r>
            <a:r>
              <a:rPr lang="en-US" sz="1200" dirty="0" err="1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bspw</a:t>
            </a:r>
            <a:r>
              <a:rPr lang="en-US" sz="1200" dirty="0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. </a:t>
            </a:r>
            <a:r>
              <a:rPr lang="en-US" sz="1200" dirty="0" err="1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durch</a:t>
            </a:r>
            <a:r>
              <a:rPr lang="en-US" sz="1200" dirty="0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 </a:t>
            </a:r>
            <a:r>
              <a:rPr lang="en-US" sz="1200" dirty="0" err="1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Reduktion</a:t>
            </a:r>
            <a:r>
              <a:rPr lang="en-US" sz="1200" dirty="0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 des </a:t>
            </a:r>
            <a:r>
              <a:rPr lang="en-US" sz="1200" dirty="0" err="1">
                <a:solidFill>
                  <a:srgbClr val="011633"/>
                </a:solidFill>
                <a:latin typeface="DM Sans 2" panose="020B0604020202020204" charset="0"/>
                <a:ea typeface="DM Sans 1"/>
                <a:cs typeface="DM Sans 1"/>
                <a:sym typeface="DM Sans 1"/>
              </a:rPr>
              <a:t>Energieverbrauchs</a:t>
            </a:r>
            <a:endParaRPr lang="en-US" sz="1200" dirty="0">
              <a:solidFill>
                <a:srgbClr val="011633"/>
              </a:solidFill>
              <a:latin typeface="DM Sans 2" panose="020B0604020202020204" charset="0"/>
              <a:ea typeface="DM Sans 1"/>
              <a:cs typeface="DM Sans 1"/>
              <a:sym typeface="DM Sans 1"/>
            </a:endParaRPr>
          </a:p>
        </p:txBody>
      </p:sp>
      <p:sp>
        <p:nvSpPr>
          <p:cNvPr id="58" name="Freeform 13">
            <a:extLst>
              <a:ext uri="{FF2B5EF4-FFF2-40B4-BE49-F238E27FC236}">
                <a16:creationId xmlns:a16="http://schemas.microsoft.com/office/drawing/2014/main" id="{E8477BD3-B41D-ABD8-78F5-27C571FDEAB8}"/>
              </a:ext>
            </a:extLst>
          </p:cNvPr>
          <p:cNvSpPr/>
          <p:nvPr/>
        </p:nvSpPr>
        <p:spPr>
          <a:xfrm>
            <a:off x="3874726" y="2217706"/>
            <a:ext cx="188501" cy="188501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C80C"/>
          </a:solidFill>
        </p:spPr>
        <p:txBody>
          <a:bodyPr/>
          <a:lstStyle/>
          <a:p>
            <a:endParaRPr lang="en-US" dirty="0"/>
          </a:p>
        </p:txBody>
      </p:sp>
      <p:grpSp>
        <p:nvGrpSpPr>
          <p:cNvPr id="60" name="Group 52">
            <a:extLst>
              <a:ext uri="{FF2B5EF4-FFF2-40B4-BE49-F238E27FC236}">
                <a16:creationId xmlns:a16="http://schemas.microsoft.com/office/drawing/2014/main" id="{BE13CAEA-A5E7-FF97-5FF8-F9124B0A1F7D}"/>
              </a:ext>
            </a:extLst>
          </p:cNvPr>
          <p:cNvGrpSpPr/>
          <p:nvPr/>
        </p:nvGrpSpPr>
        <p:grpSpPr>
          <a:xfrm>
            <a:off x="8422875" y="2217705"/>
            <a:ext cx="188501" cy="188501"/>
            <a:chOff x="0" y="0"/>
            <a:chExt cx="812800" cy="812800"/>
          </a:xfrm>
        </p:grpSpPr>
        <p:sp>
          <p:nvSpPr>
            <p:cNvPr id="61" name="Freeform 53">
              <a:extLst>
                <a:ext uri="{FF2B5EF4-FFF2-40B4-BE49-F238E27FC236}">
                  <a16:creationId xmlns:a16="http://schemas.microsoft.com/office/drawing/2014/main" id="{C0467E8A-E3F0-E346-F24A-BB64CACB0CA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TextBox 54">
              <a:extLst>
                <a:ext uri="{FF2B5EF4-FFF2-40B4-BE49-F238E27FC236}">
                  <a16:creationId xmlns:a16="http://schemas.microsoft.com/office/drawing/2014/main" id="{DCC54BC2-31CF-B290-D4FE-204BF5FB62A7}"/>
                </a:ext>
              </a:extLst>
            </p:cNvPr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 dirty="0"/>
            </a:p>
          </p:txBody>
        </p:sp>
      </p:grpSp>
      <p:sp>
        <p:nvSpPr>
          <p:cNvPr id="63" name="Flussdiagramm: Verbinder 62">
            <a:extLst>
              <a:ext uri="{FF2B5EF4-FFF2-40B4-BE49-F238E27FC236}">
                <a16:creationId xmlns:a16="http://schemas.microsoft.com/office/drawing/2014/main" id="{FB24B6DD-5019-0FA0-FAC2-DC757FF2F0EC}"/>
              </a:ext>
            </a:extLst>
          </p:cNvPr>
          <p:cNvSpPr/>
          <p:nvPr/>
        </p:nvSpPr>
        <p:spPr>
          <a:xfrm>
            <a:off x="13047602" y="2221570"/>
            <a:ext cx="188501" cy="188497"/>
          </a:xfrm>
          <a:prstGeom prst="flowChartConnector">
            <a:avLst/>
          </a:prstGeom>
          <a:solidFill>
            <a:srgbClr val="00AE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Flussdiagramm: Verbinder 68">
            <a:extLst>
              <a:ext uri="{FF2B5EF4-FFF2-40B4-BE49-F238E27FC236}">
                <a16:creationId xmlns:a16="http://schemas.microsoft.com/office/drawing/2014/main" id="{D86E9C7D-DDD4-BCE1-E3D6-3CDC56762F8E}"/>
              </a:ext>
            </a:extLst>
          </p:cNvPr>
          <p:cNvSpPr/>
          <p:nvPr/>
        </p:nvSpPr>
        <p:spPr>
          <a:xfrm>
            <a:off x="2818929" y="3340416"/>
            <a:ext cx="188501" cy="188497"/>
          </a:xfrm>
          <a:prstGeom prst="flowChartConnector">
            <a:avLst/>
          </a:prstGeom>
          <a:solidFill>
            <a:srgbClr val="00AE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Freeform 13">
            <a:extLst>
              <a:ext uri="{FF2B5EF4-FFF2-40B4-BE49-F238E27FC236}">
                <a16:creationId xmlns:a16="http://schemas.microsoft.com/office/drawing/2014/main" id="{1590C35B-3C64-0117-D33C-57A7D82EDB9E}"/>
              </a:ext>
            </a:extLst>
          </p:cNvPr>
          <p:cNvSpPr/>
          <p:nvPr/>
        </p:nvSpPr>
        <p:spPr>
          <a:xfrm>
            <a:off x="2267835" y="3720009"/>
            <a:ext cx="188501" cy="188501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C80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71" name="Freeform 13">
            <a:extLst>
              <a:ext uri="{FF2B5EF4-FFF2-40B4-BE49-F238E27FC236}">
                <a16:creationId xmlns:a16="http://schemas.microsoft.com/office/drawing/2014/main" id="{E3D144E9-28B7-D2BA-31DE-AE9131D4A9B5}"/>
              </a:ext>
            </a:extLst>
          </p:cNvPr>
          <p:cNvSpPr/>
          <p:nvPr/>
        </p:nvSpPr>
        <p:spPr>
          <a:xfrm>
            <a:off x="2267834" y="4110092"/>
            <a:ext cx="188501" cy="188501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C80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72" name="Freeform 13">
            <a:extLst>
              <a:ext uri="{FF2B5EF4-FFF2-40B4-BE49-F238E27FC236}">
                <a16:creationId xmlns:a16="http://schemas.microsoft.com/office/drawing/2014/main" id="{A93B028F-9735-D976-AE7B-6E4638EE34FA}"/>
              </a:ext>
            </a:extLst>
          </p:cNvPr>
          <p:cNvSpPr/>
          <p:nvPr/>
        </p:nvSpPr>
        <p:spPr>
          <a:xfrm>
            <a:off x="2267833" y="4469132"/>
            <a:ext cx="188501" cy="188501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C80C"/>
          </a:solidFill>
        </p:spPr>
        <p:txBody>
          <a:bodyPr/>
          <a:lstStyle/>
          <a:p>
            <a:endParaRPr lang="en-US" dirty="0"/>
          </a:p>
        </p:txBody>
      </p:sp>
      <p:grpSp>
        <p:nvGrpSpPr>
          <p:cNvPr id="73" name="Group 52">
            <a:extLst>
              <a:ext uri="{FF2B5EF4-FFF2-40B4-BE49-F238E27FC236}">
                <a16:creationId xmlns:a16="http://schemas.microsoft.com/office/drawing/2014/main" id="{B6CFDFB9-7AE9-3E6E-3A7F-5C6FE3347C6E}"/>
              </a:ext>
            </a:extLst>
          </p:cNvPr>
          <p:cNvGrpSpPr/>
          <p:nvPr/>
        </p:nvGrpSpPr>
        <p:grpSpPr>
          <a:xfrm>
            <a:off x="2546886" y="4861579"/>
            <a:ext cx="188501" cy="188501"/>
            <a:chOff x="0" y="0"/>
            <a:chExt cx="812800" cy="812800"/>
          </a:xfrm>
        </p:grpSpPr>
        <p:sp>
          <p:nvSpPr>
            <p:cNvPr id="74" name="Freeform 53">
              <a:extLst>
                <a:ext uri="{FF2B5EF4-FFF2-40B4-BE49-F238E27FC236}">
                  <a16:creationId xmlns:a16="http://schemas.microsoft.com/office/drawing/2014/main" id="{A8DBFCDD-7F18-50EA-4263-802E34FD98F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 dirty="0">
                <a:solidFill>
                  <a:srgbClr val="112540"/>
                </a:solidFill>
              </a:endParaRPr>
            </a:p>
          </p:txBody>
        </p:sp>
        <p:sp>
          <p:nvSpPr>
            <p:cNvPr id="75" name="TextBox 54">
              <a:extLst>
                <a:ext uri="{FF2B5EF4-FFF2-40B4-BE49-F238E27FC236}">
                  <a16:creationId xmlns:a16="http://schemas.microsoft.com/office/drawing/2014/main" id="{0AF9B242-2C19-6F87-97A3-B04D577377EA}"/>
                </a:ext>
              </a:extLst>
            </p:cNvPr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 dirty="0">
                <a:solidFill>
                  <a:srgbClr val="112540"/>
                </a:solidFill>
              </a:endParaRPr>
            </a:p>
          </p:txBody>
        </p:sp>
      </p:grpSp>
      <p:sp>
        <p:nvSpPr>
          <p:cNvPr id="76" name="Freeform 13">
            <a:extLst>
              <a:ext uri="{FF2B5EF4-FFF2-40B4-BE49-F238E27FC236}">
                <a16:creationId xmlns:a16="http://schemas.microsoft.com/office/drawing/2014/main" id="{7499AC32-DE2A-ACC8-B493-ECB74E22D587}"/>
              </a:ext>
            </a:extLst>
          </p:cNvPr>
          <p:cNvSpPr/>
          <p:nvPr/>
        </p:nvSpPr>
        <p:spPr>
          <a:xfrm>
            <a:off x="2267833" y="5282308"/>
            <a:ext cx="188501" cy="188501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C80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FB20D310-9D0C-1D74-AD57-761F8553F7E0}"/>
              </a:ext>
            </a:extLst>
          </p:cNvPr>
          <p:cNvSpPr/>
          <p:nvPr/>
        </p:nvSpPr>
        <p:spPr>
          <a:xfrm>
            <a:off x="3225027" y="3280066"/>
            <a:ext cx="838200" cy="276999"/>
          </a:xfrm>
          <a:prstGeom prst="roundRect">
            <a:avLst/>
          </a:prstGeom>
          <a:solidFill>
            <a:srgbClr val="0116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6515ED17-DA6F-AD9D-E9CB-32F35A53740E}"/>
              </a:ext>
            </a:extLst>
          </p:cNvPr>
          <p:cNvSpPr/>
          <p:nvPr/>
        </p:nvSpPr>
        <p:spPr>
          <a:xfrm>
            <a:off x="3225027" y="3647567"/>
            <a:ext cx="838200" cy="276999"/>
          </a:xfrm>
          <a:prstGeom prst="roundRect">
            <a:avLst/>
          </a:prstGeom>
          <a:solidFill>
            <a:srgbClr val="0116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77F0CA8B-C558-BF31-4791-A39982E6DC0D}"/>
              </a:ext>
            </a:extLst>
          </p:cNvPr>
          <p:cNvSpPr/>
          <p:nvPr/>
        </p:nvSpPr>
        <p:spPr>
          <a:xfrm>
            <a:off x="3225027" y="4021594"/>
            <a:ext cx="838200" cy="276999"/>
          </a:xfrm>
          <a:prstGeom prst="roundRect">
            <a:avLst/>
          </a:prstGeom>
          <a:solidFill>
            <a:srgbClr val="0116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6DBAA867-0D4D-EA40-C5D8-62302A6DE037}"/>
              </a:ext>
            </a:extLst>
          </p:cNvPr>
          <p:cNvSpPr/>
          <p:nvPr/>
        </p:nvSpPr>
        <p:spPr>
          <a:xfrm>
            <a:off x="3225027" y="4390620"/>
            <a:ext cx="838200" cy="276999"/>
          </a:xfrm>
          <a:prstGeom prst="roundRect">
            <a:avLst/>
          </a:prstGeom>
          <a:solidFill>
            <a:srgbClr val="0116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5A4601ED-CA50-7302-3349-1A33D88DD6D2}"/>
              </a:ext>
            </a:extLst>
          </p:cNvPr>
          <p:cNvSpPr/>
          <p:nvPr/>
        </p:nvSpPr>
        <p:spPr>
          <a:xfrm>
            <a:off x="3225027" y="4768916"/>
            <a:ext cx="838200" cy="276999"/>
          </a:xfrm>
          <a:prstGeom prst="roundRect">
            <a:avLst/>
          </a:prstGeom>
          <a:solidFill>
            <a:srgbClr val="0116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EE5B972C-0F70-B965-1000-1D725FFE9DD5}"/>
              </a:ext>
            </a:extLst>
          </p:cNvPr>
          <p:cNvSpPr/>
          <p:nvPr/>
        </p:nvSpPr>
        <p:spPr>
          <a:xfrm>
            <a:off x="3225027" y="5180301"/>
            <a:ext cx="838200" cy="276999"/>
          </a:xfrm>
          <a:prstGeom prst="roundRect">
            <a:avLst/>
          </a:prstGeom>
          <a:solidFill>
            <a:srgbClr val="0116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D796495B-657A-6866-ED65-717E165514B3}"/>
              </a:ext>
            </a:extLst>
          </p:cNvPr>
          <p:cNvSpPr txBox="1"/>
          <p:nvPr/>
        </p:nvSpPr>
        <p:spPr>
          <a:xfrm>
            <a:off x="3301227" y="3270168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chemeClr val="bg1"/>
                </a:solidFill>
                <a:latin typeface="DM Sans 2" panose="020B0604020202020204" charset="0"/>
              </a:rPr>
              <a:t>Prio</a:t>
            </a:r>
            <a:r>
              <a:rPr lang="en-US" sz="1200" b="1" dirty="0">
                <a:solidFill>
                  <a:schemeClr val="bg1"/>
                </a:solidFill>
                <a:latin typeface="DM Sans 2" panose="020B0604020202020204" charset="0"/>
              </a:rPr>
              <a:t> A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9ADD1FD-FBFA-0D30-B2A5-8AFD1E70AB85}"/>
              </a:ext>
            </a:extLst>
          </p:cNvPr>
          <p:cNvSpPr txBox="1"/>
          <p:nvPr/>
        </p:nvSpPr>
        <p:spPr>
          <a:xfrm>
            <a:off x="3301227" y="3654093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chemeClr val="bg1"/>
                </a:solidFill>
                <a:latin typeface="DM Sans 2" panose="020B0604020202020204" charset="0"/>
              </a:rPr>
              <a:t>Prio</a:t>
            </a:r>
            <a:r>
              <a:rPr lang="en-US" sz="1200" b="1" dirty="0">
                <a:solidFill>
                  <a:schemeClr val="bg1"/>
                </a:solidFill>
                <a:latin typeface="DM Sans 2" panose="020B0604020202020204" charset="0"/>
              </a:rPr>
              <a:t> A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0B7207F1-B847-EFF4-50FF-F442D1D7D9AE}"/>
              </a:ext>
            </a:extLst>
          </p:cNvPr>
          <p:cNvSpPr txBox="1"/>
          <p:nvPr/>
        </p:nvSpPr>
        <p:spPr>
          <a:xfrm>
            <a:off x="3301227" y="4021623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chemeClr val="bg1"/>
                </a:solidFill>
                <a:latin typeface="DM Sans 2" panose="020B0604020202020204" charset="0"/>
              </a:rPr>
              <a:t>Prio</a:t>
            </a:r>
            <a:r>
              <a:rPr lang="en-US" sz="1200" b="1" dirty="0">
                <a:solidFill>
                  <a:schemeClr val="bg1"/>
                </a:solidFill>
                <a:latin typeface="DM Sans 2" panose="020B0604020202020204" charset="0"/>
              </a:rPr>
              <a:t> A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E8EE0A1F-7AC6-4DD6-7EA7-7DCF224D1D66}"/>
              </a:ext>
            </a:extLst>
          </p:cNvPr>
          <p:cNvSpPr txBox="1"/>
          <p:nvPr/>
        </p:nvSpPr>
        <p:spPr>
          <a:xfrm>
            <a:off x="3301227" y="4379357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chemeClr val="bg1"/>
                </a:solidFill>
                <a:latin typeface="DM Sans 2" panose="020B0604020202020204" charset="0"/>
              </a:rPr>
              <a:t>Prio</a:t>
            </a:r>
            <a:r>
              <a:rPr lang="en-US" sz="1200" b="1" dirty="0">
                <a:solidFill>
                  <a:schemeClr val="bg1"/>
                </a:solidFill>
                <a:latin typeface="DM Sans 2" panose="020B0604020202020204" charset="0"/>
              </a:rPr>
              <a:t> A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0B5206A3-4858-489B-D3D0-5AA1F084E7C5}"/>
              </a:ext>
            </a:extLst>
          </p:cNvPr>
          <p:cNvSpPr txBox="1"/>
          <p:nvPr/>
        </p:nvSpPr>
        <p:spPr>
          <a:xfrm>
            <a:off x="3301227" y="4761824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chemeClr val="bg1"/>
                </a:solidFill>
                <a:latin typeface="DM Sans 2" panose="020B0604020202020204" charset="0"/>
              </a:rPr>
              <a:t>Prio</a:t>
            </a:r>
            <a:r>
              <a:rPr lang="en-US" sz="1200" b="1" dirty="0">
                <a:solidFill>
                  <a:schemeClr val="bg1"/>
                </a:solidFill>
                <a:latin typeface="DM Sans 2" panose="020B0604020202020204" charset="0"/>
              </a:rPr>
              <a:t> A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E6F82988-BCF7-7DEA-3EFB-3D4B74082AC8}"/>
              </a:ext>
            </a:extLst>
          </p:cNvPr>
          <p:cNvSpPr txBox="1"/>
          <p:nvPr/>
        </p:nvSpPr>
        <p:spPr>
          <a:xfrm>
            <a:off x="3301227" y="5180301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chemeClr val="bg1"/>
                </a:solidFill>
                <a:latin typeface="DM Sans 2" panose="020B0604020202020204" charset="0"/>
              </a:rPr>
              <a:t>Prio</a:t>
            </a:r>
            <a:r>
              <a:rPr lang="en-US" sz="1200" b="1" dirty="0">
                <a:solidFill>
                  <a:schemeClr val="bg1"/>
                </a:solidFill>
                <a:latin typeface="DM Sans 2" panose="020B0604020202020204" charset="0"/>
              </a:rPr>
              <a:t> B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17221" y="1808877"/>
            <a:ext cx="1715510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515733" y="6960517"/>
            <a:ext cx="1241066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13636773" y="6960517"/>
            <a:ext cx="4035556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743429" y="1620026"/>
            <a:ext cx="2799310" cy="339603"/>
            <a:chOff x="0" y="0"/>
            <a:chExt cx="3732413" cy="452804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3732413" cy="452804"/>
              <a:chOff x="0" y="0"/>
              <a:chExt cx="1036781" cy="12577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036781" cy="125779"/>
              </a:xfrm>
              <a:custGeom>
                <a:avLst/>
                <a:gdLst/>
                <a:ahLst/>
                <a:cxnLst/>
                <a:rect l="l" t="t" r="r" b="b"/>
                <a:pathLst>
                  <a:path w="1036781" h="125779">
                    <a:moveTo>
                      <a:pt x="0" y="0"/>
                    </a:moveTo>
                    <a:lnTo>
                      <a:pt x="1036781" y="0"/>
                    </a:lnTo>
                    <a:lnTo>
                      <a:pt x="1036781" y="125779"/>
                    </a:lnTo>
                    <a:lnTo>
                      <a:pt x="0" y="12577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114300"/>
                <a:ext cx="1036781" cy="2400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90267" y="18756"/>
              <a:ext cx="3551879" cy="3867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z="1799" b="1">
                  <a:solidFill>
                    <a:srgbClr val="FFC80C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Landwirtschaftssektor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15076967" y="1152588"/>
            <a:ext cx="2595362" cy="551514"/>
          </a:xfrm>
          <a:custGeom>
            <a:avLst/>
            <a:gdLst/>
            <a:ahLst/>
            <a:cxnLst/>
            <a:rect l="l" t="t" r="r" b="b"/>
            <a:pathLst>
              <a:path w="2595362" h="551514">
                <a:moveTo>
                  <a:pt x="0" y="0"/>
                </a:moveTo>
                <a:lnTo>
                  <a:pt x="2595362" y="0"/>
                </a:lnTo>
                <a:lnTo>
                  <a:pt x="2595362" y="551514"/>
                </a:lnTo>
                <a:lnTo>
                  <a:pt x="0" y="5515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4" name="Group 34"/>
          <p:cNvGrpSpPr/>
          <p:nvPr/>
        </p:nvGrpSpPr>
        <p:grpSpPr>
          <a:xfrm>
            <a:off x="13636773" y="2226328"/>
            <a:ext cx="4035556" cy="3403251"/>
            <a:chOff x="0" y="0"/>
            <a:chExt cx="1101113" cy="928587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101113" cy="928587"/>
            </a:xfrm>
            <a:custGeom>
              <a:avLst/>
              <a:gdLst/>
              <a:ahLst/>
              <a:cxnLst/>
              <a:rect l="l" t="t" r="r" b="b"/>
              <a:pathLst>
                <a:path w="1101113" h="928587">
                  <a:moveTo>
                    <a:pt x="44124" y="0"/>
                  </a:moveTo>
                  <a:lnTo>
                    <a:pt x="1056989" y="0"/>
                  </a:lnTo>
                  <a:cubicBezTo>
                    <a:pt x="1081358" y="0"/>
                    <a:pt x="1101113" y="19755"/>
                    <a:pt x="1101113" y="44124"/>
                  </a:cubicBezTo>
                  <a:lnTo>
                    <a:pt x="1101113" y="884463"/>
                  </a:lnTo>
                  <a:cubicBezTo>
                    <a:pt x="1101113" y="908832"/>
                    <a:pt x="1081358" y="928587"/>
                    <a:pt x="1056989" y="928587"/>
                  </a:cubicBezTo>
                  <a:lnTo>
                    <a:pt x="44124" y="928587"/>
                  </a:lnTo>
                  <a:cubicBezTo>
                    <a:pt x="19755" y="928587"/>
                    <a:pt x="0" y="908832"/>
                    <a:pt x="0" y="884463"/>
                  </a:cubicBezTo>
                  <a:lnTo>
                    <a:pt x="0" y="44124"/>
                  </a:lnTo>
                  <a:cubicBezTo>
                    <a:pt x="0" y="19755"/>
                    <a:pt x="19755" y="0"/>
                    <a:pt x="44124" y="0"/>
                  </a:cubicBezTo>
                  <a:close/>
                </a:path>
              </a:pathLst>
            </a:cu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 w="38100" cap="rnd">
              <a:solidFill>
                <a:srgbClr val="A3D869"/>
              </a:solidFill>
              <a:prstDash val="solid"/>
              <a:rou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9" name="Freeform 39"/>
          <p:cNvSpPr/>
          <p:nvPr/>
        </p:nvSpPr>
        <p:spPr>
          <a:xfrm>
            <a:off x="1202013" y="429846"/>
            <a:ext cx="1794837" cy="1190179"/>
          </a:xfrm>
          <a:custGeom>
            <a:avLst/>
            <a:gdLst/>
            <a:ahLst/>
            <a:cxnLst/>
            <a:rect l="l" t="t" r="r" b="b"/>
            <a:pathLst>
              <a:path w="1794837" h="1190179">
                <a:moveTo>
                  <a:pt x="0" y="0"/>
                </a:moveTo>
                <a:lnTo>
                  <a:pt x="1794836" y="0"/>
                </a:lnTo>
                <a:lnTo>
                  <a:pt x="1794836" y="1190180"/>
                </a:lnTo>
                <a:lnTo>
                  <a:pt x="0" y="11901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5" name="TextBox 45"/>
          <p:cNvSpPr txBox="1"/>
          <p:nvPr/>
        </p:nvSpPr>
        <p:spPr>
          <a:xfrm>
            <a:off x="517221" y="2150128"/>
            <a:ext cx="12409180" cy="18969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Die Kommune kann für Nahrungsmittel bestimmte </a:t>
            </a: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prozentuale Mindestanteile 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festlegen, die z.B. aus biologischer Landwirtschaft stammen müssen.</a:t>
            </a:r>
          </a:p>
          <a:p>
            <a:pPr marL="800100" lvl="1" indent="-342900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sowohl für den Direkteinkauf als auch für die Vergabe von Catering-Aufträgen.</a:t>
            </a: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Die öffentliche Gemeinschaftsverpflegung hat einen hohen Versorgungsgrat und daher einen </a:t>
            </a: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Hebel zur Veränderung der Essroutinen.</a:t>
            </a:r>
            <a:endParaRPr lang="en-US" sz="1899" b="1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517221" y="6549409"/>
            <a:ext cx="1973907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Maßnahmentyp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3645404" y="6549037"/>
            <a:ext cx="2287733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Beteiligte Akteure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889210" y="7027192"/>
            <a:ext cx="11554521" cy="742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en-US" sz="1899" b="1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Technische</a:t>
            </a:r>
            <a:r>
              <a:rPr lang="en-US" sz="1899" b="1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 </a:t>
            </a:r>
            <a:r>
              <a:rPr lang="en-US" sz="1899" b="1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Maßnahme</a:t>
            </a:r>
            <a:r>
              <a:rPr lang="en-US" sz="1899" b="1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: </a:t>
            </a:r>
          </a:p>
          <a:p>
            <a:pPr algn="l">
              <a:lnSpc>
                <a:spcPts val="3039"/>
              </a:lnSpc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Treibhausgaseinsparung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durch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Verdrängung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von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energieintensiveren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Nahrungsmitteln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13469326" y="6989092"/>
            <a:ext cx="4203003" cy="1896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Gemeinderat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für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kommunalen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Beschluss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Leitungen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der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größten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öffentl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.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Institutionen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Regionale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Catering-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Dienste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16996994" y="9541473"/>
            <a:ext cx="807393" cy="339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799"/>
              </a:lnSpc>
            </a:pPr>
            <a:r>
              <a:rPr lang="en-US" sz="1999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Seite 2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3636773" y="5715305"/>
            <a:ext cx="4035556" cy="451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2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Kantine</a:t>
            </a:r>
            <a:endParaRPr lang="en-US" sz="12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algn="ctr">
              <a:lnSpc>
                <a:spcPts val="1819"/>
              </a:lnSpc>
            </a:pP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Quelle: </a:t>
            </a: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Wikimedia Commons</a:t>
            </a:r>
            <a:endParaRPr lang="en-US" sz="12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grpSp>
        <p:nvGrpSpPr>
          <p:cNvPr id="52" name="Group 52"/>
          <p:cNvGrpSpPr/>
          <p:nvPr/>
        </p:nvGrpSpPr>
        <p:grpSpPr>
          <a:xfrm>
            <a:off x="3831165" y="321072"/>
            <a:ext cx="10625669" cy="1423467"/>
            <a:chOff x="0" y="-38100"/>
            <a:chExt cx="14167559" cy="1897955"/>
          </a:xfrm>
        </p:grpSpPr>
        <p:sp>
          <p:nvSpPr>
            <p:cNvPr id="53" name="TextBox 53"/>
            <p:cNvSpPr txBox="1"/>
            <p:nvPr/>
          </p:nvSpPr>
          <p:spPr>
            <a:xfrm>
              <a:off x="0" y="456565"/>
              <a:ext cx="14167559" cy="14032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Umstellung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des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Verpflegungsangebots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in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Kantinen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mit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öffentlicher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Trägerschaft</a:t>
              </a:r>
              <a:endParaRPr lang="en-US" sz="3000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endParaRPr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0" y="-38100"/>
              <a:ext cx="1815734" cy="3962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sz="1800">
                  <a:solidFill>
                    <a:srgbClr val="000000"/>
                  </a:solidFill>
                  <a:latin typeface="DM Sans 1"/>
                  <a:ea typeface="DM Sans 1"/>
                  <a:cs typeface="DM Sans 1"/>
                  <a:sym typeface="DM Sans 1"/>
                </a:rPr>
                <a:t>TOP 001</a:t>
              </a:r>
            </a:p>
          </p:txBody>
        </p:sp>
      </p:grpSp>
      <p:sp>
        <p:nvSpPr>
          <p:cNvPr id="57" name="Flussdiagramm: Verbinder 56">
            <a:extLst>
              <a:ext uri="{FF2B5EF4-FFF2-40B4-BE49-F238E27FC236}">
                <a16:creationId xmlns:a16="http://schemas.microsoft.com/office/drawing/2014/main" id="{6620AB85-59D1-2053-B646-93E245E6CCC0}"/>
              </a:ext>
            </a:extLst>
          </p:cNvPr>
          <p:cNvSpPr/>
          <p:nvPr/>
        </p:nvSpPr>
        <p:spPr>
          <a:xfrm>
            <a:off x="649178" y="7126554"/>
            <a:ext cx="188501" cy="188497"/>
          </a:xfrm>
          <a:prstGeom prst="flowChartConnector">
            <a:avLst/>
          </a:prstGeom>
          <a:solidFill>
            <a:srgbClr val="00AE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8" name="Group 55">
            <a:extLst>
              <a:ext uri="{FF2B5EF4-FFF2-40B4-BE49-F238E27FC236}">
                <a16:creationId xmlns:a16="http://schemas.microsoft.com/office/drawing/2014/main" id="{E4F4B5B3-7ED0-F427-A198-362AF3FD9FB5}"/>
              </a:ext>
            </a:extLst>
          </p:cNvPr>
          <p:cNvGrpSpPr/>
          <p:nvPr/>
        </p:nvGrpSpPr>
        <p:grpSpPr>
          <a:xfrm>
            <a:off x="-15767" y="2291998"/>
            <a:ext cx="185302" cy="7556180"/>
            <a:chOff x="-34161" y="24949"/>
            <a:chExt cx="247070" cy="10074908"/>
          </a:xfrm>
        </p:grpSpPr>
        <p:sp>
          <p:nvSpPr>
            <p:cNvPr id="59" name="TextBox 56">
              <a:extLst>
                <a:ext uri="{FF2B5EF4-FFF2-40B4-BE49-F238E27FC236}">
                  <a16:creationId xmlns:a16="http://schemas.microsoft.com/office/drawing/2014/main" id="{4DF80687-B305-7219-378D-8674ABB4628C}"/>
                </a:ext>
              </a:extLst>
            </p:cNvPr>
            <p:cNvSpPr txBox="1"/>
            <p:nvPr/>
          </p:nvSpPr>
          <p:spPr>
            <a:xfrm rot="16200000">
              <a:off x="-4463241" y="4477619"/>
              <a:ext cx="9128820" cy="223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99"/>
                </a:lnSpc>
              </a:pP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Praxisleitfaden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Klimaschutz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2023: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Biolebensmittel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in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Kantinen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und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bei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Catering-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Dienstleistungen</a:t>
              </a:r>
              <a:endParaRPr lang="en-US" sz="900" dirty="0">
                <a:solidFill>
                  <a:srgbClr val="011633"/>
                </a:solidFill>
                <a:latin typeface="DM Sans 2" panose="020B0604020202020204" charset="0"/>
                <a:ea typeface="Open Sans"/>
                <a:cs typeface="Open Sans"/>
                <a:sym typeface="Open Sans"/>
                <a:hlinkClick r:id="rId7" tooltip="https://www.mannheim.de/de/stadt-gestalten/planungskonzepte/flaechennutzungsplanung/flaechennutzungsplan-windenergi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60" name="TextBox 57">
              <a:extLst>
                <a:ext uri="{FF2B5EF4-FFF2-40B4-BE49-F238E27FC236}">
                  <a16:creationId xmlns:a16="http://schemas.microsoft.com/office/drawing/2014/main" id="{0DC1D480-C2B8-EB28-E74E-A71C6369BAFD}"/>
                </a:ext>
              </a:extLst>
            </p:cNvPr>
            <p:cNvSpPr txBox="1"/>
            <p:nvPr/>
          </p:nvSpPr>
          <p:spPr>
            <a:xfrm rot="16200000">
              <a:off x="-332178" y="9565537"/>
              <a:ext cx="832337" cy="2363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39"/>
                </a:lnSpc>
              </a:pPr>
              <a:r>
                <a:rPr lang="en-US" sz="900" dirty="0" err="1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Quellen</a:t>
              </a:r>
              <a:r>
                <a:rPr lang="en-US" sz="900" dirty="0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:</a:t>
              </a:r>
            </a:p>
          </p:txBody>
        </p:sp>
      </p:grpSp>
      <p:grpSp>
        <p:nvGrpSpPr>
          <p:cNvPr id="11" name="Group 15">
            <a:extLst>
              <a:ext uri="{FF2B5EF4-FFF2-40B4-BE49-F238E27FC236}">
                <a16:creationId xmlns:a16="http://schemas.microsoft.com/office/drawing/2014/main" id="{4A94A4B6-7698-9CA1-1F18-9A8B9505821F}"/>
              </a:ext>
            </a:extLst>
          </p:cNvPr>
          <p:cNvGrpSpPr/>
          <p:nvPr/>
        </p:nvGrpSpPr>
        <p:grpSpPr>
          <a:xfrm>
            <a:off x="615671" y="9407587"/>
            <a:ext cx="2144695" cy="440591"/>
            <a:chOff x="0" y="0"/>
            <a:chExt cx="606637" cy="124623"/>
          </a:xfrm>
        </p:grpSpPr>
        <p:sp>
          <p:nvSpPr>
            <p:cNvPr id="12" name="Freeform 16">
              <a:extLst>
                <a:ext uri="{FF2B5EF4-FFF2-40B4-BE49-F238E27FC236}">
                  <a16:creationId xmlns:a16="http://schemas.microsoft.com/office/drawing/2014/main" id="{F9F8C599-7336-E7CA-B34E-ACE38327CF0E}"/>
                </a:ext>
              </a:extLst>
            </p:cNvPr>
            <p:cNvSpPr/>
            <p:nvPr/>
          </p:nvSpPr>
          <p:spPr>
            <a:xfrm>
              <a:off x="0" y="0"/>
              <a:ext cx="606637" cy="124623"/>
            </a:xfrm>
            <a:custGeom>
              <a:avLst/>
              <a:gdLst/>
              <a:ahLst/>
              <a:cxnLst/>
              <a:rect l="l" t="t" r="r" b="b"/>
              <a:pathLst>
                <a:path w="606637" h="124623">
                  <a:moveTo>
                    <a:pt x="62312" y="0"/>
                  </a:moveTo>
                  <a:lnTo>
                    <a:pt x="544326" y="0"/>
                  </a:lnTo>
                  <a:cubicBezTo>
                    <a:pt x="560852" y="0"/>
                    <a:pt x="576701" y="6565"/>
                    <a:pt x="588387" y="18251"/>
                  </a:cubicBezTo>
                  <a:cubicBezTo>
                    <a:pt x="600072" y="29936"/>
                    <a:pt x="606637" y="45786"/>
                    <a:pt x="606637" y="62312"/>
                  </a:cubicBezTo>
                  <a:lnTo>
                    <a:pt x="606637" y="62312"/>
                  </a:lnTo>
                  <a:cubicBezTo>
                    <a:pt x="606637" y="96725"/>
                    <a:pt x="578740" y="124623"/>
                    <a:pt x="544326" y="124623"/>
                  </a:cubicBezTo>
                  <a:lnTo>
                    <a:pt x="62312" y="124623"/>
                  </a:lnTo>
                  <a:cubicBezTo>
                    <a:pt x="45786" y="124623"/>
                    <a:pt x="29936" y="118058"/>
                    <a:pt x="18251" y="106373"/>
                  </a:cubicBezTo>
                  <a:cubicBezTo>
                    <a:pt x="6565" y="94687"/>
                    <a:pt x="0" y="78838"/>
                    <a:pt x="0" y="62312"/>
                  </a:cubicBezTo>
                  <a:lnTo>
                    <a:pt x="0" y="62312"/>
                  </a:lnTo>
                  <a:cubicBezTo>
                    <a:pt x="0" y="45786"/>
                    <a:pt x="6565" y="29936"/>
                    <a:pt x="18251" y="18251"/>
                  </a:cubicBezTo>
                  <a:cubicBezTo>
                    <a:pt x="29936" y="6565"/>
                    <a:pt x="45786" y="0"/>
                    <a:pt x="62312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7">
              <a:extLst>
                <a:ext uri="{FF2B5EF4-FFF2-40B4-BE49-F238E27FC236}">
                  <a16:creationId xmlns:a16="http://schemas.microsoft.com/office/drawing/2014/main" id="{B31DA295-2FF7-B12F-3D8B-F8AFD054AEF5}"/>
                </a:ext>
              </a:extLst>
            </p:cNvPr>
            <p:cNvSpPr txBox="1"/>
            <p:nvPr/>
          </p:nvSpPr>
          <p:spPr>
            <a:xfrm>
              <a:off x="0" y="-28575"/>
              <a:ext cx="606637" cy="153198"/>
            </a:xfrm>
            <a:prstGeom prst="rect">
              <a:avLst/>
            </a:prstGeom>
          </p:spPr>
          <p:txBody>
            <a:bodyPr lIns="47301" tIns="47301" rIns="47301" bIns="47301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36" name="Group 21">
            <a:extLst>
              <a:ext uri="{FF2B5EF4-FFF2-40B4-BE49-F238E27FC236}">
                <a16:creationId xmlns:a16="http://schemas.microsoft.com/office/drawing/2014/main" id="{D8B5342D-F2C1-B183-AABF-9677CFCDFC64}"/>
              </a:ext>
            </a:extLst>
          </p:cNvPr>
          <p:cNvGrpSpPr/>
          <p:nvPr/>
        </p:nvGrpSpPr>
        <p:grpSpPr>
          <a:xfrm>
            <a:off x="2888124" y="9407587"/>
            <a:ext cx="2463783" cy="440591"/>
            <a:chOff x="0" y="0"/>
            <a:chExt cx="696893" cy="124623"/>
          </a:xfrm>
        </p:grpSpPr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C878FC68-FB22-83C0-4326-98516135A6F0}"/>
                </a:ext>
              </a:extLst>
            </p:cNvPr>
            <p:cNvSpPr/>
            <p:nvPr/>
          </p:nvSpPr>
          <p:spPr>
            <a:xfrm>
              <a:off x="0" y="0"/>
              <a:ext cx="696893" cy="124623"/>
            </a:xfrm>
            <a:custGeom>
              <a:avLst/>
              <a:gdLst/>
              <a:ahLst/>
              <a:cxnLst/>
              <a:rect l="l" t="t" r="r" b="b"/>
              <a:pathLst>
                <a:path w="696893" h="124623">
                  <a:moveTo>
                    <a:pt x="62312" y="0"/>
                  </a:moveTo>
                  <a:lnTo>
                    <a:pt x="634582" y="0"/>
                  </a:lnTo>
                  <a:cubicBezTo>
                    <a:pt x="651108" y="0"/>
                    <a:pt x="666957" y="6565"/>
                    <a:pt x="678643" y="18251"/>
                  </a:cubicBezTo>
                  <a:cubicBezTo>
                    <a:pt x="690328" y="29936"/>
                    <a:pt x="696893" y="45786"/>
                    <a:pt x="696893" y="62312"/>
                  </a:cubicBezTo>
                  <a:lnTo>
                    <a:pt x="696893" y="62312"/>
                  </a:lnTo>
                  <a:cubicBezTo>
                    <a:pt x="696893" y="78838"/>
                    <a:pt x="690328" y="94687"/>
                    <a:pt x="678643" y="106373"/>
                  </a:cubicBezTo>
                  <a:cubicBezTo>
                    <a:pt x="666957" y="118058"/>
                    <a:pt x="651108" y="124623"/>
                    <a:pt x="634582" y="124623"/>
                  </a:cubicBezTo>
                  <a:lnTo>
                    <a:pt x="62312" y="124623"/>
                  </a:lnTo>
                  <a:cubicBezTo>
                    <a:pt x="45786" y="124623"/>
                    <a:pt x="29936" y="118058"/>
                    <a:pt x="18251" y="106373"/>
                  </a:cubicBezTo>
                  <a:cubicBezTo>
                    <a:pt x="6565" y="94687"/>
                    <a:pt x="0" y="78838"/>
                    <a:pt x="0" y="62312"/>
                  </a:cubicBezTo>
                  <a:lnTo>
                    <a:pt x="0" y="62312"/>
                  </a:lnTo>
                  <a:cubicBezTo>
                    <a:pt x="0" y="45786"/>
                    <a:pt x="6565" y="29936"/>
                    <a:pt x="18251" y="18251"/>
                  </a:cubicBezTo>
                  <a:cubicBezTo>
                    <a:pt x="29936" y="6565"/>
                    <a:pt x="45786" y="0"/>
                    <a:pt x="62312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TextBox 23">
              <a:extLst>
                <a:ext uri="{FF2B5EF4-FFF2-40B4-BE49-F238E27FC236}">
                  <a16:creationId xmlns:a16="http://schemas.microsoft.com/office/drawing/2014/main" id="{23EF1156-291A-0AF6-5BEC-2DC7C2526DA2}"/>
                </a:ext>
              </a:extLst>
            </p:cNvPr>
            <p:cNvSpPr txBox="1"/>
            <p:nvPr/>
          </p:nvSpPr>
          <p:spPr>
            <a:xfrm>
              <a:off x="0" y="-28575"/>
              <a:ext cx="696893" cy="153198"/>
            </a:xfrm>
            <a:prstGeom prst="rect">
              <a:avLst/>
            </a:prstGeom>
          </p:spPr>
          <p:txBody>
            <a:bodyPr lIns="47301" tIns="47301" rIns="47301" bIns="47301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55" name="Freeform 30">
            <a:extLst>
              <a:ext uri="{FF2B5EF4-FFF2-40B4-BE49-F238E27FC236}">
                <a16:creationId xmlns:a16="http://schemas.microsoft.com/office/drawing/2014/main" id="{79F65BAB-1DEA-B6E4-4746-B7E35D8027AF}"/>
              </a:ext>
            </a:extLst>
          </p:cNvPr>
          <p:cNvSpPr/>
          <p:nvPr/>
        </p:nvSpPr>
        <p:spPr>
          <a:xfrm>
            <a:off x="743429" y="9517028"/>
            <a:ext cx="233322" cy="233322"/>
          </a:xfrm>
          <a:custGeom>
            <a:avLst/>
            <a:gdLst/>
            <a:ahLst/>
            <a:cxnLst/>
            <a:rect l="l" t="t" r="r" b="b"/>
            <a:pathLst>
              <a:path w="233322" h="233322">
                <a:moveTo>
                  <a:pt x="0" y="0"/>
                </a:moveTo>
                <a:lnTo>
                  <a:pt x="233322" y="0"/>
                </a:lnTo>
                <a:lnTo>
                  <a:pt x="233322" y="233322"/>
                </a:lnTo>
                <a:lnTo>
                  <a:pt x="0" y="2333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6" name="Freeform 34">
            <a:extLst>
              <a:ext uri="{FF2B5EF4-FFF2-40B4-BE49-F238E27FC236}">
                <a16:creationId xmlns:a16="http://schemas.microsoft.com/office/drawing/2014/main" id="{316227F2-0FEE-9C8F-94BB-7F3241F5966A}"/>
              </a:ext>
            </a:extLst>
          </p:cNvPr>
          <p:cNvSpPr/>
          <p:nvPr/>
        </p:nvSpPr>
        <p:spPr>
          <a:xfrm>
            <a:off x="3011949" y="9511221"/>
            <a:ext cx="233322" cy="233322"/>
          </a:xfrm>
          <a:custGeom>
            <a:avLst/>
            <a:gdLst/>
            <a:ahLst/>
            <a:cxnLst/>
            <a:rect l="l" t="t" r="r" b="b"/>
            <a:pathLst>
              <a:path w="233322" h="233322">
                <a:moveTo>
                  <a:pt x="0" y="0"/>
                </a:moveTo>
                <a:lnTo>
                  <a:pt x="233322" y="0"/>
                </a:lnTo>
                <a:lnTo>
                  <a:pt x="233322" y="233323"/>
                </a:lnTo>
                <a:lnTo>
                  <a:pt x="0" y="2333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1" name="TextBox 38">
            <a:extLst>
              <a:ext uri="{FF2B5EF4-FFF2-40B4-BE49-F238E27FC236}">
                <a16:creationId xmlns:a16="http://schemas.microsoft.com/office/drawing/2014/main" id="{547C669F-E654-2640-151E-61C348594004}"/>
              </a:ext>
            </a:extLst>
          </p:cNvPr>
          <p:cNvSpPr txBox="1"/>
          <p:nvPr/>
        </p:nvSpPr>
        <p:spPr>
          <a:xfrm>
            <a:off x="3283563" y="9506372"/>
            <a:ext cx="1912102" cy="226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5"/>
              </a:lnSpc>
            </a:pP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Einfache</a:t>
            </a: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 </a:t>
            </a: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Umsetzbarkeit</a:t>
            </a:r>
            <a:endParaRPr lang="en-US" sz="1303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sp>
        <p:nvSpPr>
          <p:cNvPr id="62" name="TextBox 41">
            <a:extLst>
              <a:ext uri="{FF2B5EF4-FFF2-40B4-BE49-F238E27FC236}">
                <a16:creationId xmlns:a16="http://schemas.microsoft.com/office/drawing/2014/main" id="{9B2139DB-47CA-20C2-4DCD-DFFD19EBE412}"/>
              </a:ext>
            </a:extLst>
          </p:cNvPr>
          <p:cNvSpPr txBox="1"/>
          <p:nvPr/>
        </p:nvSpPr>
        <p:spPr>
          <a:xfrm>
            <a:off x="1025390" y="9506372"/>
            <a:ext cx="1610695" cy="226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5"/>
              </a:lnSpc>
            </a:pP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Öffentliche</a:t>
            </a: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 </a:t>
            </a: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Wirkung</a:t>
            </a:r>
            <a:endParaRPr lang="en-US" sz="1303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pic>
        <p:nvPicPr>
          <p:cNvPr id="63" name="Grafik 62" descr="Sterne mit einfarbiger Füllung">
            <a:extLst>
              <a:ext uri="{FF2B5EF4-FFF2-40B4-BE49-F238E27FC236}">
                <a16:creationId xmlns:a16="http://schemas.microsoft.com/office/drawing/2014/main" id="{3B346280-C076-0845-ADBE-E8615DFAD59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464820" y="9405981"/>
            <a:ext cx="457200" cy="457200"/>
          </a:xfrm>
          <a:prstGeom prst="rect">
            <a:avLst/>
          </a:prstGeom>
        </p:spPr>
      </p:pic>
      <p:sp>
        <p:nvSpPr>
          <p:cNvPr id="64" name="TextBox 34">
            <a:extLst>
              <a:ext uri="{FF2B5EF4-FFF2-40B4-BE49-F238E27FC236}">
                <a16:creationId xmlns:a16="http://schemas.microsoft.com/office/drawing/2014/main" id="{BD488E9C-17E7-540E-952A-392EADF1F8FB}"/>
              </a:ext>
            </a:extLst>
          </p:cNvPr>
          <p:cNvSpPr txBox="1"/>
          <p:nvPr/>
        </p:nvSpPr>
        <p:spPr>
          <a:xfrm>
            <a:off x="5952715" y="9515869"/>
            <a:ext cx="3385647" cy="2208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25"/>
              </a:lnSpc>
            </a:pP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“</a:t>
            </a: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Kantine</a:t>
            </a: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Zukunft” Berlin</a:t>
            </a:r>
            <a:endParaRPr lang="en-US" sz="1303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</p:spTree>
    <p:extLst>
      <p:ext uri="{BB962C8B-B14F-4D97-AF65-F5344CB8AC3E}">
        <p14:creationId xmlns:p14="http://schemas.microsoft.com/office/powerpoint/2010/main" val="2310241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3">
            <a:extLst>
              <a:ext uri="{FF2B5EF4-FFF2-40B4-BE49-F238E27FC236}">
                <a16:creationId xmlns:a16="http://schemas.microsoft.com/office/drawing/2014/main" id="{B4089A74-2D60-E389-BC5F-C2C65D6E23CD}"/>
              </a:ext>
            </a:extLst>
          </p:cNvPr>
          <p:cNvSpPr/>
          <p:nvPr/>
        </p:nvSpPr>
        <p:spPr>
          <a:xfrm>
            <a:off x="644049" y="7126554"/>
            <a:ext cx="188501" cy="188501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C80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" name="AutoShape 2"/>
          <p:cNvSpPr/>
          <p:nvPr/>
        </p:nvSpPr>
        <p:spPr>
          <a:xfrm>
            <a:off x="517221" y="1808877"/>
            <a:ext cx="1715510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515733" y="6960517"/>
            <a:ext cx="1241066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13636773" y="6960517"/>
            <a:ext cx="4035556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743429" y="1620026"/>
            <a:ext cx="2799310" cy="339603"/>
            <a:chOff x="0" y="0"/>
            <a:chExt cx="3732413" cy="452804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3732413" cy="452804"/>
              <a:chOff x="0" y="0"/>
              <a:chExt cx="1036781" cy="12577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036781" cy="125779"/>
              </a:xfrm>
              <a:custGeom>
                <a:avLst/>
                <a:gdLst/>
                <a:ahLst/>
                <a:cxnLst/>
                <a:rect l="l" t="t" r="r" b="b"/>
                <a:pathLst>
                  <a:path w="1036781" h="125779">
                    <a:moveTo>
                      <a:pt x="0" y="0"/>
                    </a:moveTo>
                    <a:lnTo>
                      <a:pt x="1036781" y="0"/>
                    </a:lnTo>
                    <a:lnTo>
                      <a:pt x="1036781" y="125779"/>
                    </a:lnTo>
                    <a:lnTo>
                      <a:pt x="0" y="12577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114300"/>
                <a:ext cx="1036781" cy="2400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90267" y="18756"/>
              <a:ext cx="3551879" cy="3867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z="1799" b="1">
                  <a:solidFill>
                    <a:srgbClr val="FFC80C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Landwirtschaftssektor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15076967" y="1152588"/>
            <a:ext cx="2595362" cy="551514"/>
          </a:xfrm>
          <a:custGeom>
            <a:avLst/>
            <a:gdLst/>
            <a:ahLst/>
            <a:cxnLst/>
            <a:rect l="l" t="t" r="r" b="b"/>
            <a:pathLst>
              <a:path w="2595362" h="551514">
                <a:moveTo>
                  <a:pt x="0" y="0"/>
                </a:moveTo>
                <a:lnTo>
                  <a:pt x="2595362" y="0"/>
                </a:lnTo>
                <a:lnTo>
                  <a:pt x="2595362" y="551514"/>
                </a:lnTo>
                <a:lnTo>
                  <a:pt x="0" y="5515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4" name="Group 34"/>
          <p:cNvGrpSpPr/>
          <p:nvPr/>
        </p:nvGrpSpPr>
        <p:grpSpPr>
          <a:xfrm>
            <a:off x="13636773" y="2226328"/>
            <a:ext cx="4035556" cy="3403251"/>
            <a:chOff x="0" y="0"/>
            <a:chExt cx="1101113" cy="928587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101113" cy="928587"/>
            </a:xfrm>
            <a:custGeom>
              <a:avLst/>
              <a:gdLst/>
              <a:ahLst/>
              <a:cxnLst/>
              <a:rect l="l" t="t" r="r" b="b"/>
              <a:pathLst>
                <a:path w="1101113" h="928587">
                  <a:moveTo>
                    <a:pt x="44124" y="0"/>
                  </a:moveTo>
                  <a:lnTo>
                    <a:pt x="1056989" y="0"/>
                  </a:lnTo>
                  <a:cubicBezTo>
                    <a:pt x="1081358" y="0"/>
                    <a:pt x="1101113" y="19755"/>
                    <a:pt x="1101113" y="44124"/>
                  </a:cubicBezTo>
                  <a:lnTo>
                    <a:pt x="1101113" y="884463"/>
                  </a:lnTo>
                  <a:cubicBezTo>
                    <a:pt x="1101113" y="908832"/>
                    <a:pt x="1081358" y="928587"/>
                    <a:pt x="1056989" y="928587"/>
                  </a:cubicBezTo>
                  <a:lnTo>
                    <a:pt x="44124" y="928587"/>
                  </a:lnTo>
                  <a:cubicBezTo>
                    <a:pt x="19755" y="928587"/>
                    <a:pt x="0" y="908832"/>
                    <a:pt x="0" y="884463"/>
                  </a:cubicBezTo>
                  <a:lnTo>
                    <a:pt x="0" y="44124"/>
                  </a:lnTo>
                  <a:cubicBezTo>
                    <a:pt x="0" y="19755"/>
                    <a:pt x="19755" y="0"/>
                    <a:pt x="44124" y="0"/>
                  </a:cubicBezTo>
                  <a:close/>
                </a:path>
              </a:pathLst>
            </a:cu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 w="38100" cap="rnd">
              <a:solidFill>
                <a:srgbClr val="A3D869"/>
              </a:solidFill>
              <a:prstDash val="solid"/>
              <a:rou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9" name="Freeform 39"/>
          <p:cNvSpPr/>
          <p:nvPr/>
        </p:nvSpPr>
        <p:spPr>
          <a:xfrm>
            <a:off x="1202013" y="429846"/>
            <a:ext cx="1794837" cy="1190179"/>
          </a:xfrm>
          <a:custGeom>
            <a:avLst/>
            <a:gdLst/>
            <a:ahLst/>
            <a:cxnLst/>
            <a:rect l="l" t="t" r="r" b="b"/>
            <a:pathLst>
              <a:path w="1794837" h="1190179">
                <a:moveTo>
                  <a:pt x="0" y="0"/>
                </a:moveTo>
                <a:lnTo>
                  <a:pt x="1794836" y="0"/>
                </a:lnTo>
                <a:lnTo>
                  <a:pt x="1794836" y="1190180"/>
                </a:lnTo>
                <a:lnTo>
                  <a:pt x="0" y="11901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5" name="TextBox 45"/>
          <p:cNvSpPr txBox="1"/>
          <p:nvPr/>
        </p:nvSpPr>
        <p:spPr>
          <a:xfrm>
            <a:off x="517221" y="2150128"/>
            <a:ext cx="12409180" cy="22817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Schaffung einer </a:t>
            </a: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umfangreichen Wissenssammlung 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zu klimaschonenden Praktiken in der LW (Düngen, Bodenerosion, etc.)</a:t>
            </a:r>
          </a:p>
          <a:p>
            <a:pPr marL="800100" lvl="1" indent="-342900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idealerweise konkrete Verknüpfung von neusten Forschungserkenntnissen mit (regionalen) Realerfahrungen</a:t>
            </a: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Übersetzung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der konzentrierten Informationen </a:t>
            </a: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in umsetzbare Maßnahmen</a:t>
            </a: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Verzahnung 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zwischen Wissensangebot und </a:t>
            </a: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Beratungsangebot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(s. nächste Folie)</a:t>
            </a:r>
            <a:endParaRPr lang="en-US" sz="1899" b="1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517221" y="6549409"/>
            <a:ext cx="1973907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Maßnahmentyp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3645404" y="6549037"/>
            <a:ext cx="2287733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Beteiligte Akteure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889210" y="7027192"/>
            <a:ext cx="11554521" cy="742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en-US" sz="1899" b="1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Enabling-</a:t>
            </a:r>
            <a:r>
              <a:rPr lang="en-US" sz="1899" b="1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Maßnahme</a:t>
            </a:r>
            <a:r>
              <a:rPr lang="en-US" sz="1899" b="1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: </a:t>
            </a:r>
          </a:p>
          <a:p>
            <a:pPr algn="l">
              <a:lnSpc>
                <a:spcPts val="3039"/>
              </a:lnSpc>
            </a:pP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Enabling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Dritter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, die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technische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Maßnahme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umzusetzen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13469326" y="6989092"/>
            <a:ext cx="4203003" cy="1896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Stadt-/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Gemeinderat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Verwaltung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ggf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.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Forschungseinrichtungen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,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engagierte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LW-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Betriebe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,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ehrenamtliche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Organisationen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16611600" y="9541473"/>
            <a:ext cx="1192787" cy="3425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799"/>
              </a:lnSpc>
            </a:pPr>
            <a:r>
              <a:rPr lang="en-US" sz="19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Seite</a:t>
            </a:r>
            <a:r>
              <a:rPr lang="en-US" sz="19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3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3636773" y="5715305"/>
            <a:ext cx="4035556" cy="451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2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Wissensplattform</a:t>
            </a:r>
            <a:endParaRPr lang="en-US" sz="12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algn="ctr">
              <a:lnSpc>
                <a:spcPts val="1819"/>
              </a:lnSpc>
            </a:pP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Quelle: </a:t>
            </a: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Wikimedia </a:t>
            </a: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Commons</a:t>
            </a:r>
            <a:endParaRPr lang="en-US" sz="12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grpSp>
        <p:nvGrpSpPr>
          <p:cNvPr id="52" name="Group 52"/>
          <p:cNvGrpSpPr/>
          <p:nvPr/>
        </p:nvGrpSpPr>
        <p:grpSpPr>
          <a:xfrm>
            <a:off x="3831165" y="321072"/>
            <a:ext cx="10625669" cy="1423467"/>
            <a:chOff x="0" y="-38100"/>
            <a:chExt cx="14167559" cy="1897955"/>
          </a:xfrm>
        </p:grpSpPr>
        <p:sp>
          <p:nvSpPr>
            <p:cNvPr id="53" name="TextBox 53"/>
            <p:cNvSpPr txBox="1"/>
            <p:nvPr/>
          </p:nvSpPr>
          <p:spPr>
            <a:xfrm>
              <a:off x="0" y="456565"/>
              <a:ext cx="14167559" cy="14032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Aufbau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einer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Wissensplattform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für </a:t>
              </a:r>
            </a:p>
            <a:p>
              <a:pPr algn="l">
                <a:lnSpc>
                  <a:spcPts val="4200"/>
                </a:lnSpc>
              </a:pP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Landwirt:innen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über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klimaschonende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Praktiken</a:t>
              </a:r>
              <a:endParaRPr lang="en-US" sz="3000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endParaRPr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0" y="-38100"/>
              <a:ext cx="1815733" cy="4085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sz="1800" dirty="0">
                  <a:solidFill>
                    <a:srgbClr val="000000"/>
                  </a:solidFill>
                  <a:latin typeface="DM Sans 1"/>
                  <a:ea typeface="DM Sans 1"/>
                  <a:cs typeface="DM Sans 1"/>
                  <a:sym typeface="DM Sans 1"/>
                </a:rPr>
                <a:t>TOP 002</a:t>
              </a:r>
            </a:p>
          </p:txBody>
        </p:sp>
      </p:grpSp>
      <p:pic>
        <p:nvPicPr>
          <p:cNvPr id="12" name="Grafik 11" descr="Sterne mit einfarbiger Füllung">
            <a:extLst>
              <a:ext uri="{FF2B5EF4-FFF2-40B4-BE49-F238E27FC236}">
                <a16:creationId xmlns:a16="http://schemas.microsoft.com/office/drawing/2014/main" id="{EBB17225-D11F-BDFA-EDAC-B174DDF3B8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6399" y="9321138"/>
            <a:ext cx="457200" cy="457200"/>
          </a:xfrm>
          <a:prstGeom prst="rect">
            <a:avLst/>
          </a:prstGeom>
        </p:spPr>
      </p:pic>
      <p:sp>
        <p:nvSpPr>
          <p:cNvPr id="13" name="TextBox 34">
            <a:extLst>
              <a:ext uri="{FF2B5EF4-FFF2-40B4-BE49-F238E27FC236}">
                <a16:creationId xmlns:a16="http://schemas.microsoft.com/office/drawing/2014/main" id="{1648FA8F-4696-0A91-8EAC-1D31AFBA4205}"/>
              </a:ext>
            </a:extLst>
          </p:cNvPr>
          <p:cNvSpPr txBox="1"/>
          <p:nvPr/>
        </p:nvSpPr>
        <p:spPr>
          <a:xfrm>
            <a:off x="984294" y="9431026"/>
            <a:ext cx="3816306" cy="2208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25"/>
              </a:lnSpc>
            </a:pP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Infoservice </a:t>
            </a: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Landwirtschaft</a:t>
            </a: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Rems-</a:t>
            </a: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Murr</a:t>
            </a: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-Kreis</a:t>
            </a:r>
            <a:endParaRPr lang="en-US" sz="1303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</p:spTree>
    <p:extLst>
      <p:ext uri="{BB962C8B-B14F-4D97-AF65-F5344CB8AC3E}">
        <p14:creationId xmlns:p14="http://schemas.microsoft.com/office/powerpoint/2010/main" val="1844335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17221" y="1808877"/>
            <a:ext cx="1715510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515733" y="6960517"/>
            <a:ext cx="1241066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13636773" y="6960517"/>
            <a:ext cx="4035556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743429" y="1620026"/>
            <a:ext cx="2799310" cy="339603"/>
            <a:chOff x="0" y="0"/>
            <a:chExt cx="3732413" cy="452804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3732413" cy="452804"/>
              <a:chOff x="0" y="0"/>
              <a:chExt cx="1036781" cy="12577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036781" cy="125779"/>
              </a:xfrm>
              <a:custGeom>
                <a:avLst/>
                <a:gdLst/>
                <a:ahLst/>
                <a:cxnLst/>
                <a:rect l="l" t="t" r="r" b="b"/>
                <a:pathLst>
                  <a:path w="1036781" h="125779">
                    <a:moveTo>
                      <a:pt x="0" y="0"/>
                    </a:moveTo>
                    <a:lnTo>
                      <a:pt x="1036781" y="0"/>
                    </a:lnTo>
                    <a:lnTo>
                      <a:pt x="1036781" y="125779"/>
                    </a:lnTo>
                    <a:lnTo>
                      <a:pt x="0" y="12577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114300"/>
                <a:ext cx="1036781" cy="2400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90267" y="18756"/>
              <a:ext cx="3551879" cy="3867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z="1799" b="1">
                  <a:solidFill>
                    <a:srgbClr val="FFC80C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Landwirtschaftssektor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15076967" y="1152588"/>
            <a:ext cx="2595362" cy="551514"/>
          </a:xfrm>
          <a:custGeom>
            <a:avLst/>
            <a:gdLst/>
            <a:ahLst/>
            <a:cxnLst/>
            <a:rect l="l" t="t" r="r" b="b"/>
            <a:pathLst>
              <a:path w="2595362" h="551514">
                <a:moveTo>
                  <a:pt x="0" y="0"/>
                </a:moveTo>
                <a:lnTo>
                  <a:pt x="2595362" y="0"/>
                </a:lnTo>
                <a:lnTo>
                  <a:pt x="2595362" y="551514"/>
                </a:lnTo>
                <a:lnTo>
                  <a:pt x="0" y="5515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4" name="Group 34"/>
          <p:cNvGrpSpPr/>
          <p:nvPr/>
        </p:nvGrpSpPr>
        <p:grpSpPr>
          <a:xfrm>
            <a:off x="13636773" y="2226328"/>
            <a:ext cx="4035556" cy="3403251"/>
            <a:chOff x="0" y="0"/>
            <a:chExt cx="1101113" cy="928587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101113" cy="928587"/>
            </a:xfrm>
            <a:custGeom>
              <a:avLst/>
              <a:gdLst/>
              <a:ahLst/>
              <a:cxnLst/>
              <a:rect l="l" t="t" r="r" b="b"/>
              <a:pathLst>
                <a:path w="1101113" h="928587">
                  <a:moveTo>
                    <a:pt x="44124" y="0"/>
                  </a:moveTo>
                  <a:lnTo>
                    <a:pt x="1056989" y="0"/>
                  </a:lnTo>
                  <a:cubicBezTo>
                    <a:pt x="1081358" y="0"/>
                    <a:pt x="1101113" y="19755"/>
                    <a:pt x="1101113" y="44124"/>
                  </a:cubicBezTo>
                  <a:lnTo>
                    <a:pt x="1101113" y="884463"/>
                  </a:lnTo>
                  <a:cubicBezTo>
                    <a:pt x="1101113" y="908832"/>
                    <a:pt x="1081358" y="928587"/>
                    <a:pt x="1056989" y="928587"/>
                  </a:cubicBezTo>
                  <a:lnTo>
                    <a:pt x="44124" y="928587"/>
                  </a:lnTo>
                  <a:cubicBezTo>
                    <a:pt x="19755" y="928587"/>
                    <a:pt x="0" y="908832"/>
                    <a:pt x="0" y="884463"/>
                  </a:cubicBezTo>
                  <a:lnTo>
                    <a:pt x="0" y="44124"/>
                  </a:lnTo>
                  <a:cubicBezTo>
                    <a:pt x="0" y="19755"/>
                    <a:pt x="19755" y="0"/>
                    <a:pt x="44124" y="0"/>
                  </a:cubicBezTo>
                  <a:close/>
                </a:path>
              </a:pathLst>
            </a:cu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 w="38100" cap="rnd">
              <a:solidFill>
                <a:srgbClr val="A3D869"/>
              </a:solidFill>
              <a:prstDash val="solid"/>
              <a:rou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9" name="Freeform 39"/>
          <p:cNvSpPr/>
          <p:nvPr/>
        </p:nvSpPr>
        <p:spPr>
          <a:xfrm>
            <a:off x="1202013" y="429846"/>
            <a:ext cx="1794837" cy="1190179"/>
          </a:xfrm>
          <a:custGeom>
            <a:avLst/>
            <a:gdLst/>
            <a:ahLst/>
            <a:cxnLst/>
            <a:rect l="l" t="t" r="r" b="b"/>
            <a:pathLst>
              <a:path w="1794837" h="1190179">
                <a:moveTo>
                  <a:pt x="0" y="0"/>
                </a:moveTo>
                <a:lnTo>
                  <a:pt x="1794836" y="0"/>
                </a:lnTo>
                <a:lnTo>
                  <a:pt x="1794836" y="1190180"/>
                </a:lnTo>
                <a:lnTo>
                  <a:pt x="0" y="11901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5" name="TextBox 45"/>
          <p:cNvSpPr txBox="1"/>
          <p:nvPr/>
        </p:nvSpPr>
        <p:spPr>
          <a:xfrm>
            <a:off x="517221" y="2150128"/>
            <a:ext cx="12409180" cy="22817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konkrete </a:t>
            </a: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Maßnahmenfeststellung und -</a:t>
            </a:r>
            <a:r>
              <a:rPr lang="de-DE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umsetzungsberatung</a:t>
            </a: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zur Treibhausgaseinsparung</a:t>
            </a: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finanzielle Förderung 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für die Umsetzung von Projekten gemäß Einsparungspotenzial</a:t>
            </a:r>
          </a:p>
          <a:p>
            <a:pPr marL="800100" lvl="1" indent="-342900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Ergänzung zur bisherigen Förderkulisse</a:t>
            </a:r>
          </a:p>
          <a:p>
            <a:pPr marL="800100" lvl="1" indent="-342900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in Abstimmung mit Landkreis</a:t>
            </a: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Bereitstellung von Expertise zur Beantragung von Fördermöglichkeiten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auf allen Ebenen (EU bis Kommune)</a:t>
            </a:r>
          </a:p>
          <a:p>
            <a:pPr marL="800100" lvl="1" indent="-342900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wenn vorhanden: Verweis auf Landes- und Landkreisberatungsdienste </a:t>
            </a:r>
            <a:endParaRPr lang="en-US" sz="1899" b="1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517221" y="6549409"/>
            <a:ext cx="1973907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Maßnahmentyp</a:t>
            </a:r>
            <a:endParaRPr lang="en-US" sz="1999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13645404" y="6549037"/>
            <a:ext cx="2287733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Beteiligte Akteure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3469326" y="6989092"/>
            <a:ext cx="4203003" cy="1512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Stadt-/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Gemeinderat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Verwaltung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evtl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.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ehrenamtliche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Organisationen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16840200" y="9541473"/>
            <a:ext cx="964187" cy="3425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799"/>
              </a:lnSpc>
            </a:pPr>
            <a:r>
              <a:rPr lang="en-US" sz="19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Seite</a:t>
            </a:r>
            <a:r>
              <a:rPr lang="en-US" sz="19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4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3636773" y="5715305"/>
            <a:ext cx="4035556" cy="451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2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Kühe</a:t>
            </a: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auf der </a:t>
            </a:r>
            <a:r>
              <a:rPr lang="en-US" sz="12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Weide</a:t>
            </a:r>
            <a:endParaRPr lang="en-US" sz="12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algn="ctr">
              <a:lnSpc>
                <a:spcPts val="1819"/>
              </a:lnSpc>
            </a:pP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Quelle: </a:t>
            </a: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Wikimedia Commons</a:t>
            </a:r>
            <a:endParaRPr lang="en-US" sz="12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grpSp>
        <p:nvGrpSpPr>
          <p:cNvPr id="52" name="Group 52"/>
          <p:cNvGrpSpPr/>
          <p:nvPr/>
        </p:nvGrpSpPr>
        <p:grpSpPr>
          <a:xfrm>
            <a:off x="3831165" y="321072"/>
            <a:ext cx="10625669" cy="1423467"/>
            <a:chOff x="0" y="-38100"/>
            <a:chExt cx="14167559" cy="1897955"/>
          </a:xfrm>
        </p:grpSpPr>
        <p:sp>
          <p:nvSpPr>
            <p:cNvPr id="53" name="TextBox 53"/>
            <p:cNvSpPr txBox="1"/>
            <p:nvPr/>
          </p:nvSpPr>
          <p:spPr>
            <a:xfrm>
              <a:off x="0" y="456565"/>
              <a:ext cx="14167559" cy="14032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Beratungs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- und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Förderangebote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zur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Umstellung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</a:p>
            <a:p>
              <a:pPr algn="l">
                <a:lnSpc>
                  <a:spcPts val="4200"/>
                </a:lnSpc>
              </a:pP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auf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ökologische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und regenerative Landwirtschaft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0" y="-38100"/>
              <a:ext cx="1815733" cy="4085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sz="1800" dirty="0">
                  <a:solidFill>
                    <a:srgbClr val="000000"/>
                  </a:solidFill>
                  <a:latin typeface="DM Sans 1"/>
                  <a:ea typeface="DM Sans 1"/>
                  <a:cs typeface="DM Sans 1"/>
                  <a:sym typeface="DM Sans 1"/>
                </a:rPr>
                <a:t>TOP 003</a:t>
              </a:r>
            </a:p>
          </p:txBody>
        </p:sp>
      </p:grpSp>
      <p:grpSp>
        <p:nvGrpSpPr>
          <p:cNvPr id="58" name="Group 55">
            <a:extLst>
              <a:ext uri="{FF2B5EF4-FFF2-40B4-BE49-F238E27FC236}">
                <a16:creationId xmlns:a16="http://schemas.microsoft.com/office/drawing/2014/main" id="{E4F4B5B3-7ED0-F427-A198-362AF3FD9FB5}"/>
              </a:ext>
            </a:extLst>
          </p:cNvPr>
          <p:cNvGrpSpPr/>
          <p:nvPr/>
        </p:nvGrpSpPr>
        <p:grpSpPr>
          <a:xfrm>
            <a:off x="-42391" y="2291998"/>
            <a:ext cx="347146" cy="7556180"/>
            <a:chOff x="-69660" y="24950"/>
            <a:chExt cx="462863" cy="10074907"/>
          </a:xfrm>
        </p:grpSpPr>
        <p:sp>
          <p:nvSpPr>
            <p:cNvPr id="59" name="TextBox 56">
              <a:extLst>
                <a:ext uri="{FF2B5EF4-FFF2-40B4-BE49-F238E27FC236}">
                  <a16:creationId xmlns:a16="http://schemas.microsoft.com/office/drawing/2014/main" id="{4DF80687-B305-7219-378D-8674ABB4628C}"/>
                </a:ext>
              </a:extLst>
            </p:cNvPr>
            <p:cNvSpPr txBox="1"/>
            <p:nvPr/>
          </p:nvSpPr>
          <p:spPr>
            <a:xfrm rot="16200000">
              <a:off x="-4402638" y="4357928"/>
              <a:ext cx="9128820" cy="4628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99"/>
                </a:lnSpc>
              </a:pP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 tooltip="https://www.mannheim.de/de/stadt-gestalten/planungskonzepte/flaechennutzungsplanung/flaechennutzungsplan-windenergie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Kompetenzzentrum ökologischer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 tooltip="https://www.mannheim.de/de/stadt-gestalten/planungskonzepte/flaechennutzungsplanung/flaechennutzungsplan-windenergie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Landbau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6" tooltip="https://www.mannheim.de/de/stadt-gestalten/planungskonzepte/flaechennutzungsplanung/flaechennutzungsplan-windenergie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Sachsen; 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 tooltip="https://www.mannheim.de/de/stadt-gestalten/planungskonzepte/flaechennutzungsplanung/flaechennutzungsplan-windenergie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Gemeinsam stark für den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 tooltip="https://www.mannheim.de/de/stadt-gestalten/planungskonzepte/flaechennutzungsplanung/flaechennutzungsplan-windenergie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Ökolandbau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 tooltip="https://www.mannheim.de/de/stadt-gestalten/planungskonzepte/flaechennutzungsplanung/flaechennutzungsplan-windenergie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Baden-Württemberg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; 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Stiftung Lebensraum</a:t>
              </a:r>
              <a:endParaRPr lang="en-US" sz="900" dirty="0">
                <a:solidFill>
                  <a:srgbClr val="011633"/>
                </a:solidFill>
                <a:latin typeface="DM Sans 2" panose="020B0604020202020204" charset="0"/>
                <a:ea typeface="Open Sans"/>
                <a:cs typeface="Open Sans"/>
                <a:sym typeface="Open Sans"/>
                <a:hlinkClick r:id="rId9" tooltip="https://www.mannheim.de/de/stadt-gestalten/planungskonzepte/flaechennutzungsplanung/flaechennutzungsplan-windenergi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60" name="TextBox 57">
              <a:extLst>
                <a:ext uri="{FF2B5EF4-FFF2-40B4-BE49-F238E27FC236}">
                  <a16:creationId xmlns:a16="http://schemas.microsoft.com/office/drawing/2014/main" id="{0DC1D480-C2B8-EB28-E74E-A71C6369BAFD}"/>
                </a:ext>
              </a:extLst>
            </p:cNvPr>
            <p:cNvSpPr txBox="1"/>
            <p:nvPr/>
          </p:nvSpPr>
          <p:spPr>
            <a:xfrm rot="16200000">
              <a:off x="-332178" y="9565537"/>
              <a:ext cx="832337" cy="2363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39"/>
                </a:lnSpc>
              </a:pPr>
              <a:r>
                <a:rPr lang="en-US" sz="900" dirty="0" err="1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Quellen</a:t>
              </a:r>
              <a:r>
                <a:rPr lang="en-US" sz="900" dirty="0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:</a:t>
              </a:r>
            </a:p>
          </p:txBody>
        </p:sp>
      </p:grpSp>
      <p:sp>
        <p:nvSpPr>
          <p:cNvPr id="11" name="TextBox 48">
            <a:extLst>
              <a:ext uri="{FF2B5EF4-FFF2-40B4-BE49-F238E27FC236}">
                <a16:creationId xmlns:a16="http://schemas.microsoft.com/office/drawing/2014/main" id="{C3F4F67E-8F4D-1408-CC58-09B861AC4C86}"/>
              </a:ext>
            </a:extLst>
          </p:cNvPr>
          <p:cNvSpPr txBox="1"/>
          <p:nvPr/>
        </p:nvSpPr>
        <p:spPr>
          <a:xfrm>
            <a:off x="889210" y="7027192"/>
            <a:ext cx="11554521" cy="742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en-US" sz="1899" b="1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Enabling-</a:t>
            </a:r>
            <a:r>
              <a:rPr lang="en-US" sz="1899" b="1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Maßnahme</a:t>
            </a:r>
            <a:r>
              <a:rPr lang="en-US" sz="1899" b="1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: </a:t>
            </a:r>
          </a:p>
          <a:p>
            <a:pPr algn="l">
              <a:lnSpc>
                <a:spcPts val="3039"/>
              </a:lnSpc>
            </a:pP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Enabling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Dritter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, die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technische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Maßnahme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umzusetzen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1B151230-181D-76FE-9BE6-836913F96ABD}"/>
              </a:ext>
            </a:extLst>
          </p:cNvPr>
          <p:cNvSpPr/>
          <p:nvPr/>
        </p:nvSpPr>
        <p:spPr>
          <a:xfrm>
            <a:off x="644049" y="7126554"/>
            <a:ext cx="188501" cy="188501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C80C"/>
          </a:solidFill>
        </p:spPr>
        <p:txBody>
          <a:bodyPr/>
          <a:lstStyle/>
          <a:p>
            <a:endParaRPr lang="en-US" dirty="0"/>
          </a:p>
        </p:txBody>
      </p:sp>
      <p:grpSp>
        <p:nvGrpSpPr>
          <p:cNvPr id="13" name="Group 21">
            <a:extLst>
              <a:ext uri="{FF2B5EF4-FFF2-40B4-BE49-F238E27FC236}">
                <a16:creationId xmlns:a16="http://schemas.microsoft.com/office/drawing/2014/main" id="{5672B7DD-5867-372C-106C-605E6DF39A50}"/>
              </a:ext>
            </a:extLst>
          </p:cNvPr>
          <p:cNvGrpSpPr/>
          <p:nvPr/>
        </p:nvGrpSpPr>
        <p:grpSpPr>
          <a:xfrm>
            <a:off x="515733" y="9389915"/>
            <a:ext cx="2463783" cy="440591"/>
            <a:chOff x="0" y="0"/>
            <a:chExt cx="696893" cy="124623"/>
          </a:xfrm>
        </p:grpSpPr>
        <p:sp>
          <p:nvSpPr>
            <p:cNvPr id="36" name="Freeform 22">
              <a:extLst>
                <a:ext uri="{FF2B5EF4-FFF2-40B4-BE49-F238E27FC236}">
                  <a16:creationId xmlns:a16="http://schemas.microsoft.com/office/drawing/2014/main" id="{A7401758-730E-9F9D-DC6D-C50489022D47}"/>
                </a:ext>
              </a:extLst>
            </p:cNvPr>
            <p:cNvSpPr/>
            <p:nvPr/>
          </p:nvSpPr>
          <p:spPr>
            <a:xfrm>
              <a:off x="0" y="0"/>
              <a:ext cx="696893" cy="124623"/>
            </a:xfrm>
            <a:custGeom>
              <a:avLst/>
              <a:gdLst/>
              <a:ahLst/>
              <a:cxnLst/>
              <a:rect l="l" t="t" r="r" b="b"/>
              <a:pathLst>
                <a:path w="696893" h="124623">
                  <a:moveTo>
                    <a:pt x="62312" y="0"/>
                  </a:moveTo>
                  <a:lnTo>
                    <a:pt x="634582" y="0"/>
                  </a:lnTo>
                  <a:cubicBezTo>
                    <a:pt x="651108" y="0"/>
                    <a:pt x="666957" y="6565"/>
                    <a:pt x="678643" y="18251"/>
                  </a:cubicBezTo>
                  <a:cubicBezTo>
                    <a:pt x="690328" y="29936"/>
                    <a:pt x="696893" y="45786"/>
                    <a:pt x="696893" y="62312"/>
                  </a:cubicBezTo>
                  <a:lnTo>
                    <a:pt x="696893" y="62312"/>
                  </a:lnTo>
                  <a:cubicBezTo>
                    <a:pt x="696893" y="78838"/>
                    <a:pt x="690328" y="94687"/>
                    <a:pt x="678643" y="106373"/>
                  </a:cubicBezTo>
                  <a:cubicBezTo>
                    <a:pt x="666957" y="118058"/>
                    <a:pt x="651108" y="124623"/>
                    <a:pt x="634582" y="124623"/>
                  </a:cubicBezTo>
                  <a:lnTo>
                    <a:pt x="62312" y="124623"/>
                  </a:lnTo>
                  <a:cubicBezTo>
                    <a:pt x="45786" y="124623"/>
                    <a:pt x="29936" y="118058"/>
                    <a:pt x="18251" y="106373"/>
                  </a:cubicBezTo>
                  <a:cubicBezTo>
                    <a:pt x="6565" y="94687"/>
                    <a:pt x="0" y="78838"/>
                    <a:pt x="0" y="62312"/>
                  </a:cubicBezTo>
                  <a:lnTo>
                    <a:pt x="0" y="62312"/>
                  </a:lnTo>
                  <a:cubicBezTo>
                    <a:pt x="0" y="45786"/>
                    <a:pt x="6565" y="29936"/>
                    <a:pt x="18251" y="18251"/>
                  </a:cubicBezTo>
                  <a:cubicBezTo>
                    <a:pt x="29936" y="6565"/>
                    <a:pt x="45786" y="0"/>
                    <a:pt x="62312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23">
              <a:extLst>
                <a:ext uri="{FF2B5EF4-FFF2-40B4-BE49-F238E27FC236}">
                  <a16:creationId xmlns:a16="http://schemas.microsoft.com/office/drawing/2014/main" id="{49F62B6A-19A9-E188-E46F-F18C8D9D7AEF}"/>
                </a:ext>
              </a:extLst>
            </p:cNvPr>
            <p:cNvSpPr txBox="1"/>
            <p:nvPr/>
          </p:nvSpPr>
          <p:spPr>
            <a:xfrm>
              <a:off x="0" y="-28575"/>
              <a:ext cx="696893" cy="153198"/>
            </a:xfrm>
            <a:prstGeom prst="rect">
              <a:avLst/>
            </a:prstGeom>
          </p:spPr>
          <p:txBody>
            <a:bodyPr lIns="47301" tIns="47301" rIns="47301" bIns="47301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38" name="Freeform 34">
            <a:extLst>
              <a:ext uri="{FF2B5EF4-FFF2-40B4-BE49-F238E27FC236}">
                <a16:creationId xmlns:a16="http://schemas.microsoft.com/office/drawing/2014/main" id="{5A48A538-6BE9-6070-DEF7-D24DE7C27D5E}"/>
              </a:ext>
            </a:extLst>
          </p:cNvPr>
          <p:cNvSpPr/>
          <p:nvPr/>
        </p:nvSpPr>
        <p:spPr>
          <a:xfrm>
            <a:off x="639558" y="9493549"/>
            <a:ext cx="233322" cy="233322"/>
          </a:xfrm>
          <a:custGeom>
            <a:avLst/>
            <a:gdLst/>
            <a:ahLst/>
            <a:cxnLst/>
            <a:rect l="l" t="t" r="r" b="b"/>
            <a:pathLst>
              <a:path w="233322" h="233322">
                <a:moveTo>
                  <a:pt x="0" y="0"/>
                </a:moveTo>
                <a:lnTo>
                  <a:pt x="233322" y="0"/>
                </a:lnTo>
                <a:lnTo>
                  <a:pt x="233322" y="233323"/>
                </a:lnTo>
                <a:lnTo>
                  <a:pt x="0" y="23332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8" name="TextBox 38">
            <a:extLst>
              <a:ext uri="{FF2B5EF4-FFF2-40B4-BE49-F238E27FC236}">
                <a16:creationId xmlns:a16="http://schemas.microsoft.com/office/drawing/2014/main" id="{65B9628C-93A6-1D18-8C29-38A15940BFE1}"/>
              </a:ext>
            </a:extLst>
          </p:cNvPr>
          <p:cNvSpPr txBox="1"/>
          <p:nvPr/>
        </p:nvSpPr>
        <p:spPr>
          <a:xfrm>
            <a:off x="911172" y="9488700"/>
            <a:ext cx="1912102" cy="226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5"/>
              </a:lnSpc>
            </a:pP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Einfache</a:t>
            </a: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 </a:t>
            </a: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Umsetzbarkeit</a:t>
            </a:r>
            <a:endParaRPr lang="en-US" sz="1303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pic>
        <p:nvPicPr>
          <p:cNvPr id="55" name="Grafik 54" descr="Sterne mit einfarbiger Füllung">
            <a:extLst>
              <a:ext uri="{FF2B5EF4-FFF2-40B4-BE49-F238E27FC236}">
                <a16:creationId xmlns:a16="http://schemas.microsoft.com/office/drawing/2014/main" id="{27095243-7581-AABC-6622-8CA0FA4F99A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069222" y="9396089"/>
            <a:ext cx="457200" cy="457200"/>
          </a:xfrm>
          <a:prstGeom prst="rect">
            <a:avLst/>
          </a:prstGeom>
        </p:spPr>
      </p:pic>
      <p:sp>
        <p:nvSpPr>
          <p:cNvPr id="56" name="TextBox 34">
            <a:extLst>
              <a:ext uri="{FF2B5EF4-FFF2-40B4-BE49-F238E27FC236}">
                <a16:creationId xmlns:a16="http://schemas.microsoft.com/office/drawing/2014/main" id="{166406EB-C93C-C83F-AA12-32361E3BC627}"/>
              </a:ext>
            </a:extLst>
          </p:cNvPr>
          <p:cNvSpPr txBox="1"/>
          <p:nvPr/>
        </p:nvSpPr>
        <p:spPr>
          <a:xfrm>
            <a:off x="3557117" y="9505977"/>
            <a:ext cx="3986683" cy="2208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25"/>
              </a:lnSpc>
            </a:pP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Klimaschutzberatungen Landkreis </a:t>
            </a: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Cloppenburg</a:t>
            </a:r>
            <a:endParaRPr lang="en-US" sz="1303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</p:spTree>
    <p:extLst>
      <p:ext uri="{BB962C8B-B14F-4D97-AF65-F5344CB8AC3E}">
        <p14:creationId xmlns:p14="http://schemas.microsoft.com/office/powerpoint/2010/main" val="447438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17221" y="1808877"/>
            <a:ext cx="1715510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515733" y="6960517"/>
            <a:ext cx="1241066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13636773" y="6960517"/>
            <a:ext cx="4035556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743429" y="1620026"/>
            <a:ext cx="2799310" cy="339603"/>
            <a:chOff x="0" y="0"/>
            <a:chExt cx="3732413" cy="452804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3732413" cy="452804"/>
              <a:chOff x="0" y="0"/>
              <a:chExt cx="1036781" cy="12577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036781" cy="125779"/>
              </a:xfrm>
              <a:custGeom>
                <a:avLst/>
                <a:gdLst/>
                <a:ahLst/>
                <a:cxnLst/>
                <a:rect l="l" t="t" r="r" b="b"/>
                <a:pathLst>
                  <a:path w="1036781" h="125779">
                    <a:moveTo>
                      <a:pt x="0" y="0"/>
                    </a:moveTo>
                    <a:lnTo>
                      <a:pt x="1036781" y="0"/>
                    </a:lnTo>
                    <a:lnTo>
                      <a:pt x="1036781" y="125779"/>
                    </a:lnTo>
                    <a:lnTo>
                      <a:pt x="0" y="12577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114300"/>
                <a:ext cx="1036781" cy="2400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90267" y="18756"/>
              <a:ext cx="3551879" cy="3867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z="1799" b="1">
                  <a:solidFill>
                    <a:srgbClr val="FFC80C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Landwirtschaftssektor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15076967" y="1152588"/>
            <a:ext cx="2595362" cy="551514"/>
          </a:xfrm>
          <a:custGeom>
            <a:avLst/>
            <a:gdLst/>
            <a:ahLst/>
            <a:cxnLst/>
            <a:rect l="l" t="t" r="r" b="b"/>
            <a:pathLst>
              <a:path w="2595362" h="551514">
                <a:moveTo>
                  <a:pt x="0" y="0"/>
                </a:moveTo>
                <a:lnTo>
                  <a:pt x="2595362" y="0"/>
                </a:lnTo>
                <a:lnTo>
                  <a:pt x="2595362" y="551514"/>
                </a:lnTo>
                <a:lnTo>
                  <a:pt x="0" y="5515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4" name="Group 34"/>
          <p:cNvGrpSpPr/>
          <p:nvPr/>
        </p:nvGrpSpPr>
        <p:grpSpPr>
          <a:xfrm>
            <a:off x="13636773" y="2226328"/>
            <a:ext cx="4035556" cy="3403251"/>
            <a:chOff x="0" y="0"/>
            <a:chExt cx="1101113" cy="928587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101113" cy="928587"/>
            </a:xfrm>
            <a:custGeom>
              <a:avLst/>
              <a:gdLst/>
              <a:ahLst/>
              <a:cxnLst/>
              <a:rect l="l" t="t" r="r" b="b"/>
              <a:pathLst>
                <a:path w="1101113" h="928587">
                  <a:moveTo>
                    <a:pt x="44124" y="0"/>
                  </a:moveTo>
                  <a:lnTo>
                    <a:pt x="1056989" y="0"/>
                  </a:lnTo>
                  <a:cubicBezTo>
                    <a:pt x="1081358" y="0"/>
                    <a:pt x="1101113" y="19755"/>
                    <a:pt x="1101113" y="44124"/>
                  </a:cubicBezTo>
                  <a:lnTo>
                    <a:pt x="1101113" y="884463"/>
                  </a:lnTo>
                  <a:cubicBezTo>
                    <a:pt x="1101113" y="908832"/>
                    <a:pt x="1081358" y="928587"/>
                    <a:pt x="1056989" y="928587"/>
                  </a:cubicBezTo>
                  <a:lnTo>
                    <a:pt x="44124" y="928587"/>
                  </a:lnTo>
                  <a:cubicBezTo>
                    <a:pt x="19755" y="928587"/>
                    <a:pt x="0" y="908832"/>
                    <a:pt x="0" y="884463"/>
                  </a:cubicBezTo>
                  <a:lnTo>
                    <a:pt x="0" y="44124"/>
                  </a:lnTo>
                  <a:cubicBezTo>
                    <a:pt x="0" y="19755"/>
                    <a:pt x="19755" y="0"/>
                    <a:pt x="44124" y="0"/>
                  </a:cubicBezTo>
                  <a:close/>
                </a:path>
              </a:pathLst>
            </a:cu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 w="38100" cap="rnd">
              <a:solidFill>
                <a:srgbClr val="A3D869"/>
              </a:solidFill>
              <a:prstDash val="solid"/>
              <a:rou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9" name="Freeform 39"/>
          <p:cNvSpPr/>
          <p:nvPr/>
        </p:nvSpPr>
        <p:spPr>
          <a:xfrm>
            <a:off x="1202013" y="429846"/>
            <a:ext cx="1794837" cy="1190179"/>
          </a:xfrm>
          <a:custGeom>
            <a:avLst/>
            <a:gdLst/>
            <a:ahLst/>
            <a:cxnLst/>
            <a:rect l="l" t="t" r="r" b="b"/>
            <a:pathLst>
              <a:path w="1794837" h="1190179">
                <a:moveTo>
                  <a:pt x="0" y="0"/>
                </a:moveTo>
                <a:lnTo>
                  <a:pt x="1794836" y="0"/>
                </a:lnTo>
                <a:lnTo>
                  <a:pt x="1794836" y="1190180"/>
                </a:lnTo>
                <a:lnTo>
                  <a:pt x="0" y="11901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5" name="TextBox 45"/>
          <p:cNvSpPr txBox="1"/>
          <p:nvPr/>
        </p:nvSpPr>
        <p:spPr>
          <a:xfrm>
            <a:off x="517221" y="2150128"/>
            <a:ext cx="12409180" cy="2666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Ansprache und Sensibilisierung von </a:t>
            </a:r>
            <a:r>
              <a:rPr lang="de-DE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Landwirt:innen</a:t>
            </a: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, Stadtgesellschaft und </a:t>
            </a:r>
            <a:r>
              <a:rPr lang="de-DE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Entscheidungsträger:innen</a:t>
            </a: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aus Wirtschaft und Verwaltung </a:t>
            </a: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zu Treibhausgas-Einsparmöglichkeiten 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in der Landwirtschaft</a:t>
            </a: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Organisation und Ausrichtung von </a:t>
            </a: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Kommunikationsforen für Interessierte 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durch kompetenten Partner (Stiftung, Verein etc.) in Kollaboration mit z.B. Landwirtschaftsamt</a:t>
            </a:r>
          </a:p>
          <a:p>
            <a:pPr marL="800100" lvl="1" indent="-342900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Inputs und Austausch zu ökologischer bzw. regenerativer Landwirtschaft</a:t>
            </a:r>
          </a:p>
          <a:p>
            <a:pPr marL="800100" lvl="1" indent="-342900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Vernetzung mit anderen Klimaallianzen aus anderen Sektoren oder aber auf anderer Ebene</a:t>
            </a: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auf </a:t>
            </a: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lokales Wissen und Strukturen 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zurückgreifen, z.B. Ernährungsräte </a:t>
            </a:r>
            <a:endParaRPr lang="en-US" sz="1899" b="1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517221" y="6549409"/>
            <a:ext cx="1973907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Maßnahmentyp</a:t>
            </a:r>
            <a:endParaRPr lang="en-US" sz="1999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13645404" y="6549037"/>
            <a:ext cx="2287733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Beteiligte Akteure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3469326" y="6989092"/>
            <a:ext cx="4203003" cy="1512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Stadt-/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Gemeinderat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Verwaltung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engagierte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LW-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Betriebe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evtl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.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Forschungseinrichtungen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16840200" y="9541473"/>
            <a:ext cx="964187" cy="3425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799"/>
              </a:lnSpc>
            </a:pPr>
            <a:r>
              <a:rPr lang="en-US" sz="19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Seite</a:t>
            </a:r>
            <a:r>
              <a:rPr lang="en-US" sz="19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5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3636773" y="5715305"/>
            <a:ext cx="4035556" cy="451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Inputs und </a:t>
            </a:r>
            <a:r>
              <a:rPr lang="en-US" sz="12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Austausch</a:t>
            </a:r>
            <a:endParaRPr lang="en-US" sz="12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algn="ctr">
              <a:lnSpc>
                <a:spcPts val="1819"/>
              </a:lnSpc>
            </a:pP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Quelle: </a:t>
            </a: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Wikimedia</a:t>
            </a: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Commons</a:t>
            </a:r>
            <a:endParaRPr lang="en-US" sz="12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grpSp>
        <p:nvGrpSpPr>
          <p:cNvPr id="52" name="Group 52"/>
          <p:cNvGrpSpPr/>
          <p:nvPr/>
        </p:nvGrpSpPr>
        <p:grpSpPr>
          <a:xfrm>
            <a:off x="3831165" y="321072"/>
            <a:ext cx="10625669" cy="1423467"/>
            <a:chOff x="0" y="-38100"/>
            <a:chExt cx="14167559" cy="1897955"/>
          </a:xfrm>
        </p:grpSpPr>
        <p:sp>
          <p:nvSpPr>
            <p:cNvPr id="53" name="TextBox 53"/>
            <p:cNvSpPr txBox="1"/>
            <p:nvPr/>
          </p:nvSpPr>
          <p:spPr>
            <a:xfrm>
              <a:off x="0" y="456565"/>
              <a:ext cx="14167559" cy="14032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Aufbau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eines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Dialogforums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</a:p>
            <a:p>
              <a:pPr algn="l">
                <a:lnSpc>
                  <a:spcPts val="4200"/>
                </a:lnSpc>
              </a:pP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zwischen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Landwirtschaft und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Stadtgesellschaft</a:t>
              </a:r>
              <a:endParaRPr lang="en-US" sz="3000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endParaRPr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0" y="-38100"/>
              <a:ext cx="1815733" cy="4085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sz="1800" dirty="0">
                  <a:solidFill>
                    <a:srgbClr val="000000"/>
                  </a:solidFill>
                  <a:latin typeface="DM Sans 1"/>
                  <a:ea typeface="DM Sans 1"/>
                  <a:cs typeface="DM Sans 1"/>
                  <a:sym typeface="DM Sans 1"/>
                </a:rPr>
                <a:t>TOP 004</a:t>
              </a:r>
            </a:p>
          </p:txBody>
        </p:sp>
      </p:grpSp>
      <p:grpSp>
        <p:nvGrpSpPr>
          <p:cNvPr id="58" name="Group 55">
            <a:extLst>
              <a:ext uri="{FF2B5EF4-FFF2-40B4-BE49-F238E27FC236}">
                <a16:creationId xmlns:a16="http://schemas.microsoft.com/office/drawing/2014/main" id="{E4F4B5B3-7ED0-F427-A198-362AF3FD9FB5}"/>
              </a:ext>
            </a:extLst>
          </p:cNvPr>
          <p:cNvGrpSpPr/>
          <p:nvPr/>
        </p:nvGrpSpPr>
        <p:grpSpPr>
          <a:xfrm>
            <a:off x="-15767" y="2291998"/>
            <a:ext cx="183377" cy="7556180"/>
            <a:chOff x="-34161" y="24950"/>
            <a:chExt cx="244504" cy="10074907"/>
          </a:xfrm>
        </p:grpSpPr>
        <p:sp>
          <p:nvSpPr>
            <p:cNvPr id="59" name="TextBox 56">
              <a:extLst>
                <a:ext uri="{FF2B5EF4-FFF2-40B4-BE49-F238E27FC236}">
                  <a16:creationId xmlns:a16="http://schemas.microsoft.com/office/drawing/2014/main" id="{4DF80687-B305-7219-378D-8674ABB4628C}"/>
                </a:ext>
              </a:extLst>
            </p:cNvPr>
            <p:cNvSpPr txBox="1"/>
            <p:nvPr/>
          </p:nvSpPr>
          <p:spPr>
            <a:xfrm rot="16200000">
              <a:off x="-4465807" y="4477619"/>
              <a:ext cx="9128820" cy="2234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99"/>
                </a:lnSpc>
              </a:pP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Buchholzer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Klimaaktionsplan</a:t>
              </a:r>
              <a:endParaRPr lang="en-US" sz="900" dirty="0">
                <a:solidFill>
                  <a:srgbClr val="011633"/>
                </a:solidFill>
                <a:latin typeface="DM Sans 2" panose="020B0604020202020204" charset="0"/>
                <a:ea typeface="Open Sans"/>
                <a:cs typeface="Open Sans"/>
                <a:sym typeface="Open Sans"/>
                <a:hlinkClick r:id="rId8" tooltip="https://www.mannheim.de/de/stadt-gestalten/planungskonzepte/flaechennutzungsplanung/flaechennutzungsplan-windenergi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60" name="TextBox 57">
              <a:extLst>
                <a:ext uri="{FF2B5EF4-FFF2-40B4-BE49-F238E27FC236}">
                  <a16:creationId xmlns:a16="http://schemas.microsoft.com/office/drawing/2014/main" id="{0DC1D480-C2B8-EB28-E74E-A71C6369BAFD}"/>
                </a:ext>
              </a:extLst>
            </p:cNvPr>
            <p:cNvSpPr txBox="1"/>
            <p:nvPr/>
          </p:nvSpPr>
          <p:spPr>
            <a:xfrm rot="16200000">
              <a:off x="-332178" y="9565537"/>
              <a:ext cx="832337" cy="2363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39"/>
                </a:lnSpc>
              </a:pPr>
              <a:r>
                <a:rPr lang="en-US" sz="900" dirty="0" err="1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Quellen</a:t>
              </a:r>
              <a:r>
                <a:rPr lang="en-US" sz="900" dirty="0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:</a:t>
              </a:r>
            </a:p>
          </p:txBody>
        </p:sp>
      </p:grpSp>
      <p:sp>
        <p:nvSpPr>
          <p:cNvPr id="11" name="TextBox 48">
            <a:extLst>
              <a:ext uri="{FF2B5EF4-FFF2-40B4-BE49-F238E27FC236}">
                <a16:creationId xmlns:a16="http://schemas.microsoft.com/office/drawing/2014/main" id="{C3F4F67E-8F4D-1408-CC58-09B861AC4C86}"/>
              </a:ext>
            </a:extLst>
          </p:cNvPr>
          <p:cNvSpPr txBox="1"/>
          <p:nvPr/>
        </p:nvSpPr>
        <p:spPr>
          <a:xfrm>
            <a:off x="889210" y="7027192"/>
            <a:ext cx="11554521" cy="742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en-US" sz="1899" b="1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Enabling-</a:t>
            </a:r>
            <a:r>
              <a:rPr lang="en-US" sz="1899" b="1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Maßnahme</a:t>
            </a:r>
            <a:r>
              <a:rPr lang="en-US" sz="1899" b="1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: </a:t>
            </a:r>
          </a:p>
          <a:p>
            <a:pPr algn="l">
              <a:lnSpc>
                <a:spcPts val="3039"/>
              </a:lnSpc>
            </a:pP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Enabling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Dritter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, die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technische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Maßnahme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umzusetzen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1B151230-181D-76FE-9BE6-836913F96ABD}"/>
              </a:ext>
            </a:extLst>
          </p:cNvPr>
          <p:cNvSpPr/>
          <p:nvPr/>
        </p:nvSpPr>
        <p:spPr>
          <a:xfrm>
            <a:off x="644049" y="7126554"/>
            <a:ext cx="188501" cy="188501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C80C"/>
          </a:solidFill>
        </p:spPr>
        <p:txBody>
          <a:bodyPr/>
          <a:lstStyle/>
          <a:p>
            <a:endParaRPr lang="en-US" dirty="0"/>
          </a:p>
        </p:txBody>
      </p:sp>
      <p:grpSp>
        <p:nvGrpSpPr>
          <p:cNvPr id="13" name="Group 15">
            <a:extLst>
              <a:ext uri="{FF2B5EF4-FFF2-40B4-BE49-F238E27FC236}">
                <a16:creationId xmlns:a16="http://schemas.microsoft.com/office/drawing/2014/main" id="{0DC5009A-B473-58D4-58B1-878E0869DCF5}"/>
              </a:ext>
            </a:extLst>
          </p:cNvPr>
          <p:cNvGrpSpPr/>
          <p:nvPr/>
        </p:nvGrpSpPr>
        <p:grpSpPr>
          <a:xfrm>
            <a:off x="615671" y="9407587"/>
            <a:ext cx="2144695" cy="440591"/>
            <a:chOff x="0" y="0"/>
            <a:chExt cx="606637" cy="124623"/>
          </a:xfrm>
        </p:grpSpPr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8A0B25DF-E698-D697-94D9-4EBCE56ADDC9}"/>
                </a:ext>
              </a:extLst>
            </p:cNvPr>
            <p:cNvSpPr/>
            <p:nvPr/>
          </p:nvSpPr>
          <p:spPr>
            <a:xfrm>
              <a:off x="0" y="0"/>
              <a:ext cx="606637" cy="124623"/>
            </a:xfrm>
            <a:custGeom>
              <a:avLst/>
              <a:gdLst/>
              <a:ahLst/>
              <a:cxnLst/>
              <a:rect l="l" t="t" r="r" b="b"/>
              <a:pathLst>
                <a:path w="606637" h="124623">
                  <a:moveTo>
                    <a:pt x="62312" y="0"/>
                  </a:moveTo>
                  <a:lnTo>
                    <a:pt x="544326" y="0"/>
                  </a:lnTo>
                  <a:cubicBezTo>
                    <a:pt x="560852" y="0"/>
                    <a:pt x="576701" y="6565"/>
                    <a:pt x="588387" y="18251"/>
                  </a:cubicBezTo>
                  <a:cubicBezTo>
                    <a:pt x="600072" y="29936"/>
                    <a:pt x="606637" y="45786"/>
                    <a:pt x="606637" y="62312"/>
                  </a:cubicBezTo>
                  <a:lnTo>
                    <a:pt x="606637" y="62312"/>
                  </a:lnTo>
                  <a:cubicBezTo>
                    <a:pt x="606637" y="96725"/>
                    <a:pt x="578740" y="124623"/>
                    <a:pt x="544326" y="124623"/>
                  </a:cubicBezTo>
                  <a:lnTo>
                    <a:pt x="62312" y="124623"/>
                  </a:lnTo>
                  <a:cubicBezTo>
                    <a:pt x="45786" y="124623"/>
                    <a:pt x="29936" y="118058"/>
                    <a:pt x="18251" y="106373"/>
                  </a:cubicBezTo>
                  <a:cubicBezTo>
                    <a:pt x="6565" y="94687"/>
                    <a:pt x="0" y="78838"/>
                    <a:pt x="0" y="62312"/>
                  </a:cubicBezTo>
                  <a:lnTo>
                    <a:pt x="0" y="62312"/>
                  </a:lnTo>
                  <a:cubicBezTo>
                    <a:pt x="0" y="45786"/>
                    <a:pt x="6565" y="29936"/>
                    <a:pt x="18251" y="18251"/>
                  </a:cubicBezTo>
                  <a:cubicBezTo>
                    <a:pt x="29936" y="6565"/>
                    <a:pt x="45786" y="0"/>
                    <a:pt x="62312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17">
              <a:extLst>
                <a:ext uri="{FF2B5EF4-FFF2-40B4-BE49-F238E27FC236}">
                  <a16:creationId xmlns:a16="http://schemas.microsoft.com/office/drawing/2014/main" id="{8BD48D70-6B35-4987-D13D-5235E9543A2B}"/>
                </a:ext>
              </a:extLst>
            </p:cNvPr>
            <p:cNvSpPr txBox="1"/>
            <p:nvPr/>
          </p:nvSpPr>
          <p:spPr>
            <a:xfrm>
              <a:off x="0" y="-28575"/>
              <a:ext cx="606637" cy="153198"/>
            </a:xfrm>
            <a:prstGeom prst="rect">
              <a:avLst/>
            </a:prstGeom>
          </p:spPr>
          <p:txBody>
            <a:bodyPr lIns="47301" tIns="47301" rIns="47301" bIns="47301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38" name="Group 21">
            <a:extLst>
              <a:ext uri="{FF2B5EF4-FFF2-40B4-BE49-F238E27FC236}">
                <a16:creationId xmlns:a16="http://schemas.microsoft.com/office/drawing/2014/main" id="{D364E4BA-9FB6-787F-2F7F-4F2E9548FC06}"/>
              </a:ext>
            </a:extLst>
          </p:cNvPr>
          <p:cNvGrpSpPr/>
          <p:nvPr/>
        </p:nvGrpSpPr>
        <p:grpSpPr>
          <a:xfrm>
            <a:off x="2888124" y="9407587"/>
            <a:ext cx="2463783" cy="440591"/>
            <a:chOff x="0" y="0"/>
            <a:chExt cx="696893" cy="124623"/>
          </a:xfrm>
        </p:grpSpPr>
        <p:sp>
          <p:nvSpPr>
            <p:cNvPr id="48" name="Freeform 22">
              <a:extLst>
                <a:ext uri="{FF2B5EF4-FFF2-40B4-BE49-F238E27FC236}">
                  <a16:creationId xmlns:a16="http://schemas.microsoft.com/office/drawing/2014/main" id="{31D6E532-D235-AC68-B8BE-5850F85E4413}"/>
                </a:ext>
              </a:extLst>
            </p:cNvPr>
            <p:cNvSpPr/>
            <p:nvPr/>
          </p:nvSpPr>
          <p:spPr>
            <a:xfrm>
              <a:off x="0" y="0"/>
              <a:ext cx="696893" cy="124623"/>
            </a:xfrm>
            <a:custGeom>
              <a:avLst/>
              <a:gdLst/>
              <a:ahLst/>
              <a:cxnLst/>
              <a:rect l="l" t="t" r="r" b="b"/>
              <a:pathLst>
                <a:path w="696893" h="124623">
                  <a:moveTo>
                    <a:pt x="62312" y="0"/>
                  </a:moveTo>
                  <a:lnTo>
                    <a:pt x="634582" y="0"/>
                  </a:lnTo>
                  <a:cubicBezTo>
                    <a:pt x="651108" y="0"/>
                    <a:pt x="666957" y="6565"/>
                    <a:pt x="678643" y="18251"/>
                  </a:cubicBezTo>
                  <a:cubicBezTo>
                    <a:pt x="690328" y="29936"/>
                    <a:pt x="696893" y="45786"/>
                    <a:pt x="696893" y="62312"/>
                  </a:cubicBezTo>
                  <a:lnTo>
                    <a:pt x="696893" y="62312"/>
                  </a:lnTo>
                  <a:cubicBezTo>
                    <a:pt x="696893" y="78838"/>
                    <a:pt x="690328" y="94687"/>
                    <a:pt x="678643" y="106373"/>
                  </a:cubicBezTo>
                  <a:cubicBezTo>
                    <a:pt x="666957" y="118058"/>
                    <a:pt x="651108" y="124623"/>
                    <a:pt x="634582" y="124623"/>
                  </a:cubicBezTo>
                  <a:lnTo>
                    <a:pt x="62312" y="124623"/>
                  </a:lnTo>
                  <a:cubicBezTo>
                    <a:pt x="45786" y="124623"/>
                    <a:pt x="29936" y="118058"/>
                    <a:pt x="18251" y="106373"/>
                  </a:cubicBezTo>
                  <a:cubicBezTo>
                    <a:pt x="6565" y="94687"/>
                    <a:pt x="0" y="78838"/>
                    <a:pt x="0" y="62312"/>
                  </a:cubicBezTo>
                  <a:lnTo>
                    <a:pt x="0" y="62312"/>
                  </a:lnTo>
                  <a:cubicBezTo>
                    <a:pt x="0" y="45786"/>
                    <a:pt x="6565" y="29936"/>
                    <a:pt x="18251" y="18251"/>
                  </a:cubicBezTo>
                  <a:cubicBezTo>
                    <a:pt x="29936" y="6565"/>
                    <a:pt x="45786" y="0"/>
                    <a:pt x="62312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TextBox 23">
              <a:extLst>
                <a:ext uri="{FF2B5EF4-FFF2-40B4-BE49-F238E27FC236}">
                  <a16:creationId xmlns:a16="http://schemas.microsoft.com/office/drawing/2014/main" id="{528F3243-B15D-430A-5785-E8DA7D62D061}"/>
                </a:ext>
              </a:extLst>
            </p:cNvPr>
            <p:cNvSpPr txBox="1"/>
            <p:nvPr/>
          </p:nvSpPr>
          <p:spPr>
            <a:xfrm>
              <a:off x="0" y="-28575"/>
              <a:ext cx="696893" cy="153198"/>
            </a:xfrm>
            <a:prstGeom prst="rect">
              <a:avLst/>
            </a:prstGeom>
          </p:spPr>
          <p:txBody>
            <a:bodyPr lIns="47301" tIns="47301" rIns="47301" bIns="47301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56" name="Freeform 30">
            <a:extLst>
              <a:ext uri="{FF2B5EF4-FFF2-40B4-BE49-F238E27FC236}">
                <a16:creationId xmlns:a16="http://schemas.microsoft.com/office/drawing/2014/main" id="{3F78923B-D496-84A2-A6CB-64607F4F4AFE}"/>
              </a:ext>
            </a:extLst>
          </p:cNvPr>
          <p:cNvSpPr/>
          <p:nvPr/>
        </p:nvSpPr>
        <p:spPr>
          <a:xfrm>
            <a:off x="743429" y="9517028"/>
            <a:ext cx="233322" cy="233322"/>
          </a:xfrm>
          <a:custGeom>
            <a:avLst/>
            <a:gdLst/>
            <a:ahLst/>
            <a:cxnLst/>
            <a:rect l="l" t="t" r="r" b="b"/>
            <a:pathLst>
              <a:path w="233322" h="233322">
                <a:moveTo>
                  <a:pt x="0" y="0"/>
                </a:moveTo>
                <a:lnTo>
                  <a:pt x="233322" y="0"/>
                </a:lnTo>
                <a:lnTo>
                  <a:pt x="233322" y="233322"/>
                </a:lnTo>
                <a:lnTo>
                  <a:pt x="0" y="23332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7" name="Freeform 34">
            <a:extLst>
              <a:ext uri="{FF2B5EF4-FFF2-40B4-BE49-F238E27FC236}">
                <a16:creationId xmlns:a16="http://schemas.microsoft.com/office/drawing/2014/main" id="{E82D07D4-AA1F-FE96-67FD-D9EDC2D2CDAC}"/>
              </a:ext>
            </a:extLst>
          </p:cNvPr>
          <p:cNvSpPr/>
          <p:nvPr/>
        </p:nvSpPr>
        <p:spPr>
          <a:xfrm>
            <a:off x="3011949" y="9511221"/>
            <a:ext cx="233322" cy="233322"/>
          </a:xfrm>
          <a:custGeom>
            <a:avLst/>
            <a:gdLst/>
            <a:ahLst/>
            <a:cxnLst/>
            <a:rect l="l" t="t" r="r" b="b"/>
            <a:pathLst>
              <a:path w="233322" h="233322">
                <a:moveTo>
                  <a:pt x="0" y="0"/>
                </a:moveTo>
                <a:lnTo>
                  <a:pt x="233322" y="0"/>
                </a:lnTo>
                <a:lnTo>
                  <a:pt x="233322" y="233323"/>
                </a:lnTo>
                <a:lnTo>
                  <a:pt x="0" y="23332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1" name="TextBox 38">
            <a:extLst>
              <a:ext uri="{FF2B5EF4-FFF2-40B4-BE49-F238E27FC236}">
                <a16:creationId xmlns:a16="http://schemas.microsoft.com/office/drawing/2014/main" id="{4C67E27A-AC78-FEDA-556D-B8C04D449DB1}"/>
              </a:ext>
            </a:extLst>
          </p:cNvPr>
          <p:cNvSpPr txBox="1"/>
          <p:nvPr/>
        </p:nvSpPr>
        <p:spPr>
          <a:xfrm>
            <a:off x="3283563" y="9506372"/>
            <a:ext cx="1912102" cy="226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5"/>
              </a:lnSpc>
            </a:pP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Einfache</a:t>
            </a: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 </a:t>
            </a: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Umsetzbarkeit</a:t>
            </a:r>
            <a:endParaRPr lang="en-US" sz="1303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sp>
        <p:nvSpPr>
          <p:cNvPr id="62" name="TextBox 41">
            <a:extLst>
              <a:ext uri="{FF2B5EF4-FFF2-40B4-BE49-F238E27FC236}">
                <a16:creationId xmlns:a16="http://schemas.microsoft.com/office/drawing/2014/main" id="{FDED54CD-5CB0-265A-646C-0EFBC61733ED}"/>
              </a:ext>
            </a:extLst>
          </p:cNvPr>
          <p:cNvSpPr txBox="1"/>
          <p:nvPr/>
        </p:nvSpPr>
        <p:spPr>
          <a:xfrm>
            <a:off x="1025390" y="9506372"/>
            <a:ext cx="1610695" cy="226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5"/>
              </a:lnSpc>
            </a:pP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Öffentliche</a:t>
            </a: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 </a:t>
            </a: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Wirkung</a:t>
            </a:r>
            <a:endParaRPr lang="en-US" sz="1303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pic>
        <p:nvPicPr>
          <p:cNvPr id="63" name="Grafik 62" descr="Sterne mit einfarbiger Füllung">
            <a:extLst>
              <a:ext uri="{FF2B5EF4-FFF2-40B4-BE49-F238E27FC236}">
                <a16:creationId xmlns:a16="http://schemas.microsoft.com/office/drawing/2014/main" id="{F84C7C3B-24AE-6AC4-35EF-BC9BC75E120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464820" y="9405981"/>
            <a:ext cx="457200" cy="457200"/>
          </a:xfrm>
          <a:prstGeom prst="rect">
            <a:avLst/>
          </a:prstGeom>
        </p:spPr>
      </p:pic>
      <p:sp>
        <p:nvSpPr>
          <p:cNvPr id="64" name="TextBox 34">
            <a:extLst>
              <a:ext uri="{FF2B5EF4-FFF2-40B4-BE49-F238E27FC236}">
                <a16:creationId xmlns:a16="http://schemas.microsoft.com/office/drawing/2014/main" id="{864E747C-EDDB-8DAD-6BD7-26D8BDA7A96E}"/>
              </a:ext>
            </a:extLst>
          </p:cNvPr>
          <p:cNvSpPr txBox="1"/>
          <p:nvPr/>
        </p:nvSpPr>
        <p:spPr>
          <a:xfrm>
            <a:off x="5952715" y="9515869"/>
            <a:ext cx="3385647" cy="2208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25"/>
              </a:lnSpc>
            </a:pP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Leipziger </a:t>
            </a: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Landwirtschaftsdialoge</a:t>
            </a:r>
            <a:endParaRPr lang="en-US" sz="1303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</p:spTree>
    <p:extLst>
      <p:ext uri="{BB962C8B-B14F-4D97-AF65-F5344CB8AC3E}">
        <p14:creationId xmlns:p14="http://schemas.microsoft.com/office/powerpoint/2010/main" val="2655141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17221" y="1808877"/>
            <a:ext cx="1715510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515733" y="6960517"/>
            <a:ext cx="1241066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13636773" y="6960517"/>
            <a:ext cx="4035556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743429" y="1620026"/>
            <a:ext cx="2799310" cy="339603"/>
            <a:chOff x="0" y="0"/>
            <a:chExt cx="3732413" cy="452804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3732413" cy="452804"/>
              <a:chOff x="0" y="0"/>
              <a:chExt cx="1036781" cy="12577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036781" cy="125779"/>
              </a:xfrm>
              <a:custGeom>
                <a:avLst/>
                <a:gdLst/>
                <a:ahLst/>
                <a:cxnLst/>
                <a:rect l="l" t="t" r="r" b="b"/>
                <a:pathLst>
                  <a:path w="1036781" h="125779">
                    <a:moveTo>
                      <a:pt x="0" y="0"/>
                    </a:moveTo>
                    <a:lnTo>
                      <a:pt x="1036781" y="0"/>
                    </a:lnTo>
                    <a:lnTo>
                      <a:pt x="1036781" y="125779"/>
                    </a:lnTo>
                    <a:lnTo>
                      <a:pt x="0" y="12577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114300"/>
                <a:ext cx="1036781" cy="2400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90267" y="18756"/>
              <a:ext cx="3551879" cy="3867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z="1799" b="1">
                  <a:solidFill>
                    <a:srgbClr val="FFC80C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Landwirtschaftssektor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15076967" y="1152588"/>
            <a:ext cx="2595362" cy="551514"/>
          </a:xfrm>
          <a:custGeom>
            <a:avLst/>
            <a:gdLst/>
            <a:ahLst/>
            <a:cxnLst/>
            <a:rect l="l" t="t" r="r" b="b"/>
            <a:pathLst>
              <a:path w="2595362" h="551514">
                <a:moveTo>
                  <a:pt x="0" y="0"/>
                </a:moveTo>
                <a:lnTo>
                  <a:pt x="2595362" y="0"/>
                </a:lnTo>
                <a:lnTo>
                  <a:pt x="2595362" y="551514"/>
                </a:lnTo>
                <a:lnTo>
                  <a:pt x="0" y="5515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4" name="Group 34"/>
          <p:cNvGrpSpPr/>
          <p:nvPr/>
        </p:nvGrpSpPr>
        <p:grpSpPr>
          <a:xfrm>
            <a:off x="13636773" y="2226328"/>
            <a:ext cx="4035556" cy="3403251"/>
            <a:chOff x="0" y="0"/>
            <a:chExt cx="1101113" cy="928587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101113" cy="928587"/>
            </a:xfrm>
            <a:custGeom>
              <a:avLst/>
              <a:gdLst/>
              <a:ahLst/>
              <a:cxnLst/>
              <a:rect l="l" t="t" r="r" b="b"/>
              <a:pathLst>
                <a:path w="1101113" h="928587">
                  <a:moveTo>
                    <a:pt x="44124" y="0"/>
                  </a:moveTo>
                  <a:lnTo>
                    <a:pt x="1056989" y="0"/>
                  </a:lnTo>
                  <a:cubicBezTo>
                    <a:pt x="1081358" y="0"/>
                    <a:pt x="1101113" y="19755"/>
                    <a:pt x="1101113" y="44124"/>
                  </a:cubicBezTo>
                  <a:lnTo>
                    <a:pt x="1101113" y="884463"/>
                  </a:lnTo>
                  <a:cubicBezTo>
                    <a:pt x="1101113" y="908832"/>
                    <a:pt x="1081358" y="928587"/>
                    <a:pt x="1056989" y="928587"/>
                  </a:cubicBezTo>
                  <a:lnTo>
                    <a:pt x="44124" y="928587"/>
                  </a:lnTo>
                  <a:cubicBezTo>
                    <a:pt x="19755" y="928587"/>
                    <a:pt x="0" y="908832"/>
                    <a:pt x="0" y="884463"/>
                  </a:cubicBezTo>
                  <a:lnTo>
                    <a:pt x="0" y="44124"/>
                  </a:lnTo>
                  <a:cubicBezTo>
                    <a:pt x="0" y="19755"/>
                    <a:pt x="19755" y="0"/>
                    <a:pt x="44124" y="0"/>
                  </a:cubicBezTo>
                  <a:close/>
                </a:path>
              </a:pathLst>
            </a:cu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 w="38100" cap="rnd">
              <a:solidFill>
                <a:srgbClr val="A3D869"/>
              </a:solidFill>
              <a:prstDash val="solid"/>
              <a:rou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9" name="Freeform 39"/>
          <p:cNvSpPr/>
          <p:nvPr/>
        </p:nvSpPr>
        <p:spPr>
          <a:xfrm>
            <a:off x="1202013" y="429846"/>
            <a:ext cx="1794837" cy="1190179"/>
          </a:xfrm>
          <a:custGeom>
            <a:avLst/>
            <a:gdLst/>
            <a:ahLst/>
            <a:cxnLst/>
            <a:rect l="l" t="t" r="r" b="b"/>
            <a:pathLst>
              <a:path w="1794837" h="1190179">
                <a:moveTo>
                  <a:pt x="0" y="0"/>
                </a:moveTo>
                <a:lnTo>
                  <a:pt x="1794836" y="0"/>
                </a:lnTo>
                <a:lnTo>
                  <a:pt x="1794836" y="1190180"/>
                </a:lnTo>
                <a:lnTo>
                  <a:pt x="0" y="11901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5" name="TextBox 45"/>
          <p:cNvSpPr txBox="1"/>
          <p:nvPr/>
        </p:nvSpPr>
        <p:spPr>
          <a:xfrm>
            <a:off x="517221" y="2150128"/>
            <a:ext cx="12409180" cy="18969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Einbeziehung von Ökolandbau bzw. regenerativer Praktiken in Vergabe von landwirtschaftlichen Pachtflächen</a:t>
            </a: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Anpassung der </a:t>
            </a: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Vergabekriterien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kommunaler landwirtschaftlicher Flächen</a:t>
            </a: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Herantreten an </a:t>
            </a:r>
            <a:r>
              <a:rPr lang="de-DE" sz="1899" b="1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Großverpächter:innen</a:t>
            </a: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wie bspw. die Kirche (katholische + evangelische Kirche ca. 500.000 Hektar)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517221" y="6549409"/>
            <a:ext cx="1973907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Maßnahmentyp</a:t>
            </a:r>
            <a:endParaRPr lang="en-US" sz="1999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13645404" y="6549037"/>
            <a:ext cx="2287733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Beteiligte Akteure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3469326" y="6989092"/>
            <a:ext cx="4203003" cy="1127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Stadt-/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Gemeinderat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Verwaltung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Großverpächter:innen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16840200" y="9541473"/>
            <a:ext cx="964187" cy="3425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799"/>
              </a:lnSpc>
            </a:pPr>
            <a:r>
              <a:rPr lang="en-US" sz="19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Seite</a:t>
            </a:r>
            <a:r>
              <a:rPr lang="en-US" sz="19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6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3636773" y="5715305"/>
            <a:ext cx="4035556" cy="451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Inputs und </a:t>
            </a:r>
            <a:r>
              <a:rPr lang="en-US" sz="12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Austausch</a:t>
            </a:r>
            <a:endParaRPr lang="en-US" sz="12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algn="ctr">
              <a:lnSpc>
                <a:spcPts val="1819"/>
              </a:lnSpc>
            </a:pP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Quelle: </a:t>
            </a: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Wikimedia</a:t>
            </a: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Commons</a:t>
            </a:r>
            <a:endParaRPr lang="en-US" sz="12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grpSp>
        <p:nvGrpSpPr>
          <p:cNvPr id="52" name="Group 52"/>
          <p:cNvGrpSpPr/>
          <p:nvPr/>
        </p:nvGrpSpPr>
        <p:grpSpPr>
          <a:xfrm>
            <a:off x="3831165" y="863164"/>
            <a:ext cx="10625669" cy="884858"/>
            <a:chOff x="0" y="-38100"/>
            <a:chExt cx="14167559" cy="1179810"/>
          </a:xfrm>
        </p:grpSpPr>
        <p:sp>
          <p:nvSpPr>
            <p:cNvPr id="53" name="TextBox 53"/>
            <p:cNvSpPr txBox="1"/>
            <p:nvPr/>
          </p:nvSpPr>
          <p:spPr>
            <a:xfrm>
              <a:off x="0" y="456565"/>
              <a:ext cx="14167559" cy="685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Ökologische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(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Weiter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-)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Erschließung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von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Pachtflächen</a:t>
              </a:r>
              <a:endParaRPr lang="en-US" sz="3000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endParaRPr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0" y="-38100"/>
              <a:ext cx="1815733" cy="4085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sz="1800" dirty="0">
                  <a:solidFill>
                    <a:srgbClr val="000000"/>
                  </a:solidFill>
                  <a:latin typeface="DM Sans 1"/>
                  <a:ea typeface="DM Sans 1"/>
                  <a:cs typeface="DM Sans 1"/>
                  <a:sym typeface="DM Sans 1"/>
                </a:rPr>
                <a:t>TOP 005</a:t>
              </a:r>
            </a:p>
          </p:txBody>
        </p:sp>
      </p:grpSp>
      <p:grpSp>
        <p:nvGrpSpPr>
          <p:cNvPr id="58" name="Group 55">
            <a:extLst>
              <a:ext uri="{FF2B5EF4-FFF2-40B4-BE49-F238E27FC236}">
                <a16:creationId xmlns:a16="http://schemas.microsoft.com/office/drawing/2014/main" id="{E4F4B5B3-7ED0-F427-A198-362AF3FD9FB5}"/>
              </a:ext>
            </a:extLst>
          </p:cNvPr>
          <p:cNvGrpSpPr/>
          <p:nvPr/>
        </p:nvGrpSpPr>
        <p:grpSpPr>
          <a:xfrm>
            <a:off x="-15767" y="2291998"/>
            <a:ext cx="183377" cy="7556180"/>
            <a:chOff x="-34161" y="24950"/>
            <a:chExt cx="244504" cy="10074907"/>
          </a:xfrm>
        </p:grpSpPr>
        <p:sp>
          <p:nvSpPr>
            <p:cNvPr id="59" name="TextBox 56">
              <a:extLst>
                <a:ext uri="{FF2B5EF4-FFF2-40B4-BE49-F238E27FC236}">
                  <a16:creationId xmlns:a16="http://schemas.microsoft.com/office/drawing/2014/main" id="{4DF80687-B305-7219-378D-8674ABB4628C}"/>
                </a:ext>
              </a:extLst>
            </p:cNvPr>
            <p:cNvSpPr txBox="1"/>
            <p:nvPr/>
          </p:nvSpPr>
          <p:spPr>
            <a:xfrm rot="16200000">
              <a:off x="-4465807" y="4477619"/>
              <a:ext cx="9128820" cy="2234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99"/>
                </a:lnSpc>
              </a:pP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Buchholzer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Klimaaktionsplan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; 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taz 2019: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Naturschutz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auf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Kirchenäckern</a:t>
              </a:r>
              <a:endParaRPr lang="en-US" sz="900" dirty="0">
                <a:solidFill>
                  <a:srgbClr val="011633"/>
                </a:solidFill>
                <a:latin typeface="DM Sans 2" panose="020B0604020202020204" charset="0"/>
                <a:ea typeface="Open Sans"/>
                <a:cs typeface="Open Sans"/>
                <a:sym typeface="Open Sans"/>
                <a:hlinkClick r:id="rId9" tooltip="https://www.mannheim.de/de/stadt-gestalten/planungskonzepte/flaechennutzungsplanung/flaechennutzungsplan-windenergi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60" name="TextBox 57">
              <a:extLst>
                <a:ext uri="{FF2B5EF4-FFF2-40B4-BE49-F238E27FC236}">
                  <a16:creationId xmlns:a16="http://schemas.microsoft.com/office/drawing/2014/main" id="{0DC1D480-C2B8-EB28-E74E-A71C6369BAFD}"/>
                </a:ext>
              </a:extLst>
            </p:cNvPr>
            <p:cNvSpPr txBox="1"/>
            <p:nvPr/>
          </p:nvSpPr>
          <p:spPr>
            <a:xfrm rot="16200000">
              <a:off x="-332178" y="9565537"/>
              <a:ext cx="832337" cy="2363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39"/>
                </a:lnSpc>
              </a:pPr>
              <a:r>
                <a:rPr lang="en-US" sz="900" dirty="0" err="1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Quellen</a:t>
              </a:r>
              <a:r>
                <a:rPr lang="en-US" sz="900" dirty="0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:</a:t>
              </a:r>
            </a:p>
          </p:txBody>
        </p:sp>
      </p:grpSp>
      <p:sp>
        <p:nvSpPr>
          <p:cNvPr id="11" name="TextBox 48">
            <a:extLst>
              <a:ext uri="{FF2B5EF4-FFF2-40B4-BE49-F238E27FC236}">
                <a16:creationId xmlns:a16="http://schemas.microsoft.com/office/drawing/2014/main" id="{C3F4F67E-8F4D-1408-CC58-09B861AC4C86}"/>
              </a:ext>
            </a:extLst>
          </p:cNvPr>
          <p:cNvSpPr txBox="1"/>
          <p:nvPr/>
        </p:nvSpPr>
        <p:spPr>
          <a:xfrm>
            <a:off x="889210" y="7027192"/>
            <a:ext cx="11554521" cy="742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en-US" sz="1899" b="1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Planerische</a:t>
            </a:r>
            <a:r>
              <a:rPr lang="en-US" sz="1899" b="1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 </a:t>
            </a:r>
            <a:r>
              <a:rPr lang="en-US" sz="1899" b="1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Maßnahme</a:t>
            </a:r>
            <a:r>
              <a:rPr lang="en-US" sz="1899" b="1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: </a:t>
            </a:r>
          </a:p>
          <a:p>
            <a:pPr algn="l">
              <a:lnSpc>
                <a:spcPts val="3039"/>
              </a:lnSpc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Veränderung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der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Rahmenbedingungen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,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durch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die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andere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Akteure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technische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Maßnahmen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umsetzen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grpSp>
        <p:nvGrpSpPr>
          <p:cNvPr id="13" name="Group 36">
            <a:extLst>
              <a:ext uri="{FF2B5EF4-FFF2-40B4-BE49-F238E27FC236}">
                <a16:creationId xmlns:a16="http://schemas.microsoft.com/office/drawing/2014/main" id="{39802ABA-5827-AD63-7FA8-C522B552D4DD}"/>
              </a:ext>
            </a:extLst>
          </p:cNvPr>
          <p:cNvGrpSpPr/>
          <p:nvPr/>
        </p:nvGrpSpPr>
        <p:grpSpPr>
          <a:xfrm>
            <a:off x="631184" y="7151017"/>
            <a:ext cx="188501" cy="188501"/>
            <a:chOff x="0" y="0"/>
            <a:chExt cx="812800" cy="812800"/>
          </a:xfrm>
        </p:grpSpPr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BABB6EF2-FBA8-21F9-0628-AA48E13C630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38">
              <a:extLst>
                <a:ext uri="{FF2B5EF4-FFF2-40B4-BE49-F238E27FC236}">
                  <a16:creationId xmlns:a16="http://schemas.microsoft.com/office/drawing/2014/main" id="{2C9E29BA-05BF-4E45-07B9-D242201612AD}"/>
                </a:ext>
              </a:extLst>
            </p:cNvPr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 dirty="0"/>
            </a:p>
          </p:txBody>
        </p:sp>
      </p:grpSp>
      <p:grpSp>
        <p:nvGrpSpPr>
          <p:cNvPr id="12" name="Group 15">
            <a:extLst>
              <a:ext uri="{FF2B5EF4-FFF2-40B4-BE49-F238E27FC236}">
                <a16:creationId xmlns:a16="http://schemas.microsoft.com/office/drawing/2014/main" id="{44179834-33C6-BA37-DB3A-F5D67AA4DCFE}"/>
              </a:ext>
            </a:extLst>
          </p:cNvPr>
          <p:cNvGrpSpPr/>
          <p:nvPr/>
        </p:nvGrpSpPr>
        <p:grpSpPr>
          <a:xfrm>
            <a:off x="615671" y="9407587"/>
            <a:ext cx="2144695" cy="440591"/>
            <a:chOff x="0" y="0"/>
            <a:chExt cx="606637" cy="124623"/>
          </a:xfrm>
        </p:grpSpPr>
        <p:sp>
          <p:nvSpPr>
            <p:cNvPr id="38" name="Freeform 16">
              <a:extLst>
                <a:ext uri="{FF2B5EF4-FFF2-40B4-BE49-F238E27FC236}">
                  <a16:creationId xmlns:a16="http://schemas.microsoft.com/office/drawing/2014/main" id="{1589FF79-9C3E-C6EA-873D-D5C7B0963155}"/>
                </a:ext>
              </a:extLst>
            </p:cNvPr>
            <p:cNvSpPr/>
            <p:nvPr/>
          </p:nvSpPr>
          <p:spPr>
            <a:xfrm>
              <a:off x="0" y="0"/>
              <a:ext cx="606637" cy="124623"/>
            </a:xfrm>
            <a:custGeom>
              <a:avLst/>
              <a:gdLst/>
              <a:ahLst/>
              <a:cxnLst/>
              <a:rect l="l" t="t" r="r" b="b"/>
              <a:pathLst>
                <a:path w="606637" h="124623">
                  <a:moveTo>
                    <a:pt x="62312" y="0"/>
                  </a:moveTo>
                  <a:lnTo>
                    <a:pt x="544326" y="0"/>
                  </a:lnTo>
                  <a:cubicBezTo>
                    <a:pt x="560852" y="0"/>
                    <a:pt x="576701" y="6565"/>
                    <a:pt x="588387" y="18251"/>
                  </a:cubicBezTo>
                  <a:cubicBezTo>
                    <a:pt x="600072" y="29936"/>
                    <a:pt x="606637" y="45786"/>
                    <a:pt x="606637" y="62312"/>
                  </a:cubicBezTo>
                  <a:lnTo>
                    <a:pt x="606637" y="62312"/>
                  </a:lnTo>
                  <a:cubicBezTo>
                    <a:pt x="606637" y="96725"/>
                    <a:pt x="578740" y="124623"/>
                    <a:pt x="544326" y="124623"/>
                  </a:cubicBezTo>
                  <a:lnTo>
                    <a:pt x="62312" y="124623"/>
                  </a:lnTo>
                  <a:cubicBezTo>
                    <a:pt x="45786" y="124623"/>
                    <a:pt x="29936" y="118058"/>
                    <a:pt x="18251" y="106373"/>
                  </a:cubicBezTo>
                  <a:cubicBezTo>
                    <a:pt x="6565" y="94687"/>
                    <a:pt x="0" y="78838"/>
                    <a:pt x="0" y="62312"/>
                  </a:cubicBezTo>
                  <a:lnTo>
                    <a:pt x="0" y="62312"/>
                  </a:lnTo>
                  <a:cubicBezTo>
                    <a:pt x="0" y="45786"/>
                    <a:pt x="6565" y="29936"/>
                    <a:pt x="18251" y="18251"/>
                  </a:cubicBezTo>
                  <a:cubicBezTo>
                    <a:pt x="29936" y="6565"/>
                    <a:pt x="45786" y="0"/>
                    <a:pt x="62312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TextBox 17">
              <a:extLst>
                <a:ext uri="{FF2B5EF4-FFF2-40B4-BE49-F238E27FC236}">
                  <a16:creationId xmlns:a16="http://schemas.microsoft.com/office/drawing/2014/main" id="{56830D4E-4B97-4220-5E44-D40B3A182305}"/>
                </a:ext>
              </a:extLst>
            </p:cNvPr>
            <p:cNvSpPr txBox="1"/>
            <p:nvPr/>
          </p:nvSpPr>
          <p:spPr>
            <a:xfrm>
              <a:off x="0" y="-28575"/>
              <a:ext cx="606637" cy="153198"/>
            </a:xfrm>
            <a:prstGeom prst="rect">
              <a:avLst/>
            </a:prstGeom>
          </p:spPr>
          <p:txBody>
            <a:bodyPr lIns="47301" tIns="47301" rIns="47301" bIns="47301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55" name="Group 21">
            <a:extLst>
              <a:ext uri="{FF2B5EF4-FFF2-40B4-BE49-F238E27FC236}">
                <a16:creationId xmlns:a16="http://schemas.microsoft.com/office/drawing/2014/main" id="{B718E170-0923-EB38-D0A5-480AEE22C7CC}"/>
              </a:ext>
            </a:extLst>
          </p:cNvPr>
          <p:cNvGrpSpPr/>
          <p:nvPr/>
        </p:nvGrpSpPr>
        <p:grpSpPr>
          <a:xfrm>
            <a:off x="2888124" y="9407587"/>
            <a:ext cx="2463783" cy="440591"/>
            <a:chOff x="0" y="0"/>
            <a:chExt cx="696893" cy="124623"/>
          </a:xfrm>
        </p:grpSpPr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7D0B0915-7BD8-32D8-9590-031255E88A5A}"/>
                </a:ext>
              </a:extLst>
            </p:cNvPr>
            <p:cNvSpPr/>
            <p:nvPr/>
          </p:nvSpPr>
          <p:spPr>
            <a:xfrm>
              <a:off x="0" y="0"/>
              <a:ext cx="696893" cy="124623"/>
            </a:xfrm>
            <a:custGeom>
              <a:avLst/>
              <a:gdLst/>
              <a:ahLst/>
              <a:cxnLst/>
              <a:rect l="l" t="t" r="r" b="b"/>
              <a:pathLst>
                <a:path w="696893" h="124623">
                  <a:moveTo>
                    <a:pt x="62312" y="0"/>
                  </a:moveTo>
                  <a:lnTo>
                    <a:pt x="634582" y="0"/>
                  </a:lnTo>
                  <a:cubicBezTo>
                    <a:pt x="651108" y="0"/>
                    <a:pt x="666957" y="6565"/>
                    <a:pt x="678643" y="18251"/>
                  </a:cubicBezTo>
                  <a:cubicBezTo>
                    <a:pt x="690328" y="29936"/>
                    <a:pt x="696893" y="45786"/>
                    <a:pt x="696893" y="62312"/>
                  </a:cubicBezTo>
                  <a:lnTo>
                    <a:pt x="696893" y="62312"/>
                  </a:lnTo>
                  <a:cubicBezTo>
                    <a:pt x="696893" y="78838"/>
                    <a:pt x="690328" y="94687"/>
                    <a:pt x="678643" y="106373"/>
                  </a:cubicBezTo>
                  <a:cubicBezTo>
                    <a:pt x="666957" y="118058"/>
                    <a:pt x="651108" y="124623"/>
                    <a:pt x="634582" y="124623"/>
                  </a:cubicBezTo>
                  <a:lnTo>
                    <a:pt x="62312" y="124623"/>
                  </a:lnTo>
                  <a:cubicBezTo>
                    <a:pt x="45786" y="124623"/>
                    <a:pt x="29936" y="118058"/>
                    <a:pt x="18251" y="106373"/>
                  </a:cubicBezTo>
                  <a:cubicBezTo>
                    <a:pt x="6565" y="94687"/>
                    <a:pt x="0" y="78838"/>
                    <a:pt x="0" y="62312"/>
                  </a:cubicBezTo>
                  <a:lnTo>
                    <a:pt x="0" y="62312"/>
                  </a:lnTo>
                  <a:cubicBezTo>
                    <a:pt x="0" y="45786"/>
                    <a:pt x="6565" y="29936"/>
                    <a:pt x="18251" y="18251"/>
                  </a:cubicBezTo>
                  <a:cubicBezTo>
                    <a:pt x="29936" y="6565"/>
                    <a:pt x="45786" y="0"/>
                    <a:pt x="62312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TextBox 23">
              <a:extLst>
                <a:ext uri="{FF2B5EF4-FFF2-40B4-BE49-F238E27FC236}">
                  <a16:creationId xmlns:a16="http://schemas.microsoft.com/office/drawing/2014/main" id="{68D9784F-F710-09E5-9FF7-49AF6554321E}"/>
                </a:ext>
              </a:extLst>
            </p:cNvPr>
            <p:cNvSpPr txBox="1"/>
            <p:nvPr/>
          </p:nvSpPr>
          <p:spPr>
            <a:xfrm>
              <a:off x="0" y="-28575"/>
              <a:ext cx="696893" cy="153198"/>
            </a:xfrm>
            <a:prstGeom prst="rect">
              <a:avLst/>
            </a:prstGeom>
          </p:spPr>
          <p:txBody>
            <a:bodyPr lIns="47301" tIns="47301" rIns="47301" bIns="47301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61" name="Freeform 30">
            <a:extLst>
              <a:ext uri="{FF2B5EF4-FFF2-40B4-BE49-F238E27FC236}">
                <a16:creationId xmlns:a16="http://schemas.microsoft.com/office/drawing/2014/main" id="{6CF72782-2F61-9B2E-4F1B-5E17AC136501}"/>
              </a:ext>
            </a:extLst>
          </p:cNvPr>
          <p:cNvSpPr/>
          <p:nvPr/>
        </p:nvSpPr>
        <p:spPr>
          <a:xfrm>
            <a:off x="743429" y="9517028"/>
            <a:ext cx="233322" cy="233322"/>
          </a:xfrm>
          <a:custGeom>
            <a:avLst/>
            <a:gdLst/>
            <a:ahLst/>
            <a:cxnLst/>
            <a:rect l="l" t="t" r="r" b="b"/>
            <a:pathLst>
              <a:path w="233322" h="233322">
                <a:moveTo>
                  <a:pt x="0" y="0"/>
                </a:moveTo>
                <a:lnTo>
                  <a:pt x="233322" y="0"/>
                </a:lnTo>
                <a:lnTo>
                  <a:pt x="233322" y="233322"/>
                </a:lnTo>
                <a:lnTo>
                  <a:pt x="0" y="23332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2" name="Freeform 34">
            <a:extLst>
              <a:ext uri="{FF2B5EF4-FFF2-40B4-BE49-F238E27FC236}">
                <a16:creationId xmlns:a16="http://schemas.microsoft.com/office/drawing/2014/main" id="{3CA05C89-3ED1-D16E-1C53-0085E9C6E63C}"/>
              </a:ext>
            </a:extLst>
          </p:cNvPr>
          <p:cNvSpPr/>
          <p:nvPr/>
        </p:nvSpPr>
        <p:spPr>
          <a:xfrm>
            <a:off x="3011949" y="9511221"/>
            <a:ext cx="233322" cy="233322"/>
          </a:xfrm>
          <a:custGeom>
            <a:avLst/>
            <a:gdLst/>
            <a:ahLst/>
            <a:cxnLst/>
            <a:rect l="l" t="t" r="r" b="b"/>
            <a:pathLst>
              <a:path w="233322" h="233322">
                <a:moveTo>
                  <a:pt x="0" y="0"/>
                </a:moveTo>
                <a:lnTo>
                  <a:pt x="233322" y="0"/>
                </a:lnTo>
                <a:lnTo>
                  <a:pt x="233322" y="233323"/>
                </a:lnTo>
                <a:lnTo>
                  <a:pt x="0" y="23332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3" name="TextBox 38">
            <a:extLst>
              <a:ext uri="{FF2B5EF4-FFF2-40B4-BE49-F238E27FC236}">
                <a16:creationId xmlns:a16="http://schemas.microsoft.com/office/drawing/2014/main" id="{16ABAFED-42B3-9FEA-8B8A-0EC51AFF511B}"/>
              </a:ext>
            </a:extLst>
          </p:cNvPr>
          <p:cNvSpPr txBox="1"/>
          <p:nvPr/>
        </p:nvSpPr>
        <p:spPr>
          <a:xfrm>
            <a:off x="3283563" y="9506372"/>
            <a:ext cx="1912102" cy="226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5"/>
              </a:lnSpc>
            </a:pP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Einfache</a:t>
            </a: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 </a:t>
            </a: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Umsetzbarkeit</a:t>
            </a:r>
            <a:endParaRPr lang="en-US" sz="1303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sp>
        <p:nvSpPr>
          <p:cNvPr id="64" name="TextBox 41">
            <a:extLst>
              <a:ext uri="{FF2B5EF4-FFF2-40B4-BE49-F238E27FC236}">
                <a16:creationId xmlns:a16="http://schemas.microsoft.com/office/drawing/2014/main" id="{5EEE20D2-95E7-44CA-5AC7-BC84FC44C532}"/>
              </a:ext>
            </a:extLst>
          </p:cNvPr>
          <p:cNvSpPr txBox="1"/>
          <p:nvPr/>
        </p:nvSpPr>
        <p:spPr>
          <a:xfrm>
            <a:off x="1025390" y="9506372"/>
            <a:ext cx="1610695" cy="226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5"/>
              </a:lnSpc>
            </a:pP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Öffentliche</a:t>
            </a: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 </a:t>
            </a: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Wirkung</a:t>
            </a:r>
            <a:endParaRPr lang="en-US" sz="1303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pic>
        <p:nvPicPr>
          <p:cNvPr id="65" name="Grafik 64" descr="Sterne mit einfarbiger Füllung">
            <a:extLst>
              <a:ext uri="{FF2B5EF4-FFF2-40B4-BE49-F238E27FC236}">
                <a16:creationId xmlns:a16="http://schemas.microsoft.com/office/drawing/2014/main" id="{7B9420F8-D6DA-8D25-E258-385B46BC0E2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464820" y="9405981"/>
            <a:ext cx="457200" cy="457200"/>
          </a:xfrm>
          <a:prstGeom prst="rect">
            <a:avLst/>
          </a:prstGeom>
        </p:spPr>
      </p:pic>
      <p:sp>
        <p:nvSpPr>
          <p:cNvPr id="66" name="TextBox 34">
            <a:extLst>
              <a:ext uri="{FF2B5EF4-FFF2-40B4-BE49-F238E27FC236}">
                <a16:creationId xmlns:a16="http://schemas.microsoft.com/office/drawing/2014/main" id="{64447374-5C76-D564-ABE1-A3178FF02D2F}"/>
              </a:ext>
            </a:extLst>
          </p:cNvPr>
          <p:cNvSpPr txBox="1"/>
          <p:nvPr/>
        </p:nvSpPr>
        <p:spPr>
          <a:xfrm>
            <a:off x="5952715" y="9515869"/>
            <a:ext cx="3385647" cy="2208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25"/>
              </a:lnSpc>
            </a:pP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Vergabekriterien Stadt Leipzig</a:t>
            </a:r>
            <a:endParaRPr lang="en-US" sz="1303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</p:spTree>
    <p:extLst>
      <p:ext uri="{BB962C8B-B14F-4D97-AF65-F5344CB8AC3E}">
        <p14:creationId xmlns:p14="http://schemas.microsoft.com/office/powerpoint/2010/main" val="2738661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17221" y="1808877"/>
            <a:ext cx="1715510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515733" y="6960517"/>
            <a:ext cx="12410668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13636773" y="6960517"/>
            <a:ext cx="4035556" cy="0"/>
          </a:xfrm>
          <a:prstGeom prst="line">
            <a:avLst/>
          </a:prstGeom>
          <a:ln w="38100" cap="flat">
            <a:solidFill>
              <a:srgbClr val="FFC8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743429" y="1620026"/>
            <a:ext cx="2799310" cy="339603"/>
            <a:chOff x="0" y="0"/>
            <a:chExt cx="3732413" cy="452804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3732413" cy="452804"/>
              <a:chOff x="0" y="0"/>
              <a:chExt cx="1036781" cy="12577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036781" cy="125779"/>
              </a:xfrm>
              <a:custGeom>
                <a:avLst/>
                <a:gdLst/>
                <a:ahLst/>
                <a:cxnLst/>
                <a:rect l="l" t="t" r="r" b="b"/>
                <a:pathLst>
                  <a:path w="1036781" h="125779">
                    <a:moveTo>
                      <a:pt x="0" y="0"/>
                    </a:moveTo>
                    <a:lnTo>
                      <a:pt x="1036781" y="0"/>
                    </a:lnTo>
                    <a:lnTo>
                      <a:pt x="1036781" y="125779"/>
                    </a:lnTo>
                    <a:lnTo>
                      <a:pt x="0" y="12577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114300"/>
                <a:ext cx="1036781" cy="2400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90267" y="18756"/>
              <a:ext cx="3551879" cy="3867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z="1799" b="1">
                  <a:solidFill>
                    <a:srgbClr val="FFC80C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Landwirtschaftssektor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15076967" y="1152588"/>
            <a:ext cx="2595362" cy="551514"/>
          </a:xfrm>
          <a:custGeom>
            <a:avLst/>
            <a:gdLst/>
            <a:ahLst/>
            <a:cxnLst/>
            <a:rect l="l" t="t" r="r" b="b"/>
            <a:pathLst>
              <a:path w="2595362" h="551514">
                <a:moveTo>
                  <a:pt x="0" y="0"/>
                </a:moveTo>
                <a:lnTo>
                  <a:pt x="2595362" y="0"/>
                </a:lnTo>
                <a:lnTo>
                  <a:pt x="2595362" y="551514"/>
                </a:lnTo>
                <a:lnTo>
                  <a:pt x="0" y="5515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4" name="Group 34"/>
          <p:cNvGrpSpPr/>
          <p:nvPr/>
        </p:nvGrpSpPr>
        <p:grpSpPr>
          <a:xfrm>
            <a:off x="13636773" y="2226328"/>
            <a:ext cx="4035556" cy="3403251"/>
            <a:chOff x="0" y="0"/>
            <a:chExt cx="1101113" cy="928587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101113" cy="928587"/>
            </a:xfrm>
            <a:custGeom>
              <a:avLst/>
              <a:gdLst/>
              <a:ahLst/>
              <a:cxnLst/>
              <a:rect l="l" t="t" r="r" b="b"/>
              <a:pathLst>
                <a:path w="1101113" h="928587">
                  <a:moveTo>
                    <a:pt x="44124" y="0"/>
                  </a:moveTo>
                  <a:lnTo>
                    <a:pt x="1056989" y="0"/>
                  </a:lnTo>
                  <a:cubicBezTo>
                    <a:pt x="1081358" y="0"/>
                    <a:pt x="1101113" y="19755"/>
                    <a:pt x="1101113" y="44124"/>
                  </a:cubicBezTo>
                  <a:lnTo>
                    <a:pt x="1101113" y="884463"/>
                  </a:lnTo>
                  <a:cubicBezTo>
                    <a:pt x="1101113" y="908832"/>
                    <a:pt x="1081358" y="928587"/>
                    <a:pt x="1056989" y="928587"/>
                  </a:cubicBezTo>
                  <a:lnTo>
                    <a:pt x="44124" y="928587"/>
                  </a:lnTo>
                  <a:cubicBezTo>
                    <a:pt x="19755" y="928587"/>
                    <a:pt x="0" y="908832"/>
                    <a:pt x="0" y="884463"/>
                  </a:cubicBezTo>
                  <a:lnTo>
                    <a:pt x="0" y="44124"/>
                  </a:lnTo>
                  <a:cubicBezTo>
                    <a:pt x="0" y="19755"/>
                    <a:pt x="19755" y="0"/>
                    <a:pt x="44124" y="0"/>
                  </a:cubicBezTo>
                  <a:close/>
                </a:path>
              </a:pathLst>
            </a:cu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 w="38100" cap="rnd">
              <a:solidFill>
                <a:srgbClr val="A3D869"/>
              </a:solidFill>
              <a:prstDash val="solid"/>
              <a:rou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9" name="Freeform 39"/>
          <p:cNvSpPr/>
          <p:nvPr/>
        </p:nvSpPr>
        <p:spPr>
          <a:xfrm>
            <a:off x="1202013" y="429846"/>
            <a:ext cx="1794837" cy="1190179"/>
          </a:xfrm>
          <a:custGeom>
            <a:avLst/>
            <a:gdLst/>
            <a:ahLst/>
            <a:cxnLst/>
            <a:rect l="l" t="t" r="r" b="b"/>
            <a:pathLst>
              <a:path w="1794837" h="1190179">
                <a:moveTo>
                  <a:pt x="0" y="0"/>
                </a:moveTo>
                <a:lnTo>
                  <a:pt x="1794836" y="0"/>
                </a:lnTo>
                <a:lnTo>
                  <a:pt x="1794836" y="1190180"/>
                </a:lnTo>
                <a:lnTo>
                  <a:pt x="0" y="11901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5" name="TextBox 45"/>
          <p:cNvSpPr txBox="1"/>
          <p:nvPr/>
        </p:nvSpPr>
        <p:spPr>
          <a:xfrm>
            <a:off x="517221" y="2150128"/>
            <a:ext cx="12409180" cy="22817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Aktivierung der Stadtgesellschaft 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zur Sensibilisierung von landwirtschaftlicher Praxis , z.B. durch Umsetzung von Maßnahmen zur Förderung einer „essbaren Stadt“ (Anlegen öffentlicher Hochbeete, Obststreuwiesen etc.)</a:t>
            </a: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Förderung von urbanen Gärten und Kampagnen</a:t>
            </a:r>
          </a:p>
          <a:p>
            <a:pPr marL="342900" indent="-342900" algn="l">
              <a:lnSpc>
                <a:spcPts val="3039"/>
              </a:lnSpc>
              <a:buFont typeface="Arial" panose="020B0604020202020204" pitchFamily="34" charset="0"/>
              <a:buChar char="•"/>
            </a:pP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Kombination mit </a:t>
            </a:r>
            <a:r>
              <a:rPr lang="de-DE" sz="1899" b="1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Sichtbarmachung von regionalen bäuerlichen Strukturen </a:t>
            </a:r>
            <a:r>
              <a:rPr lang="de-DE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möglich: Unterstützung von z.B. Regionalläden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517221" y="6549409"/>
            <a:ext cx="1973907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Maßnahmentyp</a:t>
            </a:r>
            <a:endParaRPr lang="en-US" sz="1999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13645404" y="6549037"/>
            <a:ext cx="2287733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Beteiligte Akteure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3469326" y="6989092"/>
            <a:ext cx="4203003" cy="1512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Stadt-/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Gemeinderat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Verwaltung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marL="410206" lvl="1" indent="-205103" algn="l">
              <a:lnSpc>
                <a:spcPts val="3039"/>
              </a:lnSpc>
              <a:buFont typeface="Arial"/>
              <a:buChar char="•"/>
            </a:pP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evtl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.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ehrenamtliche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Organisationen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16840200" y="9541473"/>
            <a:ext cx="964187" cy="3425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799"/>
              </a:lnSpc>
            </a:pPr>
            <a:r>
              <a:rPr lang="en-US" sz="19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Seite</a:t>
            </a:r>
            <a:r>
              <a:rPr lang="en-US" sz="19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7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3636773" y="5715305"/>
            <a:ext cx="4035556" cy="451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Urban Gardening</a:t>
            </a:r>
          </a:p>
          <a:p>
            <a:pPr algn="ctr">
              <a:lnSpc>
                <a:spcPts val="1819"/>
              </a:lnSpc>
            </a:pP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Quelle: </a:t>
            </a: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Wikimedia</a:t>
            </a:r>
            <a:r>
              <a:rPr lang="en-US" sz="12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Commons</a:t>
            </a:r>
            <a:endParaRPr lang="en-US" sz="12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grpSp>
        <p:nvGrpSpPr>
          <p:cNvPr id="58" name="Group 55">
            <a:extLst>
              <a:ext uri="{FF2B5EF4-FFF2-40B4-BE49-F238E27FC236}">
                <a16:creationId xmlns:a16="http://schemas.microsoft.com/office/drawing/2014/main" id="{E4F4B5B3-7ED0-F427-A198-362AF3FD9FB5}"/>
              </a:ext>
            </a:extLst>
          </p:cNvPr>
          <p:cNvGrpSpPr/>
          <p:nvPr/>
        </p:nvGrpSpPr>
        <p:grpSpPr>
          <a:xfrm>
            <a:off x="-15767" y="2291998"/>
            <a:ext cx="177226" cy="7556180"/>
            <a:chOff x="-34161" y="24950"/>
            <a:chExt cx="236303" cy="10074907"/>
          </a:xfrm>
        </p:grpSpPr>
        <p:sp>
          <p:nvSpPr>
            <p:cNvPr id="59" name="TextBox 56">
              <a:extLst>
                <a:ext uri="{FF2B5EF4-FFF2-40B4-BE49-F238E27FC236}">
                  <a16:creationId xmlns:a16="http://schemas.microsoft.com/office/drawing/2014/main" id="{4DF80687-B305-7219-378D-8674ABB4628C}"/>
                </a:ext>
              </a:extLst>
            </p:cNvPr>
            <p:cNvSpPr txBox="1"/>
            <p:nvPr/>
          </p:nvSpPr>
          <p:spPr>
            <a:xfrm rot="16200000">
              <a:off x="-4486830" y="4477619"/>
              <a:ext cx="9128820" cy="2234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99"/>
                </a:lnSpc>
              </a:pP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Difu 2023: Praxisleitfaden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Klimaschutz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in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Kommunen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,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Förderung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von </a:t>
              </a:r>
              <a:r>
                <a:rPr lang="en-US" sz="900" dirty="0" err="1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urbaner</a:t>
              </a:r>
              <a:r>
                <a:rPr lang="en-US" sz="900" dirty="0">
                  <a:solidFill>
                    <a:srgbClr val="011633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Landwirtschaft</a:t>
              </a:r>
              <a:endParaRPr lang="en-US" sz="900" dirty="0">
                <a:solidFill>
                  <a:srgbClr val="011633"/>
                </a:solidFill>
                <a:latin typeface="DM Sans 2" panose="020B0604020202020204" charset="0"/>
                <a:ea typeface="Open Sans"/>
                <a:cs typeface="Open Sans"/>
                <a:sym typeface="Open Sans"/>
                <a:hlinkClick r:id="rId8" tooltip="https://www.mannheim.de/de/stadt-gestalten/planungskonzepte/flaechennutzungsplanung/flaechennutzungsplan-windenergi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60" name="TextBox 57">
              <a:extLst>
                <a:ext uri="{FF2B5EF4-FFF2-40B4-BE49-F238E27FC236}">
                  <a16:creationId xmlns:a16="http://schemas.microsoft.com/office/drawing/2014/main" id="{0DC1D480-C2B8-EB28-E74E-A71C6369BAFD}"/>
                </a:ext>
              </a:extLst>
            </p:cNvPr>
            <p:cNvSpPr txBox="1"/>
            <p:nvPr/>
          </p:nvSpPr>
          <p:spPr>
            <a:xfrm rot="16200000">
              <a:off x="-332178" y="9565537"/>
              <a:ext cx="832337" cy="2363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39"/>
                </a:lnSpc>
              </a:pPr>
              <a:r>
                <a:rPr lang="en-US" sz="900" dirty="0" err="1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Quellen</a:t>
              </a:r>
              <a:r>
                <a:rPr lang="en-US" sz="900" dirty="0">
                  <a:solidFill>
                    <a:srgbClr val="112540"/>
                  </a:solidFill>
                  <a:latin typeface="DM Sans 2" panose="020B0604020202020204" charset="0"/>
                  <a:ea typeface="Open Sans"/>
                  <a:cs typeface="Open Sans"/>
                  <a:sym typeface="Open Sans"/>
                </a:rPr>
                <a:t>:</a:t>
              </a:r>
            </a:p>
          </p:txBody>
        </p:sp>
      </p:grpSp>
      <p:grpSp>
        <p:nvGrpSpPr>
          <p:cNvPr id="12" name="Group 52">
            <a:extLst>
              <a:ext uri="{FF2B5EF4-FFF2-40B4-BE49-F238E27FC236}">
                <a16:creationId xmlns:a16="http://schemas.microsoft.com/office/drawing/2014/main" id="{0806F948-2A0B-F648-0DF4-974CF1E50B1D}"/>
              </a:ext>
            </a:extLst>
          </p:cNvPr>
          <p:cNvGrpSpPr/>
          <p:nvPr/>
        </p:nvGrpSpPr>
        <p:grpSpPr>
          <a:xfrm>
            <a:off x="3831165" y="321072"/>
            <a:ext cx="10625669" cy="1423467"/>
            <a:chOff x="0" y="-38100"/>
            <a:chExt cx="14167559" cy="1897955"/>
          </a:xfrm>
        </p:grpSpPr>
        <p:sp>
          <p:nvSpPr>
            <p:cNvPr id="38" name="TextBox 53">
              <a:extLst>
                <a:ext uri="{FF2B5EF4-FFF2-40B4-BE49-F238E27FC236}">
                  <a16:creationId xmlns:a16="http://schemas.microsoft.com/office/drawing/2014/main" id="{42B3D68B-0FD5-3933-36FC-15A9E12BEF9E}"/>
                </a:ext>
              </a:extLst>
            </p:cNvPr>
            <p:cNvSpPr txBox="1"/>
            <p:nvPr/>
          </p:nvSpPr>
          <p:spPr>
            <a:xfrm>
              <a:off x="0" y="456565"/>
              <a:ext cx="14167559" cy="14032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Kommune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fördert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urbane Landwirtschaft </a:t>
              </a:r>
            </a:p>
            <a:p>
              <a:pPr algn="l">
                <a:lnSpc>
                  <a:spcPts val="4200"/>
                </a:lnSpc>
              </a:pP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und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zivilgesellschaftliche</a:t>
              </a:r>
              <a:r>
                <a:rPr lang="en-US" sz="3000" dirty="0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 </a:t>
              </a:r>
              <a:r>
                <a:rPr lang="en-US" sz="3000" dirty="0" err="1">
                  <a:solidFill>
                    <a:srgbClr val="011633"/>
                  </a:solidFill>
                  <a:latin typeface="DM Sans 1"/>
                  <a:ea typeface="DM Sans 1"/>
                  <a:cs typeface="DM Sans 1"/>
                  <a:sym typeface="DM Sans 1"/>
                </a:rPr>
                <a:t>Initiativen</a:t>
              </a:r>
              <a:endParaRPr lang="en-US" sz="3000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endParaRPr>
            </a:p>
          </p:txBody>
        </p:sp>
        <p:sp>
          <p:nvSpPr>
            <p:cNvPr id="48" name="TextBox 54">
              <a:extLst>
                <a:ext uri="{FF2B5EF4-FFF2-40B4-BE49-F238E27FC236}">
                  <a16:creationId xmlns:a16="http://schemas.microsoft.com/office/drawing/2014/main" id="{1840FF5B-275E-5BA0-8AAF-76B7147A04D1}"/>
                </a:ext>
              </a:extLst>
            </p:cNvPr>
            <p:cNvSpPr txBox="1"/>
            <p:nvPr/>
          </p:nvSpPr>
          <p:spPr>
            <a:xfrm>
              <a:off x="0" y="-38100"/>
              <a:ext cx="1815733" cy="4085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sz="1800" dirty="0">
                  <a:solidFill>
                    <a:srgbClr val="000000"/>
                  </a:solidFill>
                  <a:latin typeface="DM Sans 1"/>
                  <a:ea typeface="DM Sans 1"/>
                  <a:cs typeface="DM Sans 1"/>
                  <a:sym typeface="DM Sans 1"/>
                </a:rPr>
                <a:t>TOP 006</a:t>
              </a:r>
            </a:p>
          </p:txBody>
        </p:sp>
      </p:grpSp>
      <p:sp>
        <p:nvSpPr>
          <p:cNvPr id="55" name="TextBox 48">
            <a:extLst>
              <a:ext uri="{FF2B5EF4-FFF2-40B4-BE49-F238E27FC236}">
                <a16:creationId xmlns:a16="http://schemas.microsoft.com/office/drawing/2014/main" id="{253E9C3F-1F6E-BD99-12C5-53A0A4F6800B}"/>
              </a:ext>
            </a:extLst>
          </p:cNvPr>
          <p:cNvSpPr txBox="1"/>
          <p:nvPr/>
        </p:nvSpPr>
        <p:spPr>
          <a:xfrm>
            <a:off x="889210" y="7027192"/>
            <a:ext cx="11554521" cy="742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en-US" sz="1899" b="1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Enabling-</a:t>
            </a:r>
            <a:r>
              <a:rPr lang="en-US" sz="1899" b="1" dirty="0" err="1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Maßnahme</a:t>
            </a:r>
            <a:r>
              <a:rPr lang="en-US" sz="1899" b="1" dirty="0">
                <a:solidFill>
                  <a:srgbClr val="011633"/>
                </a:solidFill>
                <a:latin typeface="DM Sans 2 Bold"/>
                <a:ea typeface="DM Sans 2 Bold"/>
                <a:cs typeface="DM Sans 2 Bold"/>
                <a:sym typeface="DM Sans 2 Bold"/>
              </a:rPr>
              <a:t>: </a:t>
            </a:r>
          </a:p>
          <a:p>
            <a:pPr algn="l">
              <a:lnSpc>
                <a:spcPts val="3039"/>
              </a:lnSpc>
            </a:pP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Enabling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Dritter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, die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technische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Maßnahme</a:t>
            </a:r>
            <a:r>
              <a:rPr lang="en-US" sz="1899" dirty="0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 </a:t>
            </a:r>
            <a:r>
              <a:rPr lang="en-US" sz="1899" dirty="0" err="1">
                <a:solidFill>
                  <a:srgbClr val="011633"/>
                </a:solidFill>
                <a:latin typeface="DM Sans 2"/>
                <a:ea typeface="DM Sans 2"/>
                <a:cs typeface="DM Sans 2"/>
                <a:sym typeface="DM Sans 2"/>
              </a:rPr>
              <a:t>umzusetzen</a:t>
            </a:r>
            <a:endParaRPr lang="en-US" sz="1899" dirty="0">
              <a:solidFill>
                <a:srgbClr val="011633"/>
              </a:solidFill>
              <a:latin typeface="DM Sans 2"/>
              <a:ea typeface="DM Sans 2"/>
              <a:cs typeface="DM Sans 2"/>
              <a:sym typeface="DM Sans 2"/>
            </a:endParaRPr>
          </a:p>
        </p:txBody>
      </p:sp>
      <p:sp>
        <p:nvSpPr>
          <p:cNvPr id="56" name="Freeform 13">
            <a:extLst>
              <a:ext uri="{FF2B5EF4-FFF2-40B4-BE49-F238E27FC236}">
                <a16:creationId xmlns:a16="http://schemas.microsoft.com/office/drawing/2014/main" id="{3956A32A-DE6D-3100-D69F-C4C4E8FDA708}"/>
              </a:ext>
            </a:extLst>
          </p:cNvPr>
          <p:cNvSpPr/>
          <p:nvPr/>
        </p:nvSpPr>
        <p:spPr>
          <a:xfrm>
            <a:off x="644049" y="7126554"/>
            <a:ext cx="188501" cy="188501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C80C"/>
          </a:solidFill>
        </p:spPr>
        <p:txBody>
          <a:bodyPr/>
          <a:lstStyle/>
          <a:p>
            <a:endParaRPr lang="en-US" dirty="0"/>
          </a:p>
        </p:txBody>
      </p:sp>
      <p:grpSp>
        <p:nvGrpSpPr>
          <p:cNvPr id="11" name="Group 15">
            <a:extLst>
              <a:ext uri="{FF2B5EF4-FFF2-40B4-BE49-F238E27FC236}">
                <a16:creationId xmlns:a16="http://schemas.microsoft.com/office/drawing/2014/main" id="{F48260BE-42A4-4274-6F2D-F9611B659865}"/>
              </a:ext>
            </a:extLst>
          </p:cNvPr>
          <p:cNvGrpSpPr/>
          <p:nvPr/>
        </p:nvGrpSpPr>
        <p:grpSpPr>
          <a:xfrm>
            <a:off x="615671" y="9407587"/>
            <a:ext cx="2144695" cy="440591"/>
            <a:chOff x="0" y="0"/>
            <a:chExt cx="606637" cy="124623"/>
          </a:xfrm>
        </p:grpSpPr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50505B13-571B-05E1-C3C6-E7A71389D486}"/>
                </a:ext>
              </a:extLst>
            </p:cNvPr>
            <p:cNvSpPr/>
            <p:nvPr/>
          </p:nvSpPr>
          <p:spPr>
            <a:xfrm>
              <a:off x="0" y="0"/>
              <a:ext cx="606637" cy="124623"/>
            </a:xfrm>
            <a:custGeom>
              <a:avLst/>
              <a:gdLst/>
              <a:ahLst/>
              <a:cxnLst/>
              <a:rect l="l" t="t" r="r" b="b"/>
              <a:pathLst>
                <a:path w="606637" h="124623">
                  <a:moveTo>
                    <a:pt x="62312" y="0"/>
                  </a:moveTo>
                  <a:lnTo>
                    <a:pt x="544326" y="0"/>
                  </a:lnTo>
                  <a:cubicBezTo>
                    <a:pt x="560852" y="0"/>
                    <a:pt x="576701" y="6565"/>
                    <a:pt x="588387" y="18251"/>
                  </a:cubicBezTo>
                  <a:cubicBezTo>
                    <a:pt x="600072" y="29936"/>
                    <a:pt x="606637" y="45786"/>
                    <a:pt x="606637" y="62312"/>
                  </a:cubicBezTo>
                  <a:lnTo>
                    <a:pt x="606637" y="62312"/>
                  </a:lnTo>
                  <a:cubicBezTo>
                    <a:pt x="606637" y="96725"/>
                    <a:pt x="578740" y="124623"/>
                    <a:pt x="544326" y="124623"/>
                  </a:cubicBezTo>
                  <a:lnTo>
                    <a:pt x="62312" y="124623"/>
                  </a:lnTo>
                  <a:cubicBezTo>
                    <a:pt x="45786" y="124623"/>
                    <a:pt x="29936" y="118058"/>
                    <a:pt x="18251" y="106373"/>
                  </a:cubicBezTo>
                  <a:cubicBezTo>
                    <a:pt x="6565" y="94687"/>
                    <a:pt x="0" y="78838"/>
                    <a:pt x="0" y="62312"/>
                  </a:cubicBezTo>
                  <a:lnTo>
                    <a:pt x="0" y="62312"/>
                  </a:lnTo>
                  <a:cubicBezTo>
                    <a:pt x="0" y="45786"/>
                    <a:pt x="6565" y="29936"/>
                    <a:pt x="18251" y="18251"/>
                  </a:cubicBezTo>
                  <a:cubicBezTo>
                    <a:pt x="29936" y="6565"/>
                    <a:pt x="45786" y="0"/>
                    <a:pt x="62312" y="0"/>
                  </a:cubicBezTo>
                  <a:close/>
                </a:path>
              </a:pathLst>
            </a:custGeom>
            <a:solidFill>
              <a:srgbClr val="A3D8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Box 17">
              <a:extLst>
                <a:ext uri="{FF2B5EF4-FFF2-40B4-BE49-F238E27FC236}">
                  <a16:creationId xmlns:a16="http://schemas.microsoft.com/office/drawing/2014/main" id="{ADF94667-5167-2958-AAEC-624F5B32F5AA}"/>
                </a:ext>
              </a:extLst>
            </p:cNvPr>
            <p:cNvSpPr txBox="1"/>
            <p:nvPr/>
          </p:nvSpPr>
          <p:spPr>
            <a:xfrm>
              <a:off x="0" y="-28575"/>
              <a:ext cx="606637" cy="153198"/>
            </a:xfrm>
            <a:prstGeom prst="rect">
              <a:avLst/>
            </a:prstGeom>
          </p:spPr>
          <p:txBody>
            <a:bodyPr lIns="47301" tIns="47301" rIns="47301" bIns="47301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37" name="Freeform 30">
            <a:extLst>
              <a:ext uri="{FF2B5EF4-FFF2-40B4-BE49-F238E27FC236}">
                <a16:creationId xmlns:a16="http://schemas.microsoft.com/office/drawing/2014/main" id="{E32AB17C-8850-F52E-7F38-8DD15B44B22B}"/>
              </a:ext>
            </a:extLst>
          </p:cNvPr>
          <p:cNvSpPr/>
          <p:nvPr/>
        </p:nvSpPr>
        <p:spPr>
          <a:xfrm>
            <a:off x="743429" y="9517028"/>
            <a:ext cx="233322" cy="233322"/>
          </a:xfrm>
          <a:custGeom>
            <a:avLst/>
            <a:gdLst/>
            <a:ahLst/>
            <a:cxnLst/>
            <a:rect l="l" t="t" r="r" b="b"/>
            <a:pathLst>
              <a:path w="233322" h="233322">
                <a:moveTo>
                  <a:pt x="0" y="0"/>
                </a:moveTo>
                <a:lnTo>
                  <a:pt x="233322" y="0"/>
                </a:lnTo>
                <a:lnTo>
                  <a:pt x="233322" y="233322"/>
                </a:lnTo>
                <a:lnTo>
                  <a:pt x="0" y="23332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2" name="TextBox 41">
            <a:extLst>
              <a:ext uri="{FF2B5EF4-FFF2-40B4-BE49-F238E27FC236}">
                <a16:creationId xmlns:a16="http://schemas.microsoft.com/office/drawing/2014/main" id="{B5EDC107-B898-2A12-B518-868EBF1B9D2C}"/>
              </a:ext>
            </a:extLst>
          </p:cNvPr>
          <p:cNvSpPr txBox="1"/>
          <p:nvPr/>
        </p:nvSpPr>
        <p:spPr>
          <a:xfrm>
            <a:off x="1025390" y="9506372"/>
            <a:ext cx="1610695" cy="226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5"/>
              </a:lnSpc>
            </a:pP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Öffentliche</a:t>
            </a:r>
            <a:r>
              <a:rPr lang="en-US" sz="1303" dirty="0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 </a:t>
            </a:r>
            <a:r>
              <a:rPr lang="en-US" sz="1303" dirty="0" err="1">
                <a:solidFill>
                  <a:srgbClr val="011633"/>
                </a:solidFill>
                <a:latin typeface="DM Sans 1"/>
                <a:ea typeface="DM Sans 1"/>
                <a:cs typeface="DM Sans 1"/>
                <a:sym typeface="DM Sans 1"/>
              </a:rPr>
              <a:t>Wirkung</a:t>
            </a:r>
            <a:endParaRPr lang="en-US" sz="1303" dirty="0">
              <a:solidFill>
                <a:srgbClr val="011633"/>
              </a:solidFill>
              <a:latin typeface="DM Sans 1"/>
              <a:ea typeface="DM Sans 1"/>
              <a:cs typeface="DM Sans 1"/>
              <a:sym typeface="DM Sans 1"/>
            </a:endParaRPr>
          </a:p>
        </p:txBody>
      </p:sp>
    </p:spTree>
    <p:extLst>
      <p:ext uri="{BB962C8B-B14F-4D97-AF65-F5344CB8AC3E}">
        <p14:creationId xmlns:p14="http://schemas.microsoft.com/office/powerpoint/2010/main" val="33037685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">
  <a:themeElements>
    <a:clrScheme name="Benutzerdefiniert 3">
      <a:dk1>
        <a:srgbClr val="001432"/>
      </a:dk1>
      <a:lt1>
        <a:srgbClr val="001432"/>
      </a:lt1>
      <a:dk2>
        <a:srgbClr val="FFC80C"/>
      </a:dk2>
      <a:lt2>
        <a:srgbClr val="FEFFFF"/>
      </a:lt2>
      <a:accent1>
        <a:srgbClr val="FFC80C"/>
      </a:accent1>
      <a:accent2>
        <a:srgbClr val="00AED7"/>
      </a:accent2>
      <a:accent3>
        <a:srgbClr val="A3D769"/>
      </a:accent3>
      <a:accent4>
        <a:srgbClr val="FEFFFF"/>
      </a:accent4>
      <a:accent5>
        <a:srgbClr val="001432"/>
      </a:accent5>
      <a:accent6>
        <a:srgbClr val="001432"/>
      </a:accent6>
      <a:hlink>
        <a:srgbClr val="0563C1"/>
      </a:hlink>
      <a:folHlink>
        <a:srgbClr val="FFC80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amfindungsevents_Vorlage_Nov 22" id="{6BF04B8E-E545-456D-8C5F-128A6E7D8C3D}" vid="{37944432-ADFD-4989-938B-DA118DF2533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794</Words>
  <Application>Microsoft Office PowerPoint</Application>
  <PresentationFormat>Benutzerdefiniert</PresentationFormat>
  <Paragraphs>148</Paragraphs>
  <Slides>8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9" baseType="lpstr">
      <vt:lpstr>DM Sans 2 Bold</vt:lpstr>
      <vt:lpstr>Open Sans Bold</vt:lpstr>
      <vt:lpstr>Wingdings</vt:lpstr>
      <vt:lpstr>DM Sans 2</vt:lpstr>
      <vt:lpstr>Symbol</vt:lpstr>
      <vt:lpstr>Arial</vt:lpstr>
      <vt:lpstr>DM Sans 1</vt:lpstr>
      <vt:lpstr>Calibri</vt:lpstr>
      <vt:lpstr>Office Theme</vt:lpstr>
      <vt:lpstr>5_Office</vt:lpstr>
      <vt:lpstr>think-cell Folie</vt:lpstr>
      <vt:lpstr>LocalZero Top-Maßnahmen Landwirtschaft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Entwurf_PP Top-Maßnahmen</dc:title>
  <cp:lastModifiedBy>Pauline Höchter</cp:lastModifiedBy>
  <cp:revision>3</cp:revision>
  <dcterms:created xsi:type="dcterms:W3CDTF">2006-08-16T00:00:00Z</dcterms:created>
  <dcterms:modified xsi:type="dcterms:W3CDTF">2024-09-30T11:14:14Z</dcterms:modified>
  <dc:identifier>DAGMa3UTT6E</dc:identifier>
</cp:coreProperties>
</file>