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5271" r:id="rId3"/>
    <p:sldId id="256" r:id="rId4"/>
    <p:sldId id="5272" r:id="rId5"/>
    <p:sldId id="5278" r:id="rId6"/>
    <p:sldId id="5273" r:id="rId7"/>
    <p:sldId id="5274" r:id="rId8"/>
    <p:sldId id="5279" r:id="rId9"/>
  </p:sldIdLst>
  <p:sldSz cx="18288000" cy="10287000"/>
  <p:notesSz cx="6858000" cy="9144000"/>
  <p:embeddedFontLst>
    <p:embeddedFont>
      <p:font typeface="DM Sans 1" panose="020B0604020202020204" charset="0"/>
      <p:regular r:id="rId10"/>
    </p:embeddedFont>
    <p:embeddedFont>
      <p:font typeface="DM Sans 2" panose="020B0604020202020204" charset="0"/>
      <p:regular r:id="rId11"/>
    </p:embeddedFont>
    <p:embeddedFont>
      <p:font typeface="DM Sans 2 Bold" panose="020B0604020202020204" charset="0"/>
      <p:regular r:id="rId12"/>
    </p:embeddedFont>
    <p:embeddedFont>
      <p:font typeface="Open Sans Bol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4" Type="http://schemas.openxmlformats.org/officeDocument/2006/relationships/image" Target="../media/image8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D1AA51-D695-2B46-875E-A953EB3D1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FC9AFAD-C49B-1040-8FA0-79041CCF46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Rahmenstrategie 2021 - Name Referent*in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C27DF7-E53B-E240-9C62-AF038C0D70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//XX</a:t>
            </a:r>
          </a:p>
        </p:txBody>
      </p:sp>
    </p:spTree>
    <p:extLst>
      <p:ext uri="{BB962C8B-B14F-4D97-AF65-F5344CB8AC3E}">
        <p14:creationId xmlns:p14="http://schemas.microsoft.com/office/powerpoint/2010/main" val="2739763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D30659CD-7A28-F14F-BAB7-0F132D13F9D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9174564"/>
              </p:ext>
            </p:extLst>
          </p:nvPr>
        </p:nvGraphicFramePr>
        <p:xfrm>
          <a:off x="2383" y="2382"/>
          <a:ext cx="1841" cy="2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7772400" imgH="10058400" progId="TCLayout.ActiveDocument.1">
                  <p:embed/>
                </p:oleObj>
              </mc:Choice>
              <mc:Fallback>
                <p:oleObj name="think-cell Folie" r:id="rId3" imgW="7772400" imgH="10058400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D30659CD-7A28-F14F-BAB7-0F132D13F9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3" y="2382"/>
                        <a:ext cx="1841" cy="2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1190813C-06BF-6846-9CB7-4CD4AD461D6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47466" y="1206451"/>
            <a:ext cx="15060705" cy="847164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74CBDDB2-B78A-FF4C-3E2A-AEF6AE37A61F}"/>
              </a:ext>
            </a:extLst>
          </p:cNvPr>
          <p:cNvSpPr/>
          <p:nvPr userDrawn="1"/>
        </p:nvSpPr>
        <p:spPr>
          <a:xfrm>
            <a:off x="-1" y="-53847"/>
            <a:ext cx="11981330" cy="103408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5BB7336-83F4-7FC2-779A-5B1B1B1794E4}"/>
              </a:ext>
            </a:extLst>
          </p:cNvPr>
          <p:cNvSpPr/>
          <p:nvPr userDrawn="1"/>
        </p:nvSpPr>
        <p:spPr>
          <a:xfrm>
            <a:off x="6306671" y="-53847"/>
            <a:ext cx="11981330" cy="17280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E10D22B-68B3-78A7-1DA1-0F1AB0EF97A2}"/>
              </a:ext>
            </a:extLst>
          </p:cNvPr>
          <p:cNvSpPr/>
          <p:nvPr userDrawn="1"/>
        </p:nvSpPr>
        <p:spPr>
          <a:xfrm>
            <a:off x="6326840" y="9110805"/>
            <a:ext cx="11981330" cy="123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/>
          </a:p>
        </p:txBody>
      </p:sp>
    </p:spTree>
    <p:extLst>
      <p:ext uri="{BB962C8B-B14F-4D97-AF65-F5344CB8AC3E}">
        <p14:creationId xmlns:p14="http://schemas.microsoft.com/office/powerpoint/2010/main" val="339204393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foli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2E87808-D944-C24C-B300-BC465CFA3D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FE75C6CD-2F35-EEB1-EE0C-D3691D4D1B4E}"/>
              </a:ext>
            </a:extLst>
          </p:cNvPr>
          <p:cNvSpPr/>
          <p:nvPr userDrawn="1"/>
        </p:nvSpPr>
        <p:spPr>
          <a:xfrm>
            <a:off x="9797144" y="413047"/>
            <a:ext cx="8229600" cy="15675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/>
          </a:p>
        </p:txBody>
      </p:sp>
    </p:spTree>
    <p:extLst>
      <p:ext uri="{BB962C8B-B14F-4D97-AF65-F5344CB8AC3E}">
        <p14:creationId xmlns:p14="http://schemas.microsoft.com/office/powerpoint/2010/main" val="277084223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folie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21293384-A569-9E4E-9B48-7F81BCC4D2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F6FFE28A-7E72-424D-1B01-AE7785EA7A6E}"/>
              </a:ext>
            </a:extLst>
          </p:cNvPr>
          <p:cNvSpPr/>
          <p:nvPr userDrawn="1"/>
        </p:nvSpPr>
        <p:spPr>
          <a:xfrm>
            <a:off x="9797144" y="413047"/>
            <a:ext cx="8229600" cy="15675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/>
          </a:p>
        </p:txBody>
      </p:sp>
    </p:spTree>
    <p:extLst>
      <p:ext uri="{BB962C8B-B14F-4D97-AF65-F5344CB8AC3E}">
        <p14:creationId xmlns:p14="http://schemas.microsoft.com/office/powerpoint/2010/main" val="337821663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Zwischenfolie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3C1CC10-E0AD-E436-7E73-0C8A2FA8E0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 contras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06CF6128-D9A8-9462-BEEA-BCDA9B80B540}"/>
              </a:ext>
            </a:extLst>
          </p:cNvPr>
          <p:cNvSpPr/>
          <p:nvPr userDrawn="1"/>
        </p:nvSpPr>
        <p:spPr>
          <a:xfrm>
            <a:off x="9797144" y="413047"/>
            <a:ext cx="8229600" cy="1567544"/>
          </a:xfrm>
          <a:prstGeom prst="rect">
            <a:avLst/>
          </a:prstGeom>
          <a:solidFill>
            <a:srgbClr val="002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/>
          </a:p>
        </p:txBody>
      </p:sp>
    </p:spTree>
    <p:extLst>
      <p:ext uri="{BB962C8B-B14F-4D97-AF65-F5344CB8AC3E}">
        <p14:creationId xmlns:p14="http://schemas.microsoft.com/office/powerpoint/2010/main" val="1725035827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Zwischenfolie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3C1CC10-E0AD-E436-7E73-0C8A2FA8E0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 contras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06CF6128-D9A8-9462-BEEA-BCDA9B80B540}"/>
              </a:ext>
            </a:extLst>
          </p:cNvPr>
          <p:cNvSpPr/>
          <p:nvPr userDrawn="1"/>
        </p:nvSpPr>
        <p:spPr>
          <a:xfrm>
            <a:off x="9797144" y="413047"/>
            <a:ext cx="8229600" cy="1567544"/>
          </a:xfrm>
          <a:prstGeom prst="rect">
            <a:avLst/>
          </a:prstGeom>
          <a:solidFill>
            <a:srgbClr val="002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F5D63B19-E5A2-80FB-D935-110B00C30C17}"/>
              </a:ext>
            </a:extLst>
          </p:cNvPr>
          <p:cNvGrpSpPr/>
          <p:nvPr userDrawn="1"/>
        </p:nvGrpSpPr>
        <p:grpSpPr>
          <a:xfrm>
            <a:off x="997528" y="2541514"/>
            <a:ext cx="16292945" cy="7305206"/>
            <a:chOff x="1439101" y="2020771"/>
            <a:chExt cx="7829277" cy="4547632"/>
          </a:xfrm>
        </p:grpSpPr>
        <p:sp>
          <p:nvSpPr>
            <p:cNvPr id="3" name="Inhaltsplatzhalter 1">
              <a:extLst>
                <a:ext uri="{FF2B5EF4-FFF2-40B4-BE49-F238E27FC236}">
                  <a16:creationId xmlns:a16="http://schemas.microsoft.com/office/drawing/2014/main" id="{F72A9BC4-6929-0BDF-EA8C-9E3A75BE198A}"/>
                </a:ext>
              </a:extLst>
            </p:cNvPr>
            <p:cNvSpPr txBox="1">
              <a:spLocks/>
            </p:cNvSpPr>
            <p:nvPr/>
          </p:nvSpPr>
          <p:spPr>
            <a:xfrm>
              <a:off x="1439101" y="2020771"/>
              <a:ext cx="3906388" cy="2167558"/>
            </a:xfrm>
            <a:prstGeom prst="rect">
              <a:avLst/>
            </a:prstGeom>
            <a:solidFill>
              <a:srgbClr val="FEFFFF">
                <a:alpha val="12941"/>
              </a:srgbClr>
            </a:solidFill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600" kern="1200">
                  <a:solidFill>
                    <a:schemeClr val="bg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ctr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5400"/>
            </a:p>
          </p:txBody>
        </p:sp>
        <p:sp>
          <p:nvSpPr>
            <p:cNvPr id="6" name="Inhaltsplatzhalter 1">
              <a:extLst>
                <a:ext uri="{FF2B5EF4-FFF2-40B4-BE49-F238E27FC236}">
                  <a16:creationId xmlns:a16="http://schemas.microsoft.com/office/drawing/2014/main" id="{62B87217-F7A0-EB1E-3347-B18516D55043}"/>
                </a:ext>
              </a:extLst>
            </p:cNvPr>
            <p:cNvSpPr txBox="1">
              <a:spLocks/>
            </p:cNvSpPr>
            <p:nvPr/>
          </p:nvSpPr>
          <p:spPr>
            <a:xfrm>
              <a:off x="5559545" y="2020771"/>
              <a:ext cx="3708833" cy="2167558"/>
            </a:xfrm>
            <a:prstGeom prst="rect">
              <a:avLst/>
            </a:prstGeom>
            <a:solidFill>
              <a:srgbClr val="FEFFFF">
                <a:alpha val="12941"/>
              </a:srgbClr>
            </a:solidFill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600" kern="1200">
                  <a:solidFill>
                    <a:schemeClr val="bg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ctr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750"/>
                </a:spcBef>
              </a:pPr>
              <a:endParaRPr lang="de-DE" sz="1800">
                <a:latin typeface="Arial"/>
                <a:cs typeface="Arial"/>
              </a:endParaRPr>
            </a:p>
          </p:txBody>
        </p:sp>
        <p:sp>
          <p:nvSpPr>
            <p:cNvPr id="7" name="Inhaltsplatzhalter 1">
              <a:extLst>
                <a:ext uri="{FF2B5EF4-FFF2-40B4-BE49-F238E27FC236}">
                  <a16:creationId xmlns:a16="http://schemas.microsoft.com/office/drawing/2014/main" id="{40AB41A7-A5EF-9F23-D3EA-96544DABE56A}"/>
                </a:ext>
              </a:extLst>
            </p:cNvPr>
            <p:cNvSpPr txBox="1">
              <a:spLocks/>
            </p:cNvSpPr>
            <p:nvPr/>
          </p:nvSpPr>
          <p:spPr>
            <a:xfrm>
              <a:off x="1439101" y="4400845"/>
              <a:ext cx="3906388" cy="2167558"/>
            </a:xfrm>
            <a:prstGeom prst="rect">
              <a:avLst/>
            </a:prstGeom>
            <a:solidFill>
              <a:srgbClr val="FEFFFF">
                <a:alpha val="12941"/>
              </a:srgbClr>
            </a:solidFill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600" kern="1200">
                  <a:solidFill>
                    <a:schemeClr val="bg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ctr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750"/>
                </a:spcBef>
              </a:pPr>
              <a:endParaRPr lang="de-DE" sz="1800" u="sng">
                <a:latin typeface="Arial"/>
                <a:cs typeface="Arial"/>
              </a:endParaRPr>
            </a:p>
          </p:txBody>
        </p:sp>
        <p:sp>
          <p:nvSpPr>
            <p:cNvPr id="8" name="Inhaltsplatzhalter 1">
              <a:extLst>
                <a:ext uri="{FF2B5EF4-FFF2-40B4-BE49-F238E27FC236}">
                  <a16:creationId xmlns:a16="http://schemas.microsoft.com/office/drawing/2014/main" id="{67E2A3B7-58EB-4458-3B10-90DE99356365}"/>
                </a:ext>
              </a:extLst>
            </p:cNvPr>
            <p:cNvSpPr txBox="1">
              <a:spLocks/>
            </p:cNvSpPr>
            <p:nvPr/>
          </p:nvSpPr>
          <p:spPr>
            <a:xfrm>
              <a:off x="5559544" y="4400845"/>
              <a:ext cx="3708833" cy="2167558"/>
            </a:xfrm>
            <a:prstGeom prst="rect">
              <a:avLst/>
            </a:prstGeom>
            <a:solidFill>
              <a:srgbClr val="FEFFFF">
                <a:alpha val="12941"/>
              </a:srgbClr>
            </a:solidFill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600" kern="1200">
                  <a:solidFill>
                    <a:schemeClr val="bg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ctr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750"/>
                </a:spcBef>
                <a:buFont typeface="Wingdings" pitchFamily="2" charset="2"/>
                <a:buNone/>
              </a:pPr>
              <a:endParaRPr lang="de-DE" sz="1800">
                <a:latin typeface="Arial"/>
                <a:cs typeface="Arial"/>
              </a:endParaRPr>
            </a:p>
          </p:txBody>
        </p:sp>
      </p:grpSp>
      <p:sp>
        <p:nvSpPr>
          <p:cNvPr id="9" name="Rechteck: abgerundete Ecken 3">
            <a:extLst>
              <a:ext uri="{FF2B5EF4-FFF2-40B4-BE49-F238E27FC236}">
                <a16:creationId xmlns:a16="http://schemas.microsoft.com/office/drawing/2014/main" id="{3A053A6A-0EAA-04DC-ABC7-5EED6FB00C20}"/>
              </a:ext>
            </a:extLst>
          </p:cNvPr>
          <p:cNvSpPr/>
          <p:nvPr userDrawn="1"/>
        </p:nvSpPr>
        <p:spPr>
          <a:xfrm rot="16200000">
            <a:off x="-517959" y="3312495"/>
            <a:ext cx="2546430" cy="57873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700" b="1">
                <a:solidFill>
                  <a:schemeClr val="bg2"/>
                </a:solidFill>
                <a:latin typeface="Arial"/>
                <a:cs typeface="Arial"/>
              </a:rPr>
              <a:t>Sinn / Zweck</a:t>
            </a:r>
            <a:endParaRPr lang="de-DE" sz="2700">
              <a:solidFill>
                <a:schemeClr val="bg2"/>
              </a:solidFill>
              <a:ea typeface="+mn-lt"/>
              <a:cs typeface="+mn-lt"/>
            </a:endParaRPr>
          </a:p>
        </p:txBody>
      </p:sp>
      <p:sp>
        <p:nvSpPr>
          <p:cNvPr id="10" name="Rechteck: abgerundete Ecken 4">
            <a:extLst>
              <a:ext uri="{FF2B5EF4-FFF2-40B4-BE49-F238E27FC236}">
                <a16:creationId xmlns:a16="http://schemas.microsoft.com/office/drawing/2014/main" id="{F0CCB30F-CB06-C598-7853-9521CC08AD88}"/>
              </a:ext>
            </a:extLst>
          </p:cNvPr>
          <p:cNvSpPr/>
          <p:nvPr userDrawn="1"/>
        </p:nvSpPr>
        <p:spPr>
          <a:xfrm rot="5400000">
            <a:off x="15746195" y="3908704"/>
            <a:ext cx="3647202" cy="57873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r>
              <a:rPr lang="de-DE" sz="2700" b="1">
                <a:solidFill>
                  <a:schemeClr val="bg2"/>
                </a:solidFill>
                <a:latin typeface="Arial"/>
                <a:cs typeface="Arial"/>
              </a:rPr>
              <a:t>Personen</a:t>
            </a:r>
            <a:endParaRPr lang="de-DE" sz="2700">
              <a:solidFill>
                <a:schemeClr val="bg2"/>
              </a:solidFill>
              <a:ea typeface="+mn-lt"/>
              <a:cs typeface="+mn-lt"/>
            </a:endParaRPr>
          </a:p>
        </p:txBody>
      </p:sp>
      <p:sp>
        <p:nvSpPr>
          <p:cNvPr id="11" name="Rechteck: abgerundete Ecken 9">
            <a:extLst>
              <a:ext uri="{FF2B5EF4-FFF2-40B4-BE49-F238E27FC236}">
                <a16:creationId xmlns:a16="http://schemas.microsoft.com/office/drawing/2014/main" id="{4FA47FA2-6996-50EA-9538-F5AB64FCD3C0}"/>
              </a:ext>
            </a:extLst>
          </p:cNvPr>
          <p:cNvSpPr/>
          <p:nvPr userDrawn="1"/>
        </p:nvSpPr>
        <p:spPr>
          <a:xfrm rot="16200000">
            <a:off x="-1562902" y="7428405"/>
            <a:ext cx="4611698" cy="57873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r>
              <a:rPr lang="de-DE" sz="2700" b="1">
                <a:solidFill>
                  <a:schemeClr val="bg2"/>
                </a:solidFill>
                <a:latin typeface="Arial"/>
                <a:cs typeface="Arial"/>
              </a:rPr>
              <a:t>Meilensteine</a:t>
            </a:r>
            <a:endParaRPr lang="de-DE" sz="2700">
              <a:solidFill>
                <a:schemeClr val="bg2"/>
              </a:solidFill>
            </a:endParaRPr>
          </a:p>
        </p:txBody>
      </p:sp>
      <p:sp>
        <p:nvSpPr>
          <p:cNvPr id="12" name="Rechteck: abgerundete Ecken 3">
            <a:extLst>
              <a:ext uri="{FF2B5EF4-FFF2-40B4-BE49-F238E27FC236}">
                <a16:creationId xmlns:a16="http://schemas.microsoft.com/office/drawing/2014/main" id="{7496811C-2CE1-103A-D10B-12B52646780A}"/>
              </a:ext>
            </a:extLst>
          </p:cNvPr>
          <p:cNvSpPr/>
          <p:nvPr userDrawn="1"/>
        </p:nvSpPr>
        <p:spPr>
          <a:xfrm rot="16200000">
            <a:off x="-108177" y="915967"/>
            <a:ext cx="1024341" cy="355112"/>
          </a:xfrm>
          <a:prstGeom prst="roundRect">
            <a:avLst/>
          </a:prstGeom>
          <a:solidFill>
            <a:srgbClr val="00143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r>
              <a:rPr lang="de-DE" sz="1500">
                <a:solidFill>
                  <a:schemeClr val="bg2"/>
                </a:solidFill>
                <a:latin typeface="Arial"/>
                <a:cs typeface="Arial"/>
              </a:rPr>
              <a:t>Auftrag</a:t>
            </a:r>
            <a:endParaRPr lang="de-DE" sz="1500">
              <a:solidFill>
                <a:schemeClr val="bg2"/>
              </a:solidFill>
              <a:ea typeface="+mn-lt"/>
              <a:cs typeface="+mn-lt"/>
            </a:endParaRPr>
          </a:p>
        </p:txBody>
      </p:sp>
      <p:sp>
        <p:nvSpPr>
          <p:cNvPr id="13" name="Rechteck: abgerundete Ecken 3">
            <a:extLst>
              <a:ext uri="{FF2B5EF4-FFF2-40B4-BE49-F238E27FC236}">
                <a16:creationId xmlns:a16="http://schemas.microsoft.com/office/drawing/2014/main" id="{02C7822C-199B-EC64-C87A-B12A5C5A31D7}"/>
              </a:ext>
            </a:extLst>
          </p:cNvPr>
          <p:cNvSpPr/>
          <p:nvPr userDrawn="1"/>
        </p:nvSpPr>
        <p:spPr>
          <a:xfrm>
            <a:off x="581550" y="477803"/>
            <a:ext cx="3170646" cy="126201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endParaRPr lang="de-DE" sz="9900">
              <a:solidFill>
                <a:schemeClr val="bg2"/>
              </a:solidFill>
              <a:ea typeface="+mn-lt"/>
              <a:cs typeface="+mn-lt"/>
            </a:endParaRPr>
          </a:p>
        </p:txBody>
      </p:sp>
      <p:sp>
        <p:nvSpPr>
          <p:cNvPr id="14" name="Rechteck: abgerundete Ecken 3">
            <a:extLst>
              <a:ext uri="{FF2B5EF4-FFF2-40B4-BE49-F238E27FC236}">
                <a16:creationId xmlns:a16="http://schemas.microsoft.com/office/drawing/2014/main" id="{074EFF40-F5F0-915B-357F-9B981BF560B5}"/>
              </a:ext>
            </a:extLst>
          </p:cNvPr>
          <p:cNvSpPr/>
          <p:nvPr userDrawn="1"/>
        </p:nvSpPr>
        <p:spPr>
          <a:xfrm>
            <a:off x="3426542" y="581352"/>
            <a:ext cx="11889659" cy="1024341"/>
          </a:xfrm>
          <a:prstGeom prst="roundRect">
            <a:avLst/>
          </a:prstGeom>
          <a:solidFill>
            <a:srgbClr val="00143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>
              <a:defRPr/>
            </a:pPr>
            <a:endParaRPr kumimoji="0" lang="de-DE" sz="15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>
              <a:defRPr/>
            </a:pPr>
            <a:endParaRPr kumimoji="0" lang="de-DE" sz="15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>
              <a:defRPr/>
            </a:pPr>
            <a:endParaRPr kumimoji="0" lang="de-DE" sz="15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Rechteck: abgerundete Ecken 3">
            <a:extLst>
              <a:ext uri="{FF2B5EF4-FFF2-40B4-BE49-F238E27FC236}">
                <a16:creationId xmlns:a16="http://schemas.microsoft.com/office/drawing/2014/main" id="{ADAD1F71-9D7A-45A2-7D20-E5D6FA872D27}"/>
              </a:ext>
            </a:extLst>
          </p:cNvPr>
          <p:cNvSpPr/>
          <p:nvPr userDrawn="1"/>
        </p:nvSpPr>
        <p:spPr>
          <a:xfrm>
            <a:off x="15539971" y="582863"/>
            <a:ext cx="2407859" cy="1024341"/>
          </a:xfrm>
          <a:prstGeom prst="roundRect">
            <a:avLst/>
          </a:prstGeom>
          <a:solidFill>
            <a:srgbClr val="00143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marL="0" indent="0">
              <a:buNone/>
            </a:pPr>
            <a:endParaRPr lang="de-DE" sz="300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16" name="Rechteck: abgerundete Ecken 4">
            <a:extLst>
              <a:ext uri="{FF2B5EF4-FFF2-40B4-BE49-F238E27FC236}">
                <a16:creationId xmlns:a16="http://schemas.microsoft.com/office/drawing/2014/main" id="{67351508-2EB7-AE8F-2662-9EABF36AD2FF}"/>
              </a:ext>
            </a:extLst>
          </p:cNvPr>
          <p:cNvSpPr/>
          <p:nvPr userDrawn="1"/>
        </p:nvSpPr>
        <p:spPr>
          <a:xfrm rot="5400000">
            <a:off x="15746193" y="7915927"/>
            <a:ext cx="3647202" cy="57873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r"/>
            <a:r>
              <a:rPr lang="de-DE" sz="2700" b="1">
                <a:solidFill>
                  <a:schemeClr val="bg2"/>
                </a:solidFill>
                <a:latin typeface="Arial"/>
                <a:cs typeface="Arial"/>
              </a:rPr>
              <a:t>Erfolgskriterien</a:t>
            </a:r>
            <a:endParaRPr lang="en-US" sz="2700">
              <a:solidFill>
                <a:schemeClr val="bg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4633418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00713CEF-9EFC-B647-8CD3-E6C7C2D698E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19447009"/>
              </p:ext>
            </p:extLst>
          </p:nvPr>
        </p:nvGraphicFramePr>
        <p:xfrm>
          <a:off x="2383" y="2382"/>
          <a:ext cx="1841" cy="2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7772400" imgH="10058400" progId="TCLayout.ActiveDocument.1">
                  <p:embed/>
                </p:oleObj>
              </mc:Choice>
              <mc:Fallback>
                <p:oleObj name="think-cell Folie" r:id="rId3" imgW="7772400" imgH="10058400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00713CEF-9EFC-B647-8CD3-E6C7C2D698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3" y="2382"/>
                        <a:ext cx="1841" cy="2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9482F3-47FC-F341-9CD0-30108119048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16339" y="2738438"/>
            <a:ext cx="16257407" cy="6527007"/>
          </a:xfrm>
        </p:spPr>
        <p:txBody>
          <a:bodyPr/>
          <a:lstStyle>
            <a:lvl1pPr marL="428625" marR="0" indent="-428625" algn="l" defTabSz="13716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 marL="1028700" marR="0" indent="-342900" algn="l" defTabSz="13716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Symbol" pitchFamily="2" charset="2"/>
              <a:buChar char="-"/>
              <a:tabLst/>
              <a:defRPr sz="2400" baseline="0">
                <a:latin typeface="Arial" panose="020B0604020202020204" pitchFamily="34" charset="0"/>
              </a:defRPr>
            </a:lvl2pPr>
            <a:lvl3pPr marL="1714500" marR="0" indent="-342900" algn="l" defTabSz="13716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2400" baseline="0">
                <a:latin typeface="Arial" panose="020B0604020202020204" pitchFamily="34" charset="0"/>
              </a:defRPr>
            </a:lvl3pPr>
          </a:lstStyle>
          <a:p>
            <a:pPr marL="428625" marR="0" lvl="0" indent="-428625" algn="l" defTabSz="13716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700" b="0" i="0" u="none" strike="noStrike" kern="1200" cap="none" spc="0" normalizeH="0" baseline="0" noProof="0">
                <a:ln>
                  <a:noFill/>
                </a:ln>
                <a:solidFill>
                  <a:srgbClr val="0014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Aufzählung Ebene 1</a:t>
            </a:r>
          </a:p>
          <a:p>
            <a:pPr marL="1028700" marR="0" lvl="1" indent="-342900" algn="l" defTabSz="13716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Symbol" pitchFamily="2" charset="2"/>
              <a:buChar char="-"/>
              <a:tabLst/>
              <a:defRPr/>
            </a:pPr>
            <a:r>
              <a:rPr kumimoji="0" lang="de-DE" sz="2700" b="0" i="0" u="none" strike="noStrike" kern="1200" cap="none" spc="0" normalizeH="0" baseline="0" noProof="0">
                <a:ln>
                  <a:noFill/>
                </a:ln>
                <a:solidFill>
                  <a:srgbClr val="0014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Aufzählung Ebene 2</a:t>
            </a:r>
          </a:p>
          <a:p>
            <a:pPr marL="1714500" marR="0" lvl="2" indent="-342900" algn="l" defTabSz="13716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14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Aufzählung Ebene 3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DBCCF63-2915-DF47-BA43-B014330EC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8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 in Masterfolie eintragen - Name Referent*in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3526436C-9142-FA43-8960-177FF534B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58945" y="9235801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 / XX</a:t>
            </a:r>
          </a:p>
        </p:txBody>
      </p:sp>
      <p:sp>
        <p:nvSpPr>
          <p:cNvPr id="9" name="Titelplatzhalter 1">
            <a:extLst>
              <a:ext uri="{FF2B5EF4-FFF2-40B4-BE49-F238E27FC236}">
                <a16:creationId xmlns:a16="http://schemas.microsoft.com/office/drawing/2014/main" id="{0C6BFEEB-ECFF-4C48-92FE-312C51CB0D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8" y="948971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3468670527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Bildfolie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6CFED1-143B-9E49-9973-575F5A85AB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6339" y="2738438"/>
            <a:ext cx="7830000" cy="6527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979A643-0C58-9640-84A1-E0C560C252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16265" y="2738438"/>
            <a:ext cx="7830000" cy="6527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5AB9844D-1985-F444-A9CB-C8AC8654C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8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 in Masterfolie eintragen - Name Referent*in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A60B5758-FCFD-3547-9BC5-99569C186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58945" y="9235801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 / XX</a:t>
            </a:r>
          </a:p>
        </p:txBody>
      </p:sp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3C25E9D5-8FA4-B94E-8C8C-1BB0DC4D69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8" y="948971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397167039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Bildfolie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6CFED1-143B-9E49-9973-575F5A85AB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6339" y="2738438"/>
            <a:ext cx="4860000" cy="6527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5AB9844D-1985-F444-A9CB-C8AC8654C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8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 in Masterfolie eintragen - Name Referent*in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A60B5758-FCFD-3547-9BC5-99569C186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58945" y="9235801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 / XX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B70C6C35-A5AF-7D48-AB66-64768F12D45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2413745" y="2738438"/>
            <a:ext cx="4860000" cy="6527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15FF0338-6CCB-CD4C-8FBA-94EB4C882AC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715041" y="2738438"/>
            <a:ext cx="4860000" cy="6527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94D9109E-1BE1-8E40-B857-0CCB6654FA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8" y="948971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58046444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Bildfolie fre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DBCCF63-2915-DF47-BA43-B014330EC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8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 in Masterfolie eintragen - Name Referent*in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3526436C-9142-FA43-8960-177FF534B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58945" y="9235801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 / XX</a:t>
            </a:r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C86AB5D7-70C7-0C40-AE9F-FC7C5769F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8" y="948971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4087414568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nfolie einfar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992B6177-4456-F449-8318-048BE26751AA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7739427" y="3744623"/>
            <a:ext cx="9534318" cy="2132613"/>
          </a:xfrm>
        </p:spPr>
        <p:txBody>
          <a:bodyPr numCol="3"/>
          <a:lstStyle>
            <a:lvl1pPr marL="0" indent="0">
              <a:buNone/>
              <a:defRPr lang="de-DE" b="0" smtClean="0">
                <a:effectLst/>
              </a:defRPr>
            </a:lvl1pPr>
          </a:lstStyle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DBCCF63-2915-DF47-BA43-B014330EC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8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 in Masterfolie eintragen - Name Referent*in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3526436C-9142-FA43-8960-177FF534B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58945" y="9235801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 / XX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E2CF6811-BA3A-B04A-81AF-A57D8EBC665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16338" y="3740292"/>
            <a:ext cx="5909117" cy="1124262"/>
          </a:xfrm>
        </p:spPr>
        <p:txBody>
          <a:bodyPr/>
          <a:lstStyle>
            <a:lvl1pPr marL="0" indent="0">
              <a:buNone/>
              <a:defRPr lang="de-DE" b="0" smtClean="0">
                <a:effectLst/>
              </a:defRPr>
            </a:lvl1pPr>
          </a:lstStyle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3D583DFE-5EC0-7644-9C2B-E7496DE297F4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016339" y="2576676"/>
            <a:ext cx="5909115" cy="892040"/>
          </a:xfrm>
          <a:solidFill>
            <a:schemeClr val="tx2"/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de-DE"/>
              <a:t>TABELLENKOPF 1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A7DA0EE6-554C-E144-BDEA-747833191E4D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1016338" y="4870642"/>
            <a:ext cx="5909117" cy="932684"/>
          </a:xfrm>
        </p:spPr>
        <p:txBody>
          <a:bodyPr>
            <a:normAutofit/>
          </a:bodyPr>
          <a:lstStyle>
            <a:lvl1pPr marL="428625" indent="-428625">
              <a:buFont typeface="Arial" panose="020B0604020202020204" pitchFamily="34" charset="0"/>
              <a:buChar char="•"/>
              <a:defRPr lang="de-DE" sz="2100" b="0" smtClean="0">
                <a:effectLst/>
              </a:defRPr>
            </a:lvl1pPr>
          </a:lstStyle>
          <a:p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consetetur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sadipscing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elitr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sed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diam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nonumy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eirmod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9CB91872-F8D7-7B45-B6AC-A183F35AD26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1016338" y="6174963"/>
            <a:ext cx="5909117" cy="1124262"/>
          </a:xfrm>
        </p:spPr>
        <p:txBody>
          <a:bodyPr/>
          <a:lstStyle>
            <a:lvl1pPr marL="0" indent="0">
              <a:buNone/>
              <a:defRPr lang="de-DE" b="0" smtClean="0">
                <a:effectLst/>
              </a:defRPr>
            </a:lvl1pPr>
          </a:lstStyle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74B5EAC1-736E-8345-8537-D18CA9F208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016338" y="7305313"/>
            <a:ext cx="5909117" cy="932684"/>
          </a:xfrm>
        </p:spPr>
        <p:txBody>
          <a:bodyPr>
            <a:normAutofit/>
          </a:bodyPr>
          <a:lstStyle>
            <a:lvl1pPr marL="428625" indent="-428625">
              <a:buFont typeface="Arial" panose="020B0604020202020204" pitchFamily="34" charset="0"/>
              <a:buChar char="•"/>
              <a:defRPr lang="de-DE" sz="2100" b="0" smtClean="0">
                <a:effectLst/>
              </a:defRPr>
            </a:lvl1pPr>
          </a:lstStyle>
          <a:p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consetetur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sadipscing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elitr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sed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diam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nonumy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eirmod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BAB823C7-06D9-D645-A950-6BC8EA871B7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739427" y="2576676"/>
            <a:ext cx="9534318" cy="892040"/>
          </a:xfrm>
          <a:solidFill>
            <a:schemeClr val="tx2"/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de-DE"/>
              <a:t>TABELLENKOPF 2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C0831AA8-1DC1-4A49-A752-EFA72B595A9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739427" y="6174964"/>
            <a:ext cx="9534318" cy="892040"/>
          </a:xfrm>
          <a:solidFill>
            <a:schemeClr val="tx2"/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de-DE"/>
              <a:t>TABELLENKOPF 3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91CF6938-AB8E-D040-BAA9-46B1A7EB82FC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7739427" y="7364730"/>
            <a:ext cx="9534318" cy="1124262"/>
          </a:xfrm>
        </p:spPr>
        <p:txBody>
          <a:bodyPr/>
          <a:lstStyle>
            <a:lvl1pPr marL="0" indent="0">
              <a:buNone/>
              <a:defRPr lang="de-DE" b="0" smtClean="0">
                <a:effectLst/>
              </a:defRPr>
            </a:lvl1pPr>
          </a:lstStyle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itelplatzhalter 1">
            <a:extLst>
              <a:ext uri="{FF2B5EF4-FFF2-40B4-BE49-F238E27FC236}">
                <a16:creationId xmlns:a16="http://schemas.microsoft.com/office/drawing/2014/main" id="{ECC58060-1838-DC42-8727-D88889BEED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8" y="948971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3777199547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nfolie mehrfar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992B6177-4456-F449-8318-048BE26751AA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7739427" y="3744623"/>
            <a:ext cx="9534318" cy="2132613"/>
          </a:xfrm>
        </p:spPr>
        <p:txBody>
          <a:bodyPr numCol="3"/>
          <a:lstStyle>
            <a:lvl1pPr marL="0" indent="0">
              <a:buNone/>
              <a:defRPr lang="de-DE" b="0" smtClean="0">
                <a:effectLst/>
              </a:defRPr>
            </a:lvl1pPr>
          </a:lstStyle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DBCCF63-2915-DF47-BA43-B014330EC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8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 in Masterfolie eintragen - Name Referent*in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3526436C-9142-FA43-8960-177FF534B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58945" y="9235801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 / XX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E2CF6811-BA3A-B04A-81AF-A57D8EBC665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16338" y="3740292"/>
            <a:ext cx="5909117" cy="1124262"/>
          </a:xfrm>
        </p:spPr>
        <p:txBody>
          <a:bodyPr/>
          <a:lstStyle>
            <a:lvl1pPr marL="0" indent="0">
              <a:buNone/>
              <a:defRPr lang="de-DE" b="0" smtClean="0">
                <a:effectLst/>
              </a:defRPr>
            </a:lvl1pPr>
          </a:lstStyle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3D583DFE-5EC0-7644-9C2B-E7496DE297F4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016339" y="2576676"/>
            <a:ext cx="5909115" cy="892040"/>
          </a:xfr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3000" b="1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/>
              <a:t>TABELLENKOPF 1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A7DA0EE6-554C-E144-BDEA-747833191E4D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1016338" y="4870642"/>
            <a:ext cx="5909117" cy="932684"/>
          </a:xfrm>
        </p:spPr>
        <p:txBody>
          <a:bodyPr>
            <a:normAutofit/>
          </a:bodyPr>
          <a:lstStyle>
            <a:lvl1pPr marL="428625" indent="-428625">
              <a:buFont typeface="Arial" panose="020B0604020202020204" pitchFamily="34" charset="0"/>
              <a:buChar char="•"/>
              <a:defRPr lang="de-DE" sz="2100" b="0" smtClean="0">
                <a:effectLst/>
              </a:defRPr>
            </a:lvl1pPr>
          </a:lstStyle>
          <a:p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consetetur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sadipscing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elitr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sed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diam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nonumy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eirmod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9CB91872-F8D7-7B45-B6AC-A183F35AD26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1016338" y="6174963"/>
            <a:ext cx="5909117" cy="1124262"/>
          </a:xfrm>
        </p:spPr>
        <p:txBody>
          <a:bodyPr/>
          <a:lstStyle>
            <a:lvl1pPr marL="0" indent="0">
              <a:buNone/>
              <a:defRPr lang="de-DE" b="0" smtClean="0">
                <a:effectLst/>
              </a:defRPr>
            </a:lvl1pPr>
          </a:lstStyle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74B5EAC1-736E-8345-8537-D18CA9F208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016338" y="7305313"/>
            <a:ext cx="5909117" cy="932684"/>
          </a:xfrm>
        </p:spPr>
        <p:txBody>
          <a:bodyPr>
            <a:normAutofit/>
          </a:bodyPr>
          <a:lstStyle>
            <a:lvl1pPr marL="428625" indent="-428625">
              <a:buFont typeface="Arial" panose="020B0604020202020204" pitchFamily="34" charset="0"/>
              <a:buChar char="•"/>
              <a:defRPr lang="de-DE" sz="2100" b="0" smtClean="0">
                <a:effectLst/>
              </a:defRPr>
            </a:lvl1pPr>
          </a:lstStyle>
          <a:p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consetetur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sadipscing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elitr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sed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diam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nonumy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eirmod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BAB823C7-06D9-D645-A950-6BC8EA871B7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739427" y="2576676"/>
            <a:ext cx="9534318" cy="892040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de-DE"/>
              <a:t>TABELLENKOPF 2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C0831AA8-1DC1-4A49-A752-EFA72B595A9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739427" y="6174964"/>
            <a:ext cx="9534318" cy="892040"/>
          </a:xfrm>
          <a:solidFill>
            <a:schemeClr val="accent2"/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de-DE"/>
              <a:t>TABELLENKOPF 3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91CF6938-AB8E-D040-BAA9-46B1A7EB82FC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7739427" y="7364730"/>
            <a:ext cx="9534318" cy="1124262"/>
          </a:xfrm>
        </p:spPr>
        <p:txBody>
          <a:bodyPr/>
          <a:lstStyle>
            <a:lvl1pPr marL="0" indent="0">
              <a:buNone/>
              <a:defRPr lang="de-DE" b="0" smtClean="0">
                <a:effectLst/>
              </a:defRPr>
            </a:lvl1pPr>
          </a:lstStyle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itelplatzhalter 1">
            <a:extLst>
              <a:ext uri="{FF2B5EF4-FFF2-40B4-BE49-F238E27FC236}">
                <a16:creationId xmlns:a16="http://schemas.microsoft.com/office/drawing/2014/main" id="{C88DE74A-C8FD-8049-BD0C-FFC9C123D5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8" y="948971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691630014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folie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18DF3A49-CA83-EF47-B004-F9C5506F77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4775" y="359766"/>
            <a:ext cx="17558214" cy="9601200"/>
          </a:xfrm>
          <a:solidFill>
            <a:schemeClr val="tx1">
              <a:lumMod val="85000"/>
              <a:alpha val="90000"/>
            </a:schemeClr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Dunkles Bild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A409F55-F0F7-4B4F-A7D9-7AE141A6A5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545" y="9324976"/>
            <a:ext cx="10832306" cy="461963"/>
          </a:xfrm>
        </p:spPr>
        <p:txBody>
          <a:bodyPr anchor="b" anchorCtr="0">
            <a:normAutofit/>
          </a:bodyPr>
          <a:lstStyle>
            <a:lvl1pPr marL="0" indent="0">
              <a:buNone/>
              <a:defRPr lang="de-DE" sz="1500"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de-DE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Quelle: Beispiel für ein dunkles vollflächiges Bild in Anwendung mit dem Logo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FAAE7FF-208F-2043-85E9-9A33928EFA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58944" y="547689"/>
            <a:ext cx="4244486" cy="1427391"/>
          </a:xfrm>
          <a:prstGeom prst="rect">
            <a:avLst/>
          </a:prstGeom>
        </p:spPr>
      </p:pic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26BA3A1E-5EFF-5040-B178-505B1F9D08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8" y="948971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448628352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folie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18DF3A49-CA83-EF47-B004-F9C5506F77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7000"/>
          </a:xfrm>
          <a:solidFill>
            <a:schemeClr val="tx1">
              <a:lumMod val="85000"/>
              <a:alpha val="1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de-DE"/>
              <a:t>Helles Bild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A409F55-F0F7-4B4F-A7D9-7AE141A6A5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545" y="9324976"/>
            <a:ext cx="10832306" cy="461963"/>
          </a:xfrm>
        </p:spPr>
        <p:txBody>
          <a:bodyPr anchor="b" anchorCtr="0">
            <a:normAutofit/>
          </a:bodyPr>
          <a:lstStyle>
            <a:lvl1pPr marL="0" indent="0">
              <a:buNone/>
              <a:defRPr lang="de-DE" sz="1500" smtClean="0">
                <a:effectLst/>
              </a:defRPr>
            </a:lvl1pPr>
          </a:lstStyle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Quelle: Beispiel für ein dunkles vollflächiges Bild in Anwendung mit dem Logo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A2FB161-2A9F-624D-AE19-35B69F7CF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642523" y="1018823"/>
            <a:ext cx="3266076" cy="511980"/>
          </a:xfrm>
          <a:prstGeom prst="rect">
            <a:avLst/>
          </a:prstGeom>
        </p:spPr>
      </p:pic>
      <p:sp>
        <p:nvSpPr>
          <p:cNvPr id="5" name="Titelplatzhalter 1">
            <a:extLst>
              <a:ext uri="{FF2B5EF4-FFF2-40B4-BE49-F238E27FC236}">
                <a16:creationId xmlns:a16="http://schemas.microsoft.com/office/drawing/2014/main" id="{F353D9CE-E466-E941-85FA-8E7D10B44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8" y="948971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4108735962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A5CFD5E-FAA1-9B40-BF5E-E7A81AF45E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7089708-2BF5-3E42-9F20-F8C6249392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6392" y="4281389"/>
            <a:ext cx="13716000" cy="3581400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chemeClr val="bg2"/>
                </a:solidFill>
              </a:defRPr>
            </a:lvl1pPr>
          </a:lstStyle>
          <a:p>
            <a:r>
              <a:rPr lang="de-DE" b="1">
                <a:effectLst/>
                <a:latin typeface="Arial" panose="020B0604020202020204" pitchFamily="34" charset="0"/>
              </a:rPr>
              <a:t>Titel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>
                <a:effectLst/>
                <a:latin typeface="Arial" panose="020B0604020202020204" pitchFamily="34" charset="0"/>
              </a:rPr>
              <a:t>Schlussfolie</a:t>
            </a:r>
            <a:endParaRPr lang="de-DE">
              <a:effectLst/>
              <a:latin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785DB64-CB48-984E-989C-016EEF3E59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76392" y="8000901"/>
            <a:ext cx="13716000" cy="998835"/>
          </a:xfrm>
        </p:spPr>
        <p:txBody>
          <a:bodyPr>
            <a:normAutofit/>
          </a:bodyPr>
          <a:lstStyle>
            <a:lvl1pPr marL="0" indent="0" algn="l">
              <a:buNone/>
              <a:defRPr lang="de-DE" smtClean="0">
                <a:solidFill>
                  <a:srgbClr val="002060"/>
                </a:solidFill>
                <a:effectLst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de-DE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Unterzeile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D4BC111-A253-D742-9991-0567A54F209C}"/>
              </a:ext>
            </a:extLst>
          </p:cNvPr>
          <p:cNvSpPr/>
          <p:nvPr userDrawn="1"/>
        </p:nvSpPr>
        <p:spPr>
          <a:xfrm>
            <a:off x="1176392" y="9684692"/>
            <a:ext cx="295465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100" b="1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GermanZero</a:t>
            </a:r>
            <a:r>
              <a:rPr lang="de-DE" sz="21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e.V.</a:t>
            </a:r>
            <a:r>
              <a:rPr lang="de-DE" sz="21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	</a:t>
            </a:r>
            <a:endParaRPr lang="de-DE" sz="2100">
              <a:solidFill>
                <a:schemeClr val="bg2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9A245D2-EB27-A84E-8D3E-AFE05EF08D34}"/>
              </a:ext>
            </a:extLst>
          </p:cNvPr>
          <p:cNvSpPr/>
          <p:nvPr userDrawn="1"/>
        </p:nvSpPr>
        <p:spPr>
          <a:xfrm>
            <a:off x="6872438" y="9684692"/>
            <a:ext cx="1004872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210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www.GermanZero.de</a:t>
            </a:r>
            <a:r>
              <a:rPr lang="de-DE" sz="21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sz="210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info@GermanZero.de</a:t>
            </a:r>
            <a:r>
              <a:rPr lang="de-DE" sz="21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| @_</a:t>
            </a:r>
            <a:r>
              <a:rPr lang="de-DE" sz="210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GermanZero</a:t>
            </a:r>
            <a:r>
              <a:rPr lang="de-DE" sz="21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auf </a:t>
            </a:r>
            <a:r>
              <a:rPr lang="de-DE" sz="210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SocialMedia</a:t>
            </a:r>
            <a:endParaRPr lang="de-DE" sz="210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594985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A5CFD5E-FAA1-9B40-BF5E-E7A81AF45E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736188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A5CFD5E-FAA1-9B40-BF5E-E7A81AF45E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7089708-2BF5-3E42-9F20-F8C6249392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6392" y="4281389"/>
            <a:ext cx="13716000" cy="3581400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rgbClr val="002060"/>
                </a:solidFill>
              </a:defRPr>
            </a:lvl1pPr>
          </a:lstStyle>
          <a:p>
            <a:r>
              <a:rPr lang="de-DE" b="1">
                <a:effectLst/>
                <a:latin typeface="Arial" panose="020B0604020202020204" pitchFamily="34" charset="0"/>
              </a:rPr>
              <a:t>Titel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>
                <a:effectLst/>
                <a:latin typeface="Arial" panose="020B0604020202020204" pitchFamily="34" charset="0"/>
              </a:rPr>
              <a:t>Schlussfolie</a:t>
            </a:r>
            <a:endParaRPr lang="de-DE">
              <a:effectLst/>
              <a:latin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785DB64-CB48-984E-989C-016EEF3E59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76392" y="8000901"/>
            <a:ext cx="13716000" cy="998835"/>
          </a:xfrm>
        </p:spPr>
        <p:txBody>
          <a:bodyPr>
            <a:normAutofit/>
          </a:bodyPr>
          <a:lstStyle>
            <a:lvl1pPr marL="0" indent="0" algn="l">
              <a:buNone/>
              <a:defRPr lang="de-DE" smtClean="0">
                <a:solidFill>
                  <a:srgbClr val="002060"/>
                </a:solidFill>
                <a:effectLst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de-DE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Unterzeile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D4BC111-A253-D742-9991-0567A54F209C}"/>
              </a:ext>
            </a:extLst>
          </p:cNvPr>
          <p:cNvSpPr/>
          <p:nvPr userDrawn="1"/>
        </p:nvSpPr>
        <p:spPr>
          <a:xfrm>
            <a:off x="1176392" y="9684692"/>
            <a:ext cx="295465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100" b="1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GermanZero</a:t>
            </a:r>
            <a:r>
              <a:rPr lang="de-DE" sz="2100" b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e.V.</a:t>
            </a:r>
            <a:r>
              <a:rPr lang="de-DE" sz="210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	</a:t>
            </a:r>
            <a:endParaRPr lang="de-DE" sz="2100">
              <a:solidFill>
                <a:srgbClr val="002060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9A245D2-EB27-A84E-8D3E-AFE05EF08D34}"/>
              </a:ext>
            </a:extLst>
          </p:cNvPr>
          <p:cNvSpPr/>
          <p:nvPr userDrawn="1"/>
        </p:nvSpPr>
        <p:spPr>
          <a:xfrm>
            <a:off x="6872438" y="9684692"/>
            <a:ext cx="1004872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210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www.GermanZero.de</a:t>
            </a:r>
            <a:r>
              <a:rPr lang="de-DE" sz="210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sz="210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info@GermanZero.de</a:t>
            </a:r>
            <a:r>
              <a:rPr lang="de-DE" sz="210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| @_</a:t>
            </a:r>
            <a:r>
              <a:rPr lang="de-DE" sz="210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GermanZero</a:t>
            </a:r>
            <a:r>
              <a:rPr lang="de-DE" sz="210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auf </a:t>
            </a:r>
            <a:r>
              <a:rPr lang="de-DE" sz="210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SocialMedia</a:t>
            </a:r>
            <a:endParaRPr lang="de-DE" sz="210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731085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mensschild dunke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C55A511F-315F-C340-BD8B-8AE029B862BD}"/>
              </a:ext>
            </a:extLst>
          </p:cNvPr>
          <p:cNvSpPr txBox="1">
            <a:spLocks/>
          </p:cNvSpPr>
          <p:nvPr userDrawn="1"/>
        </p:nvSpPr>
        <p:spPr>
          <a:xfrm>
            <a:off x="714587" y="3534294"/>
            <a:ext cx="17047634" cy="5257662"/>
          </a:xfrm>
          <a:prstGeom prst="rect">
            <a:avLst/>
          </a:prstGeom>
        </p:spPr>
        <p:txBody>
          <a:bodyPr vert="horz" lIns="137160" tIns="68580" rIns="137160" bIns="6858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12000" b="1">
                <a:solidFill>
                  <a:srgbClr val="002060"/>
                </a:solidFill>
              </a:rPr>
              <a:t>Vorname Nachname </a:t>
            </a:r>
          </a:p>
          <a:p>
            <a:r>
              <a:rPr lang="de-DE" sz="12000" b="1">
                <a:solidFill>
                  <a:srgbClr val="002060"/>
                </a:solidFill>
              </a:rPr>
              <a:t>Arial 80 fett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B6426EF-1B3D-9943-BF06-7D7DC2FC2B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642523" y="1018823"/>
            <a:ext cx="3266076" cy="51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433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gramm Kreis Typ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F8C62A-4B23-CE45-B7AA-54E9CA5DA9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9" y="-332898"/>
            <a:ext cx="12268148" cy="198834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Diagrammtyp weiß auf gelb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DBCCF63-2915-DF47-BA43-B014330EC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8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1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 in Masterfolie eintragen - Name Referent*in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3526436C-9142-FA43-8960-177FF534B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58945" y="9235801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 / XX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55D0E25-9961-8043-AA46-3AC558D78E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58944" y="547689"/>
            <a:ext cx="4244486" cy="1427391"/>
          </a:xfrm>
          <a:prstGeom prst="rect">
            <a:avLst/>
          </a:prstGeom>
        </p:spPr>
      </p:pic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DF168C96-70C0-F34C-A975-633C6C126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16265" y="2738438"/>
            <a:ext cx="7830000" cy="6527007"/>
          </a:xfrm>
        </p:spPr>
        <p:txBody>
          <a:bodyPr/>
          <a:lstStyle>
            <a:lvl1pPr marL="428625" indent="-428625"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Mastertextformat bearbeiten</a:t>
            </a:r>
          </a:p>
          <a:p>
            <a:r>
              <a:rPr lang="de-DE"/>
              <a:t>Zweite Ebene
Dritte Ebene</a:t>
            </a:r>
          </a:p>
        </p:txBody>
      </p:sp>
    </p:spTree>
    <p:extLst>
      <p:ext uri="{BB962C8B-B14F-4D97-AF65-F5344CB8AC3E}">
        <p14:creationId xmlns:p14="http://schemas.microsoft.com/office/powerpoint/2010/main" val="19991312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lie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DBCCF63-2915-DF47-BA43-B014330EC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8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3526436C-9142-FA43-8960-177FF534B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58945" y="9235801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 / XX</a:t>
            </a:r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C86AB5D7-70C7-0C40-AE9F-FC7C5769F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8" y="948971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795392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D7474225-EF49-6348-8C26-43C1B6383A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3941841689"/>
              </p:ext>
            </p:extLst>
          </p:nvPr>
        </p:nvGraphicFramePr>
        <p:xfrm>
          <a:off x="2383" y="2382"/>
          <a:ext cx="1841" cy="2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3" imgW="7772400" imgH="10058400" progId="TCLayout.ActiveDocument.1">
                  <p:embed/>
                </p:oleObj>
              </mc:Choice>
              <mc:Fallback>
                <p:oleObj name="think-cell Folie" r:id="rId23" imgW="7772400" imgH="10058400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D7474225-EF49-6348-8C26-43C1B6383A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383" y="2382"/>
                        <a:ext cx="1841" cy="2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41E4E78-D2FB-3C4E-8A7C-9A37C9024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338" y="948971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6940A25-EF3D-C84E-A40B-ED09A649A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6338" y="2738438"/>
            <a:ext cx="15890123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/>
              <a:t>Aufzählung Ebene 1</a:t>
            </a:r>
          </a:p>
          <a:p>
            <a:pPr lvl="1">
              <a:buFont typeface="Symbol" pitchFamily="2" charset="2"/>
              <a:buChar char="-"/>
            </a:pPr>
            <a:r>
              <a:rPr lang="de-DE"/>
              <a:t>Aufzählung Ebene 2</a:t>
            </a:r>
          </a:p>
          <a:p>
            <a:pPr lvl="2">
              <a:buFont typeface="Wingdings" pitchFamily="2" charset="2"/>
              <a:buChar char="§"/>
            </a:pPr>
            <a:r>
              <a:rPr lang="de-DE"/>
              <a:t>Aufzählung Ebene 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233BDC-86F5-7449-BC8F-7F298F4C1D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8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Rahmenstrategie 2021 - Name Referent*in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A5F7AE-597D-E04B-8DFD-F573619AB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806363" y="9235801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//XX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8F67B18-44D9-150C-A90C-80E42671A3B2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rcRect/>
          <a:stretch/>
        </p:blipFill>
        <p:spPr>
          <a:xfrm>
            <a:off x="13158944" y="662091"/>
            <a:ext cx="4244486" cy="119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64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28625" indent="-428625" algn="l" defTabSz="1371600" rtl="0" eaLnBrk="1" latinLnBrk="0" hangingPunct="1">
        <a:lnSpc>
          <a:spcPct val="110000"/>
        </a:lnSpc>
        <a:spcBef>
          <a:spcPts val="1500"/>
        </a:spcBef>
        <a:buFont typeface="Arial" panose="020B0604020202020204" pitchFamily="34" charset="0"/>
        <a:buChar char="•"/>
        <a:defRPr sz="27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28700" indent="-342900" algn="l" defTabSz="1371600" rtl="0" eaLnBrk="1" latinLnBrk="0" hangingPunct="1">
        <a:lnSpc>
          <a:spcPct val="110000"/>
        </a:lnSpc>
        <a:spcBef>
          <a:spcPts val="750"/>
        </a:spcBef>
        <a:buFont typeface="Arial" panose="020B0604020202020204" pitchFamily="34" charset="0"/>
        <a:buChar char="•"/>
        <a:defRPr sz="27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10000"/>
        </a:lnSpc>
        <a:spcBef>
          <a:spcPts val="75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595">
          <p15:clr>
            <a:srgbClr val="F26B43"/>
          </p15:clr>
        </p15:guide>
        <p15:guide id="4" pos="71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nnheim.de/de/stadt-gestalten/planungskonzepte/flaechennutzungsplanung/flaechennutzungsplan-windenergie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s://www.umweltbundesamt.de/sites/default/files/medien/1410/publikationen/2022-12-15_cc_04-2022_klimaschutzpotenziale_in_kommunen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mmons.wikimedia.org/wiki/File:Planung_(27571392121).jpg" TargetMode="External"/><Relationship Id="rId5" Type="http://schemas.openxmlformats.org/officeDocument/2006/relationships/hyperlink" Target="https://mitmachen-wiki.germanzero.org/w/LocalZero:W%C3%A4rmeplanung" TargetMode="External"/><Relationship Id="rId10" Type="http://schemas.openxmlformats.org/officeDocument/2006/relationships/image" Target="../media/image16.sv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mitmachen-wiki.germanzero.org/wiki/images/8/84/24-06-25_Gute_W%C3%A4rmeplanung_GZ.pdf" TargetMode="Externa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mweltbundesamt.de/sites/default/files/medien/1410/publikationen/2022-12-15_cc_04-2022_klimaschutzpotenziale_in_kommunen.pdf" TargetMode="External"/><Relationship Id="rId13" Type="http://schemas.openxmlformats.org/officeDocument/2006/relationships/image" Target="../media/image21.svg"/><Relationship Id="rId18" Type="http://schemas.openxmlformats.org/officeDocument/2006/relationships/hyperlink" Target="https://klimaweg.net/best-practice/rechenzentrum-heinrich-der-loewe-beheizt-neubaugebiet/" TargetMode="External"/><Relationship Id="rId3" Type="http://schemas.openxmlformats.org/officeDocument/2006/relationships/image" Target="../media/image15.png"/><Relationship Id="rId21" Type="http://schemas.openxmlformats.org/officeDocument/2006/relationships/hyperlink" Target="https://klimaweg.net/best-practice/einsatz-einer-abwasserwaermepumpe-im-neckarpark-stuttgart/" TargetMode="External"/><Relationship Id="rId7" Type="http://schemas.openxmlformats.org/officeDocument/2006/relationships/hyperlink" Target="https://unsplash.com/de/fotos/brauner-metallturm-a_PDPUPuNZ8" TargetMode="External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" Type="http://schemas.openxmlformats.org/officeDocument/2006/relationships/image" Target="../media/image12.png"/><Relationship Id="rId16" Type="http://schemas.openxmlformats.org/officeDocument/2006/relationships/image" Target="../media/image24.png"/><Relationship Id="rId20" Type="http://schemas.openxmlformats.org/officeDocument/2006/relationships/hyperlink" Target="https://klimaweg.net/best-practice/waermespeicher-fuer-kommunales-waermenetz-in-meldorf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9.svg"/><Relationship Id="rId24" Type="http://schemas.openxmlformats.org/officeDocument/2006/relationships/hyperlink" Target="https://klimaweg.net/best-practice/freiflaechen-solarthermie-fuer-kommunale-waermenetze/" TargetMode="External"/><Relationship Id="rId5" Type="http://schemas.openxmlformats.org/officeDocument/2006/relationships/image" Target="../media/image17.jpeg"/><Relationship Id="rId15" Type="http://schemas.openxmlformats.org/officeDocument/2006/relationships/image" Target="../media/image23.svg"/><Relationship Id="rId23" Type="http://schemas.openxmlformats.org/officeDocument/2006/relationships/hyperlink" Target="https://klimaweg.net/best-practice/tiefengeothermie-fuer-kommunales-waermenetz-in-munster/" TargetMode="External"/><Relationship Id="rId10" Type="http://schemas.openxmlformats.org/officeDocument/2006/relationships/image" Target="../media/image18.png"/><Relationship Id="rId19" Type="http://schemas.openxmlformats.org/officeDocument/2006/relationships/hyperlink" Target="https://klimaweg.net/best-practice/oberflaechennahe-geothermie-fuer-kommunales-waermenetz/" TargetMode="External"/><Relationship Id="rId4" Type="http://schemas.openxmlformats.org/officeDocument/2006/relationships/image" Target="../media/image16.svg"/><Relationship Id="rId9" Type="http://schemas.openxmlformats.org/officeDocument/2006/relationships/hyperlink" Target="https://www.mannheim.de/de/stadt-gestalten/planungskonzepte/flaechennutzungsplanung/flaechennutzungsplan-windenergie" TargetMode="External"/><Relationship Id="rId14" Type="http://schemas.openxmlformats.org/officeDocument/2006/relationships/image" Target="../media/image22.png"/><Relationship Id="rId22" Type="http://schemas.openxmlformats.org/officeDocument/2006/relationships/hyperlink" Target="https://klimaweg.net/best-practice/einsatz-einer-flusswaermepumpe-zur-kommunalen-waermeversorgung-in-mannhei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hyperlink" Target="https://www.mannheim.de/de/stadt-gestalten/planungskonzepte/flaechennutzungsplanung/flaechennutzungsplan-windenergi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umweltbundesamt.de/sites/default/files/medien/1410/publikationen/2022-12-15_cc_04-2022_klimaschutzpotenziale_in_kommunen.pdf" TargetMode="External"/><Relationship Id="rId5" Type="http://schemas.openxmlformats.org/officeDocument/2006/relationships/hyperlink" Target="https://unsplash.com/de/fotos/brauner-metallturm-a_PDPUPuNZ8" TargetMode="Externa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nnheim.de/de/stadt-gestalten/planungskonzepte/flaechennutzungsplanung/flaechennutzungsplan-windenergie" TargetMode="External"/><Relationship Id="rId3" Type="http://schemas.openxmlformats.org/officeDocument/2006/relationships/image" Target="../media/image26.jpeg"/><Relationship Id="rId7" Type="http://schemas.openxmlformats.org/officeDocument/2006/relationships/hyperlink" Target="https://www.bverwg.de/080916U10CN1.15.0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umweltbundesamt.de/sites/default/files/medien/1410/publikationen/2022-12-15_cc_04-2022_klimaschutzpotenziale_in_kommunen.pdf" TargetMode="External"/><Relationship Id="rId5" Type="http://schemas.openxmlformats.org/officeDocument/2006/relationships/hyperlink" Target="https://unsplash.com/de/fotos/eine-luftaufnahme-einer-stadt-mit-vielen-baumen-NhY5NE9H_x8" TargetMode="External"/><Relationship Id="rId10" Type="http://schemas.openxmlformats.org/officeDocument/2006/relationships/image" Target="../media/image16.sv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958DE3F4-531E-B80B-2C92-DFF4C68D8E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LocalZero</a:t>
            </a:r>
            <a:r>
              <a:rPr lang="de-DE" dirty="0"/>
              <a:t> Top-Maßnahmen Wärme  </a:t>
            </a:r>
          </a:p>
        </p:txBody>
      </p:sp>
    </p:spTree>
    <p:extLst>
      <p:ext uri="{BB962C8B-B14F-4D97-AF65-F5344CB8AC3E}">
        <p14:creationId xmlns:p14="http://schemas.microsoft.com/office/powerpoint/2010/main" val="3584298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756D7BE2-770F-61B4-1930-E84DF2CB6618}"/>
              </a:ext>
            </a:extLst>
          </p:cNvPr>
          <p:cNvSpPr/>
          <p:nvPr/>
        </p:nvSpPr>
        <p:spPr>
          <a:xfrm>
            <a:off x="3225027" y="4449069"/>
            <a:ext cx="838200" cy="276999"/>
          </a:xfrm>
          <a:prstGeom prst="roundRect">
            <a:avLst/>
          </a:prstGeom>
          <a:solidFill>
            <a:srgbClr val="011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5A9D2095-D3D5-274C-77E4-EB5442D55DDE}"/>
              </a:ext>
            </a:extLst>
          </p:cNvPr>
          <p:cNvSpPr/>
          <p:nvPr/>
        </p:nvSpPr>
        <p:spPr>
          <a:xfrm>
            <a:off x="3225027" y="3681997"/>
            <a:ext cx="838200" cy="276999"/>
          </a:xfrm>
          <a:prstGeom prst="roundRect">
            <a:avLst/>
          </a:prstGeom>
          <a:solidFill>
            <a:srgbClr val="011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/>
          <p:cNvSpPr/>
          <p:nvPr/>
        </p:nvSpPr>
        <p:spPr>
          <a:xfrm>
            <a:off x="517221" y="1808877"/>
            <a:ext cx="1715510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743429" y="1620026"/>
            <a:ext cx="1747700" cy="339603"/>
            <a:chOff x="0" y="0"/>
            <a:chExt cx="2330266" cy="45280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2330266" cy="452804"/>
              <a:chOff x="0" y="0"/>
              <a:chExt cx="647296" cy="12577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47296" cy="125779"/>
              </a:xfrm>
              <a:custGeom>
                <a:avLst/>
                <a:gdLst/>
                <a:ahLst/>
                <a:cxnLst/>
                <a:rect l="l" t="t" r="r" b="b"/>
                <a:pathLst>
                  <a:path w="647296" h="125779">
                    <a:moveTo>
                      <a:pt x="0" y="0"/>
                    </a:moveTo>
                    <a:lnTo>
                      <a:pt x="647296" y="0"/>
                    </a:lnTo>
                    <a:lnTo>
                      <a:pt x="647296" y="125779"/>
                    </a:lnTo>
                    <a:lnTo>
                      <a:pt x="0" y="12577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114300"/>
                <a:ext cx="647296" cy="2400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56356" y="18756"/>
              <a:ext cx="2217553" cy="386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 b="1">
                  <a:solidFill>
                    <a:srgbClr val="FFC80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Wärme-Sektor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15076967" y="1152588"/>
            <a:ext cx="2595362" cy="551514"/>
          </a:xfrm>
          <a:custGeom>
            <a:avLst/>
            <a:gdLst/>
            <a:ahLst/>
            <a:cxnLst/>
            <a:rect l="l" t="t" r="r" b="b"/>
            <a:pathLst>
              <a:path w="2595362" h="551514">
                <a:moveTo>
                  <a:pt x="0" y="0"/>
                </a:moveTo>
                <a:lnTo>
                  <a:pt x="2595362" y="0"/>
                </a:lnTo>
                <a:lnTo>
                  <a:pt x="2595362" y="551514"/>
                </a:lnTo>
                <a:lnTo>
                  <a:pt x="0" y="5515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/>
          <p:cNvSpPr/>
          <p:nvPr/>
        </p:nvSpPr>
        <p:spPr>
          <a:xfrm>
            <a:off x="888023" y="548802"/>
            <a:ext cx="1458512" cy="1071224"/>
          </a:xfrm>
          <a:custGeom>
            <a:avLst/>
            <a:gdLst/>
            <a:ahLst/>
            <a:cxnLst/>
            <a:rect l="l" t="t" r="r" b="b"/>
            <a:pathLst>
              <a:path w="1458512" h="1071224">
                <a:moveTo>
                  <a:pt x="0" y="0"/>
                </a:moveTo>
                <a:lnTo>
                  <a:pt x="1458512" y="0"/>
                </a:lnTo>
                <a:lnTo>
                  <a:pt x="1458512" y="1071224"/>
                </a:lnTo>
                <a:lnTo>
                  <a:pt x="0" y="10712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0" name="TextBox 50"/>
          <p:cNvSpPr txBox="1"/>
          <p:nvPr/>
        </p:nvSpPr>
        <p:spPr>
          <a:xfrm>
            <a:off x="16996994" y="9541473"/>
            <a:ext cx="807393" cy="339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Seite</a:t>
            </a:r>
            <a:r>
              <a:rPr lang="en-US" sz="19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1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2760366" y="1196896"/>
            <a:ext cx="11894274" cy="513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TOP-</a:t>
            </a:r>
            <a:r>
              <a:rPr lang="en-US" sz="3000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Maßnahmen</a:t>
            </a:r>
            <a:r>
              <a:rPr lang="en-US" sz="3000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Sektor </a:t>
            </a:r>
            <a:r>
              <a:rPr lang="en-US" sz="3000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Wärme</a:t>
            </a:r>
            <a:endParaRPr lang="en-US" sz="3000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56" name="TextBox 43">
            <a:extLst>
              <a:ext uri="{FF2B5EF4-FFF2-40B4-BE49-F238E27FC236}">
                <a16:creationId xmlns:a16="http://schemas.microsoft.com/office/drawing/2014/main" id="{1285EDD3-05EA-ED68-BAAB-81FC793672E6}"/>
              </a:ext>
            </a:extLst>
          </p:cNvPr>
          <p:cNvSpPr txBox="1"/>
          <p:nvPr/>
        </p:nvSpPr>
        <p:spPr>
          <a:xfrm>
            <a:off x="517221" y="2125513"/>
            <a:ext cx="17155108" cy="7016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Maßnahmentypen:		Enabling-</a:t>
            </a: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</a:t>
            </a:r>
            <a:r>
              <a:rPr lang="en-US" sz="1999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			</a:t>
            </a: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Planerische</a:t>
            </a:r>
            <a:r>
              <a:rPr lang="en-US" sz="1999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</a:t>
            </a:r>
            <a:r>
              <a:rPr lang="en-US" sz="1999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		</a:t>
            </a: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Technische</a:t>
            </a:r>
            <a:r>
              <a:rPr lang="en-US" sz="1999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</a:t>
            </a:r>
            <a:endParaRPr lang="en-US" sz="1999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  <a:p>
            <a:pPr>
              <a:lnSpc>
                <a:spcPts val="2799"/>
              </a:lnSpc>
            </a:pPr>
            <a:r>
              <a:rPr lang="en-US" sz="1999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				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Enabling </a:t>
            </a:r>
            <a:r>
              <a:rPr lang="en-US" sz="1200" dirty="0" err="1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Dritter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, die </a:t>
            </a:r>
            <a:r>
              <a:rPr lang="en-US" sz="1200" dirty="0" err="1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techn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. </a:t>
            </a:r>
            <a:r>
              <a:rPr lang="en-US" sz="1200" dirty="0" err="1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Maßnahme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 </a:t>
            </a:r>
            <a:r>
              <a:rPr lang="en-US" sz="1200" dirty="0" err="1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umzusetzen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 		</a:t>
            </a:r>
            <a:r>
              <a:rPr lang="en-US" sz="1200" dirty="0" err="1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Veränderung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 der </a:t>
            </a:r>
            <a:r>
              <a:rPr lang="en-US" sz="1200" dirty="0" err="1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Rahmenbedingungen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			</a:t>
            </a:r>
            <a:r>
              <a:rPr lang="en-US" sz="1200" dirty="0" err="1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Einsparungen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 </a:t>
            </a:r>
            <a:r>
              <a:rPr lang="en-US" sz="1200" dirty="0" err="1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bspw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. </a:t>
            </a:r>
            <a:r>
              <a:rPr lang="en-US" sz="1200" dirty="0" err="1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durch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 </a:t>
            </a:r>
            <a:r>
              <a:rPr lang="en-US" sz="1200" dirty="0" err="1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Reduktion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 des </a:t>
            </a:r>
            <a:r>
              <a:rPr lang="en-US" sz="1200" dirty="0" err="1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Energieverbrauchs</a:t>
            </a:r>
            <a:endParaRPr lang="en-US" sz="1200" dirty="0">
              <a:solidFill>
                <a:srgbClr val="011633"/>
              </a:solidFill>
              <a:latin typeface="DM Sans 2" panose="020B0604020202020204" charset="0"/>
              <a:ea typeface="DM Sans 1"/>
              <a:cs typeface="DM Sans 1"/>
              <a:sym typeface="DM Sans 1"/>
            </a:endParaRPr>
          </a:p>
        </p:txBody>
      </p:sp>
      <p:sp>
        <p:nvSpPr>
          <p:cNvPr id="58" name="Freeform 13">
            <a:extLst>
              <a:ext uri="{FF2B5EF4-FFF2-40B4-BE49-F238E27FC236}">
                <a16:creationId xmlns:a16="http://schemas.microsoft.com/office/drawing/2014/main" id="{8C03DFCB-247F-C617-879A-DCB9933FB2E5}"/>
              </a:ext>
            </a:extLst>
          </p:cNvPr>
          <p:cNvSpPr/>
          <p:nvPr/>
        </p:nvSpPr>
        <p:spPr>
          <a:xfrm>
            <a:off x="3874726" y="2217706"/>
            <a:ext cx="188501" cy="18850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C80C"/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59" name="Group 52">
            <a:extLst>
              <a:ext uri="{FF2B5EF4-FFF2-40B4-BE49-F238E27FC236}">
                <a16:creationId xmlns:a16="http://schemas.microsoft.com/office/drawing/2014/main" id="{0A5426D8-9A76-A0C7-3A1C-9C7EAEF8C249}"/>
              </a:ext>
            </a:extLst>
          </p:cNvPr>
          <p:cNvGrpSpPr/>
          <p:nvPr/>
        </p:nvGrpSpPr>
        <p:grpSpPr>
          <a:xfrm>
            <a:off x="8422875" y="2217705"/>
            <a:ext cx="188501" cy="188501"/>
            <a:chOff x="0" y="0"/>
            <a:chExt cx="812800" cy="812800"/>
          </a:xfrm>
        </p:grpSpPr>
        <p:sp>
          <p:nvSpPr>
            <p:cNvPr id="60" name="Freeform 53">
              <a:extLst>
                <a:ext uri="{FF2B5EF4-FFF2-40B4-BE49-F238E27FC236}">
                  <a16:creationId xmlns:a16="http://schemas.microsoft.com/office/drawing/2014/main" id="{620CA846-6A01-6186-373D-6E799954616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TextBox 54">
              <a:extLst>
                <a:ext uri="{FF2B5EF4-FFF2-40B4-BE49-F238E27FC236}">
                  <a16:creationId xmlns:a16="http://schemas.microsoft.com/office/drawing/2014/main" id="{115EB7AF-3670-35F6-6E28-2DC32CBF6D23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/>
            </a:p>
          </p:txBody>
        </p:sp>
      </p:grpSp>
      <p:sp>
        <p:nvSpPr>
          <p:cNvPr id="62" name="Flussdiagramm: Verbinder 61">
            <a:extLst>
              <a:ext uri="{FF2B5EF4-FFF2-40B4-BE49-F238E27FC236}">
                <a16:creationId xmlns:a16="http://schemas.microsoft.com/office/drawing/2014/main" id="{C3E2C8C2-1129-36FB-DA2A-5812A2EB0669}"/>
              </a:ext>
            </a:extLst>
          </p:cNvPr>
          <p:cNvSpPr/>
          <p:nvPr/>
        </p:nvSpPr>
        <p:spPr>
          <a:xfrm>
            <a:off x="13047602" y="2221570"/>
            <a:ext cx="188501" cy="188497"/>
          </a:xfrm>
          <a:prstGeom prst="flowChartConnector">
            <a:avLst/>
          </a:prstGeom>
          <a:solidFill>
            <a:srgbClr val="00AE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Box 42">
            <a:extLst>
              <a:ext uri="{FF2B5EF4-FFF2-40B4-BE49-F238E27FC236}">
                <a16:creationId xmlns:a16="http://schemas.microsoft.com/office/drawing/2014/main" id="{A7928D6E-8B4A-E924-CC49-0BC0428F996B}"/>
              </a:ext>
            </a:extLst>
          </p:cNvPr>
          <p:cNvSpPr txBox="1"/>
          <p:nvPr/>
        </p:nvSpPr>
        <p:spPr>
          <a:xfrm>
            <a:off x="517221" y="3238500"/>
            <a:ext cx="17155108" cy="2281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TOP 001			Wärmeplanung beauftragen bzw. erstellen</a:t>
            </a:r>
          </a:p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TOP 002			Dekarbonisierung bestehender Fernwärmenetze und Ausbau grüner Wärmenetze durch Erschließung erneuerbarer </a:t>
            </a:r>
          </a:p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				Wärmequellen</a:t>
            </a:r>
          </a:p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TOP 003			Umsetzung von Effizienzmaßnahmen in Wärmenetzen (u.a. Temperaturreduzierung, hydraulische Optimierung)</a:t>
            </a:r>
          </a:p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TOP 004			Beratung und Motivation zur Verdichtung und Erweiterung von Wärmenetzen in bestehenden Wohngebieten bzw. 					Anschluss- und 	Benutzungszwang</a:t>
            </a:r>
          </a:p>
        </p:txBody>
      </p:sp>
      <p:grpSp>
        <p:nvGrpSpPr>
          <p:cNvPr id="67" name="Group 52">
            <a:extLst>
              <a:ext uri="{FF2B5EF4-FFF2-40B4-BE49-F238E27FC236}">
                <a16:creationId xmlns:a16="http://schemas.microsoft.com/office/drawing/2014/main" id="{D45915AF-17DE-B478-7C74-58DBB5558414}"/>
              </a:ext>
            </a:extLst>
          </p:cNvPr>
          <p:cNvGrpSpPr/>
          <p:nvPr/>
        </p:nvGrpSpPr>
        <p:grpSpPr>
          <a:xfrm>
            <a:off x="2543421" y="4864289"/>
            <a:ext cx="188501" cy="188501"/>
            <a:chOff x="0" y="0"/>
            <a:chExt cx="812800" cy="812800"/>
          </a:xfrm>
        </p:grpSpPr>
        <p:sp>
          <p:nvSpPr>
            <p:cNvPr id="68" name="Freeform 53">
              <a:extLst>
                <a:ext uri="{FF2B5EF4-FFF2-40B4-BE49-F238E27FC236}">
                  <a16:creationId xmlns:a16="http://schemas.microsoft.com/office/drawing/2014/main" id="{C01CF73E-330E-9F2C-C346-55C5D3EA319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 dirty="0">
                <a:solidFill>
                  <a:srgbClr val="112540"/>
                </a:solidFill>
              </a:endParaRPr>
            </a:p>
          </p:txBody>
        </p:sp>
        <p:sp>
          <p:nvSpPr>
            <p:cNvPr id="69" name="TextBox 54">
              <a:extLst>
                <a:ext uri="{FF2B5EF4-FFF2-40B4-BE49-F238E27FC236}">
                  <a16:creationId xmlns:a16="http://schemas.microsoft.com/office/drawing/2014/main" id="{A42ED5A1-D10F-2E3A-E4B7-AC7A522FA587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>
                <a:solidFill>
                  <a:srgbClr val="112540"/>
                </a:solidFill>
              </a:endParaRPr>
            </a:p>
          </p:txBody>
        </p:sp>
      </p:grpSp>
      <p:sp>
        <p:nvSpPr>
          <p:cNvPr id="70" name="Flussdiagramm: Verbinder 69">
            <a:extLst>
              <a:ext uri="{FF2B5EF4-FFF2-40B4-BE49-F238E27FC236}">
                <a16:creationId xmlns:a16="http://schemas.microsoft.com/office/drawing/2014/main" id="{9F43FD57-8240-E976-5DAF-B8607053872D}"/>
              </a:ext>
            </a:extLst>
          </p:cNvPr>
          <p:cNvSpPr/>
          <p:nvPr/>
        </p:nvSpPr>
        <p:spPr>
          <a:xfrm>
            <a:off x="2818929" y="3720009"/>
            <a:ext cx="188501" cy="188497"/>
          </a:xfrm>
          <a:prstGeom prst="flowChartConnector">
            <a:avLst/>
          </a:prstGeom>
          <a:solidFill>
            <a:srgbClr val="00AE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Flussdiagramm: Verbinder 70">
            <a:extLst>
              <a:ext uri="{FF2B5EF4-FFF2-40B4-BE49-F238E27FC236}">
                <a16:creationId xmlns:a16="http://schemas.microsoft.com/office/drawing/2014/main" id="{BFCA62DA-D67E-0C6F-9FE0-F3F2BAD340E7}"/>
              </a:ext>
            </a:extLst>
          </p:cNvPr>
          <p:cNvSpPr/>
          <p:nvPr/>
        </p:nvSpPr>
        <p:spPr>
          <a:xfrm>
            <a:off x="2818928" y="4514974"/>
            <a:ext cx="188501" cy="188497"/>
          </a:xfrm>
          <a:prstGeom prst="flowChartConnector">
            <a:avLst/>
          </a:prstGeom>
          <a:solidFill>
            <a:srgbClr val="00AE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2" name="Group 52">
            <a:extLst>
              <a:ext uri="{FF2B5EF4-FFF2-40B4-BE49-F238E27FC236}">
                <a16:creationId xmlns:a16="http://schemas.microsoft.com/office/drawing/2014/main" id="{07175EC8-D502-E3F1-2BB5-08AE047A6384}"/>
              </a:ext>
            </a:extLst>
          </p:cNvPr>
          <p:cNvGrpSpPr/>
          <p:nvPr/>
        </p:nvGrpSpPr>
        <p:grpSpPr>
          <a:xfrm>
            <a:off x="2543420" y="3340416"/>
            <a:ext cx="188501" cy="188501"/>
            <a:chOff x="0" y="0"/>
            <a:chExt cx="812800" cy="812800"/>
          </a:xfrm>
        </p:grpSpPr>
        <p:sp>
          <p:nvSpPr>
            <p:cNvPr id="73" name="Freeform 53">
              <a:extLst>
                <a:ext uri="{FF2B5EF4-FFF2-40B4-BE49-F238E27FC236}">
                  <a16:creationId xmlns:a16="http://schemas.microsoft.com/office/drawing/2014/main" id="{16A8F254-A5E9-3B68-505D-3938D645A01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 dirty="0">
                <a:solidFill>
                  <a:srgbClr val="112540"/>
                </a:solidFill>
              </a:endParaRPr>
            </a:p>
          </p:txBody>
        </p:sp>
        <p:sp>
          <p:nvSpPr>
            <p:cNvPr id="74" name="TextBox 54">
              <a:extLst>
                <a:ext uri="{FF2B5EF4-FFF2-40B4-BE49-F238E27FC236}">
                  <a16:creationId xmlns:a16="http://schemas.microsoft.com/office/drawing/2014/main" id="{7D7B5407-7F5D-E573-CB40-E72B609A9389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>
                <a:solidFill>
                  <a:srgbClr val="112540"/>
                </a:solidFill>
              </a:endParaRPr>
            </a:p>
          </p:txBody>
        </p:sp>
      </p:grpSp>
      <p:sp>
        <p:nvSpPr>
          <p:cNvPr id="75" name="Freeform 13">
            <a:extLst>
              <a:ext uri="{FF2B5EF4-FFF2-40B4-BE49-F238E27FC236}">
                <a16:creationId xmlns:a16="http://schemas.microsoft.com/office/drawing/2014/main" id="{264C1238-D428-A86C-A81A-A80ADFDE3709}"/>
              </a:ext>
            </a:extLst>
          </p:cNvPr>
          <p:cNvSpPr/>
          <p:nvPr/>
        </p:nvSpPr>
        <p:spPr>
          <a:xfrm>
            <a:off x="2267835" y="4864289"/>
            <a:ext cx="188501" cy="18850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C80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32E157FD-8AFD-8D20-3130-A57A11775709}"/>
              </a:ext>
            </a:extLst>
          </p:cNvPr>
          <p:cNvSpPr/>
          <p:nvPr/>
        </p:nvSpPr>
        <p:spPr>
          <a:xfrm>
            <a:off x="3225027" y="3280066"/>
            <a:ext cx="838200" cy="276999"/>
          </a:xfrm>
          <a:prstGeom prst="roundRect">
            <a:avLst/>
          </a:prstGeom>
          <a:solidFill>
            <a:srgbClr val="011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A3F3932-F97B-F2BD-D9C6-B6B34D9444CE}"/>
              </a:ext>
            </a:extLst>
          </p:cNvPr>
          <p:cNvSpPr txBox="1"/>
          <p:nvPr/>
        </p:nvSpPr>
        <p:spPr>
          <a:xfrm>
            <a:off x="3301227" y="3270168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latin typeface="DM Sans 2" panose="020B0604020202020204" charset="0"/>
              </a:rPr>
              <a:t>Prio</a:t>
            </a:r>
            <a:r>
              <a:rPr lang="en-US" sz="1200" b="1" dirty="0">
                <a:solidFill>
                  <a:schemeClr val="bg1"/>
                </a:solidFill>
                <a:latin typeface="DM Sans 2" panose="020B0604020202020204" charset="0"/>
              </a:rPr>
              <a:t> A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D5A8DB7-C11C-A349-DE75-8B9062B246E5}"/>
              </a:ext>
            </a:extLst>
          </p:cNvPr>
          <p:cNvSpPr txBox="1"/>
          <p:nvPr/>
        </p:nvSpPr>
        <p:spPr>
          <a:xfrm>
            <a:off x="3301227" y="3681996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latin typeface="DM Sans 2" panose="020B0604020202020204" charset="0"/>
              </a:rPr>
              <a:t>Prio</a:t>
            </a:r>
            <a:r>
              <a:rPr lang="en-US" sz="1200" b="1" dirty="0">
                <a:solidFill>
                  <a:schemeClr val="bg1"/>
                </a:solidFill>
                <a:latin typeface="DM Sans 2" panose="020B0604020202020204" charset="0"/>
              </a:rPr>
              <a:t> A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497474D-24A7-49D2-0EE2-34883CA60B33}"/>
              </a:ext>
            </a:extLst>
          </p:cNvPr>
          <p:cNvSpPr txBox="1"/>
          <p:nvPr/>
        </p:nvSpPr>
        <p:spPr>
          <a:xfrm>
            <a:off x="3301227" y="4449068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latin typeface="DM Sans 2" panose="020B0604020202020204" charset="0"/>
              </a:rPr>
              <a:t>Prio</a:t>
            </a:r>
            <a:r>
              <a:rPr lang="en-US" sz="1200" b="1" dirty="0">
                <a:solidFill>
                  <a:schemeClr val="bg1"/>
                </a:solidFill>
                <a:latin typeface="DM Sans 2" panose="020B0604020202020204" charset="0"/>
              </a:rPr>
              <a:t> B</a:t>
            </a: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FD931633-9FF7-7420-7FF1-E3914AB2A25A}"/>
              </a:ext>
            </a:extLst>
          </p:cNvPr>
          <p:cNvSpPr/>
          <p:nvPr/>
        </p:nvSpPr>
        <p:spPr>
          <a:xfrm>
            <a:off x="3225027" y="4832605"/>
            <a:ext cx="838200" cy="276999"/>
          </a:xfrm>
          <a:prstGeom prst="roundRect">
            <a:avLst/>
          </a:prstGeom>
          <a:solidFill>
            <a:srgbClr val="011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CF978BA-B5A1-B07B-31EC-296EA24DFA28}"/>
              </a:ext>
            </a:extLst>
          </p:cNvPr>
          <p:cNvSpPr txBox="1"/>
          <p:nvPr/>
        </p:nvSpPr>
        <p:spPr>
          <a:xfrm>
            <a:off x="3303108" y="4820039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latin typeface="DM Sans 2" panose="020B0604020202020204" charset="0"/>
              </a:rPr>
              <a:t>Prio</a:t>
            </a:r>
            <a:r>
              <a:rPr lang="en-US" sz="1200" b="1" dirty="0">
                <a:solidFill>
                  <a:schemeClr val="bg1"/>
                </a:solidFill>
                <a:latin typeface="DM Sans 2" panose="020B0604020202020204" charset="0"/>
              </a:rPr>
              <a:t> 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6"/>
          <p:cNvGrpSpPr/>
          <p:nvPr/>
        </p:nvGrpSpPr>
        <p:grpSpPr>
          <a:xfrm>
            <a:off x="631184" y="7151017"/>
            <a:ext cx="188501" cy="188501"/>
            <a:chOff x="0" y="0"/>
            <a:chExt cx="812800" cy="8128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/>
            </a:p>
          </p:txBody>
        </p:sp>
      </p:grpSp>
      <p:sp>
        <p:nvSpPr>
          <p:cNvPr id="2" name="AutoShape 2"/>
          <p:cNvSpPr/>
          <p:nvPr/>
        </p:nvSpPr>
        <p:spPr>
          <a:xfrm>
            <a:off x="517221" y="1808877"/>
            <a:ext cx="1715510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515733" y="6960517"/>
            <a:ext cx="1241066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13636773" y="6960517"/>
            <a:ext cx="4035556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743429" y="1620026"/>
            <a:ext cx="1747700" cy="339603"/>
            <a:chOff x="0" y="0"/>
            <a:chExt cx="2330266" cy="45280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2330266" cy="452804"/>
              <a:chOff x="0" y="0"/>
              <a:chExt cx="647296" cy="12577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47296" cy="125779"/>
              </a:xfrm>
              <a:custGeom>
                <a:avLst/>
                <a:gdLst/>
                <a:ahLst/>
                <a:cxnLst/>
                <a:rect l="l" t="t" r="r" b="b"/>
                <a:pathLst>
                  <a:path w="647296" h="125779">
                    <a:moveTo>
                      <a:pt x="0" y="0"/>
                    </a:moveTo>
                    <a:lnTo>
                      <a:pt x="647296" y="0"/>
                    </a:lnTo>
                    <a:lnTo>
                      <a:pt x="647296" y="125779"/>
                    </a:lnTo>
                    <a:lnTo>
                      <a:pt x="0" y="12577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114300"/>
                <a:ext cx="647296" cy="2400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56356" y="18756"/>
              <a:ext cx="2217553" cy="386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 b="1">
                  <a:solidFill>
                    <a:srgbClr val="FFC80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Wärme-Sektor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15076967" y="1152588"/>
            <a:ext cx="2595362" cy="551514"/>
          </a:xfrm>
          <a:custGeom>
            <a:avLst/>
            <a:gdLst/>
            <a:ahLst/>
            <a:cxnLst/>
            <a:rect l="l" t="t" r="r" b="b"/>
            <a:pathLst>
              <a:path w="2595362" h="551514">
                <a:moveTo>
                  <a:pt x="0" y="0"/>
                </a:moveTo>
                <a:lnTo>
                  <a:pt x="2595362" y="0"/>
                </a:lnTo>
                <a:lnTo>
                  <a:pt x="2595362" y="551514"/>
                </a:lnTo>
                <a:lnTo>
                  <a:pt x="0" y="5515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4" name="Group 34"/>
          <p:cNvGrpSpPr/>
          <p:nvPr/>
        </p:nvGrpSpPr>
        <p:grpSpPr>
          <a:xfrm>
            <a:off x="13636773" y="2226328"/>
            <a:ext cx="4035556" cy="3403251"/>
            <a:chOff x="0" y="0"/>
            <a:chExt cx="1101113" cy="928587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101113" cy="928587"/>
            </a:xfrm>
            <a:custGeom>
              <a:avLst/>
              <a:gdLst/>
              <a:ahLst/>
              <a:cxnLst/>
              <a:rect l="l" t="t" r="r" b="b"/>
              <a:pathLst>
                <a:path w="1101113" h="928587">
                  <a:moveTo>
                    <a:pt x="44124" y="0"/>
                  </a:moveTo>
                  <a:lnTo>
                    <a:pt x="1056989" y="0"/>
                  </a:lnTo>
                  <a:cubicBezTo>
                    <a:pt x="1081358" y="0"/>
                    <a:pt x="1101113" y="19755"/>
                    <a:pt x="1101113" y="44124"/>
                  </a:cubicBezTo>
                  <a:lnTo>
                    <a:pt x="1101113" y="884463"/>
                  </a:lnTo>
                  <a:cubicBezTo>
                    <a:pt x="1101113" y="908832"/>
                    <a:pt x="1081358" y="928587"/>
                    <a:pt x="1056989" y="928587"/>
                  </a:cubicBezTo>
                  <a:lnTo>
                    <a:pt x="44124" y="928587"/>
                  </a:lnTo>
                  <a:cubicBezTo>
                    <a:pt x="19755" y="928587"/>
                    <a:pt x="0" y="908832"/>
                    <a:pt x="0" y="884463"/>
                  </a:cubicBezTo>
                  <a:lnTo>
                    <a:pt x="0" y="44124"/>
                  </a:lnTo>
                  <a:cubicBezTo>
                    <a:pt x="0" y="19755"/>
                    <a:pt x="19755" y="0"/>
                    <a:pt x="44124" y="0"/>
                  </a:cubicBezTo>
                  <a:close/>
                </a:path>
              </a:pathLst>
            </a:cu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38100" cap="rnd">
              <a:solidFill>
                <a:srgbClr val="A3D869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9" name="Freeform 39"/>
          <p:cNvSpPr/>
          <p:nvPr/>
        </p:nvSpPr>
        <p:spPr>
          <a:xfrm>
            <a:off x="888023" y="548802"/>
            <a:ext cx="1458512" cy="1071224"/>
          </a:xfrm>
          <a:custGeom>
            <a:avLst/>
            <a:gdLst/>
            <a:ahLst/>
            <a:cxnLst/>
            <a:rect l="l" t="t" r="r" b="b"/>
            <a:pathLst>
              <a:path w="1458512" h="1071224">
                <a:moveTo>
                  <a:pt x="0" y="0"/>
                </a:moveTo>
                <a:lnTo>
                  <a:pt x="1458512" y="0"/>
                </a:lnTo>
                <a:lnTo>
                  <a:pt x="1458512" y="1071224"/>
                </a:lnTo>
                <a:lnTo>
                  <a:pt x="0" y="10712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5" name="TextBox 45"/>
          <p:cNvSpPr txBox="1"/>
          <p:nvPr/>
        </p:nvSpPr>
        <p:spPr>
          <a:xfrm>
            <a:off x="517221" y="2150128"/>
            <a:ext cx="12409180" cy="42053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Bis Mitte 2026 (&gt;100.000) bzw. 2028 (&lt;100.000) müssen Kommunen eine Wärmeplanung vorlegen. Kleinere Kommunen wird ein vereinfachtes Verfahren ermöglicht. GEG greift dann, wenn konkrete, gesonderte Ausführungsgenehmigung kommt. Oder ab spätestens 2026/28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ab 2035 dürfen keine Emissionen mehr durch die Wärmeerzeugung 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entstehen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betroffene Sektoren mitdenken:</a:t>
            </a:r>
          </a:p>
          <a:p>
            <a:pPr marL="800100" lvl="1" indent="-342900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gesteigerter Strombedarf 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(durch große und kleinere Wärmepumpen) muss mitberücksichtigt werden und erneuerbar sowie lokal/regional erzeugt werden</a:t>
            </a:r>
          </a:p>
          <a:p>
            <a:pPr marL="800100" lvl="1" indent="-342900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Flankierung mit Maßnahmen im Gebäudebereich nötig: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Annahmen über 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Sanierungsraten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müssen in kommunalen Konzepten hinterlegt werden: Wird eine gesteigerte Sanierungsquote durch kommunale Aktivitäten plausibilisiert?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nach der Wärmeplanung: Aufteilung und Ausweisung von Wärmeversorgungsgebieten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17221" y="6549409"/>
            <a:ext cx="1973907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Maßnahmentyp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3645404" y="6549037"/>
            <a:ext cx="228773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Beteiligte Akteure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889210" y="7027192"/>
            <a:ext cx="11554521" cy="1896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en-US" sz="1899" b="1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Planerische</a:t>
            </a:r>
            <a:r>
              <a:rPr lang="en-US" sz="1899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Maßnahme</a:t>
            </a:r>
            <a:r>
              <a:rPr lang="en-US" sz="1899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: </a:t>
            </a:r>
          </a:p>
          <a:p>
            <a:pPr algn="l">
              <a:lnSpc>
                <a:spcPts val="3039"/>
              </a:lnSpc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Veränderung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der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Rahmenbedingungen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durch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die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andere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Akteure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technische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Maßnahmen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umsetzen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algn="l">
              <a:lnSpc>
                <a:spcPts val="3039"/>
              </a:lnSpc>
            </a:pP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lvl="2">
              <a:lnSpc>
                <a:spcPts val="3039"/>
              </a:lnSpc>
            </a:pP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Schaut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in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unsere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Checkliste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für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gute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Wärmeplanung</a:t>
            </a:r>
            <a:r>
              <a:rPr lang="en-US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:</a:t>
            </a:r>
          </a:p>
          <a:p>
            <a:pPr lvl="2">
              <a:lnSpc>
                <a:spcPts val="3039"/>
              </a:lnSpc>
            </a:pP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https://mitmachen-wiki.germanzero.org/w/LocalZero:W%C3%A4rmeplanung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3469326" y="6989092"/>
            <a:ext cx="4203003" cy="2666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u="sng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Politischer</a:t>
            </a:r>
            <a:r>
              <a:rPr lang="en-US" sz="1899" u="sng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u="sng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Beschluss</a:t>
            </a:r>
            <a:r>
              <a:rPr lang="en-US" sz="1899" u="sng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: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Stadt-/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Gemeinderat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u="sng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Ausführung</a:t>
            </a:r>
            <a:r>
              <a:rPr lang="en-US" sz="1899" u="sng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: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Kommunale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Verwaltung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/ ext.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Dienstleister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u="sng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Umsetzung</a:t>
            </a:r>
            <a:r>
              <a:rPr lang="en-US" sz="1899" u="sng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: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Stadtwerke,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Genossenschaft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Investor:innen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bzw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.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Entwickler:innen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16996994" y="9541473"/>
            <a:ext cx="807393" cy="339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Seite 2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3636773" y="5715305"/>
            <a:ext cx="4035556" cy="451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Wärmeplanung</a:t>
            </a:r>
            <a:endParaRPr lang="en-US" sz="12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algn="ctr">
              <a:lnSpc>
                <a:spcPts val="1819"/>
              </a:lnSpc>
            </a:pP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Quelle: 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Wikimedia Commons</a:t>
            </a:r>
            <a:endParaRPr lang="en-US" sz="12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grpSp>
        <p:nvGrpSpPr>
          <p:cNvPr id="52" name="Group 52"/>
          <p:cNvGrpSpPr/>
          <p:nvPr/>
        </p:nvGrpSpPr>
        <p:grpSpPr>
          <a:xfrm>
            <a:off x="2760366" y="825897"/>
            <a:ext cx="11894274" cy="884858"/>
            <a:chOff x="0" y="-38100"/>
            <a:chExt cx="15859032" cy="1179810"/>
          </a:xfrm>
        </p:grpSpPr>
        <p:sp>
          <p:nvSpPr>
            <p:cNvPr id="53" name="TextBox 53"/>
            <p:cNvSpPr txBox="1"/>
            <p:nvPr/>
          </p:nvSpPr>
          <p:spPr>
            <a:xfrm>
              <a:off x="0" y="456565"/>
              <a:ext cx="15859032" cy="68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Wärmeplanung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beauftragen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bzw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.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erstellen</a:t>
              </a:r>
              <a:endParaRPr lang="en-US" sz="3000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endParaRP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-38100"/>
              <a:ext cx="1285677" cy="396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DM Sans 1"/>
                  <a:ea typeface="DM Sans 1"/>
                  <a:cs typeface="DM Sans 1"/>
                  <a:sym typeface="DM Sans 1"/>
                </a:rPr>
                <a:t>TOP 001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5163544-5EB9-ED11-BFE1-F577EFDAC69D}"/>
              </a:ext>
            </a:extLst>
          </p:cNvPr>
          <p:cNvGrpSpPr/>
          <p:nvPr/>
        </p:nvGrpSpPr>
        <p:grpSpPr>
          <a:xfrm>
            <a:off x="-15767" y="2313277"/>
            <a:ext cx="183377" cy="7534901"/>
            <a:chOff x="-34161" y="53321"/>
            <a:chExt cx="244503" cy="10046536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7111EF6-9638-799F-5D65-5A363FACA5FD}"/>
                </a:ext>
              </a:extLst>
            </p:cNvPr>
            <p:cNvSpPr txBox="1"/>
            <p:nvPr/>
          </p:nvSpPr>
          <p:spPr>
            <a:xfrm rot="16200000">
              <a:off x="-4465808" y="4505991"/>
              <a:ext cx="9128820" cy="223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99"/>
                </a:lnSpc>
              </a:pP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UBA 2022: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Klimaschutzpotenziale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in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Kommunen</a:t>
              </a:r>
              <a:endParaRPr lang="en-US" sz="900" dirty="0">
                <a:solidFill>
                  <a:srgbClr val="011633"/>
                </a:solidFill>
                <a:latin typeface="DM Sans 2" panose="020B0604020202020204" charset="0"/>
                <a:ea typeface="Open Sans"/>
                <a:cs typeface="Open Sans"/>
                <a:sym typeface="Open Sans"/>
                <a:hlinkClick r:id="rId8" tooltip="https://www.mannheim.de/de/stadt-gestalten/planungskonzepte/flaechennutzungsplanung/flaechennutzungsplan-windenerg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A730C6E-750F-0DD9-A110-A5029B72DC2C}"/>
                </a:ext>
              </a:extLst>
            </p:cNvPr>
            <p:cNvSpPr txBox="1"/>
            <p:nvPr/>
          </p:nvSpPr>
          <p:spPr>
            <a:xfrm rot="16200000">
              <a:off x="-332178" y="9565537"/>
              <a:ext cx="832337" cy="236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39"/>
                </a:lnSpc>
              </a:pP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Quellen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:</a:t>
              </a:r>
            </a:p>
          </p:txBody>
        </p:sp>
      </p:grp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24EB0FD7-6706-DB6B-7BAE-A8C943C7D17A}"/>
              </a:ext>
            </a:extLst>
          </p:cNvPr>
          <p:cNvSpPr/>
          <p:nvPr/>
        </p:nvSpPr>
        <p:spPr>
          <a:xfrm>
            <a:off x="648856" y="8264462"/>
            <a:ext cx="798944" cy="541615"/>
          </a:xfrm>
          <a:prstGeom prst="rightArrow">
            <a:avLst/>
          </a:prstGeom>
          <a:solidFill>
            <a:srgbClr val="011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11633"/>
              </a:solidFill>
              <a:highlight>
                <a:srgbClr val="FFFF00"/>
              </a:highlight>
            </a:endParaRPr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05AC1E2A-172B-680A-D767-7BC493B801AC}"/>
              </a:ext>
            </a:extLst>
          </p:cNvPr>
          <p:cNvGrpSpPr/>
          <p:nvPr/>
        </p:nvGrpSpPr>
        <p:grpSpPr>
          <a:xfrm>
            <a:off x="615671" y="9407587"/>
            <a:ext cx="2144695" cy="440591"/>
            <a:chOff x="0" y="0"/>
            <a:chExt cx="606637" cy="124623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68D714B-93E3-E58E-5FB3-23F5CE131D34}"/>
                </a:ext>
              </a:extLst>
            </p:cNvPr>
            <p:cNvSpPr/>
            <p:nvPr/>
          </p:nvSpPr>
          <p:spPr>
            <a:xfrm>
              <a:off x="0" y="0"/>
              <a:ext cx="606637" cy="124623"/>
            </a:xfrm>
            <a:custGeom>
              <a:avLst/>
              <a:gdLst/>
              <a:ahLst/>
              <a:cxnLst/>
              <a:rect l="l" t="t" r="r" b="b"/>
              <a:pathLst>
                <a:path w="606637" h="124623">
                  <a:moveTo>
                    <a:pt x="62312" y="0"/>
                  </a:moveTo>
                  <a:lnTo>
                    <a:pt x="544326" y="0"/>
                  </a:lnTo>
                  <a:cubicBezTo>
                    <a:pt x="560852" y="0"/>
                    <a:pt x="576701" y="6565"/>
                    <a:pt x="588387" y="18251"/>
                  </a:cubicBezTo>
                  <a:cubicBezTo>
                    <a:pt x="600072" y="29936"/>
                    <a:pt x="606637" y="45786"/>
                    <a:pt x="606637" y="62312"/>
                  </a:cubicBezTo>
                  <a:lnTo>
                    <a:pt x="606637" y="62312"/>
                  </a:lnTo>
                  <a:cubicBezTo>
                    <a:pt x="606637" y="96725"/>
                    <a:pt x="578740" y="124623"/>
                    <a:pt x="544326" y="124623"/>
                  </a:cubicBezTo>
                  <a:lnTo>
                    <a:pt x="62312" y="124623"/>
                  </a:lnTo>
                  <a:cubicBezTo>
                    <a:pt x="45786" y="124623"/>
                    <a:pt x="29936" y="118058"/>
                    <a:pt x="18251" y="106373"/>
                  </a:cubicBezTo>
                  <a:cubicBezTo>
                    <a:pt x="6565" y="94687"/>
                    <a:pt x="0" y="78838"/>
                    <a:pt x="0" y="62312"/>
                  </a:cubicBezTo>
                  <a:lnTo>
                    <a:pt x="0" y="62312"/>
                  </a:lnTo>
                  <a:cubicBezTo>
                    <a:pt x="0" y="45786"/>
                    <a:pt x="6565" y="29936"/>
                    <a:pt x="18251" y="18251"/>
                  </a:cubicBezTo>
                  <a:cubicBezTo>
                    <a:pt x="29936" y="6565"/>
                    <a:pt x="45786" y="0"/>
                    <a:pt x="62312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TextBox 13">
              <a:extLst>
                <a:ext uri="{FF2B5EF4-FFF2-40B4-BE49-F238E27FC236}">
                  <a16:creationId xmlns:a16="http://schemas.microsoft.com/office/drawing/2014/main" id="{5BA9A30E-D86F-C108-B231-E18D99627189}"/>
                </a:ext>
              </a:extLst>
            </p:cNvPr>
            <p:cNvSpPr txBox="1"/>
            <p:nvPr/>
          </p:nvSpPr>
          <p:spPr>
            <a:xfrm>
              <a:off x="0" y="-28575"/>
              <a:ext cx="606637" cy="153198"/>
            </a:xfrm>
            <a:prstGeom prst="rect">
              <a:avLst/>
            </a:prstGeom>
          </p:spPr>
          <p:txBody>
            <a:bodyPr lIns="47301" tIns="47301" rIns="47301" bIns="47301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9" name="TextBox 37">
            <a:extLst>
              <a:ext uri="{FF2B5EF4-FFF2-40B4-BE49-F238E27FC236}">
                <a16:creationId xmlns:a16="http://schemas.microsoft.com/office/drawing/2014/main" id="{9DE53DCC-8604-AED4-9D17-257698FD1217}"/>
              </a:ext>
            </a:extLst>
          </p:cNvPr>
          <p:cNvSpPr txBox="1"/>
          <p:nvPr/>
        </p:nvSpPr>
        <p:spPr>
          <a:xfrm>
            <a:off x="1025390" y="9506372"/>
            <a:ext cx="1610695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Öffentliche</a:t>
            </a: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Wirkung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60" name="Freeform 26">
            <a:extLst>
              <a:ext uri="{FF2B5EF4-FFF2-40B4-BE49-F238E27FC236}">
                <a16:creationId xmlns:a16="http://schemas.microsoft.com/office/drawing/2014/main" id="{FA73D1E6-FD2F-CEED-C506-BD96459CED35}"/>
              </a:ext>
            </a:extLst>
          </p:cNvPr>
          <p:cNvSpPr/>
          <p:nvPr/>
        </p:nvSpPr>
        <p:spPr>
          <a:xfrm>
            <a:off x="743429" y="9517028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2" y="0"/>
                </a:lnTo>
                <a:lnTo>
                  <a:pt x="233322" y="233322"/>
                </a:lnTo>
                <a:lnTo>
                  <a:pt x="0" y="23332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650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5">
            <a:extLst>
              <a:ext uri="{FF2B5EF4-FFF2-40B4-BE49-F238E27FC236}">
                <a16:creationId xmlns:a16="http://schemas.microsoft.com/office/drawing/2014/main" id="{69BD379D-5E2B-4699-6C97-6089B3863C22}"/>
              </a:ext>
            </a:extLst>
          </p:cNvPr>
          <p:cNvSpPr txBox="1">
            <a:spLocks/>
          </p:cNvSpPr>
          <p:nvPr/>
        </p:nvSpPr>
        <p:spPr>
          <a:xfrm>
            <a:off x="1176392" y="4281389"/>
            <a:ext cx="13716000" cy="3581400"/>
          </a:xfrm>
          <a:prstGeom prst="rect">
            <a:avLst/>
          </a:prstGeom>
        </p:spPr>
        <p:txBody>
          <a:bodyPr anchor="b"/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7200" b="1" dirty="0">
                <a:solidFill>
                  <a:schemeClr val="bg2"/>
                </a:solidFill>
              </a:rPr>
              <a:t>Umsetzung der Wärmewende (Fokus Wärmenetze)</a:t>
            </a:r>
          </a:p>
          <a:p>
            <a:endParaRPr lang="de-DE" i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e-DE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Im Rahmen der Wärmeplanung müssen konkrete Umsetzungsschritte beschlossen werden, </a:t>
            </a:r>
            <a:r>
              <a:rPr lang="de-DE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mehr Infos (Schritt 7)</a:t>
            </a:r>
            <a:r>
              <a:rPr lang="de-DE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endParaRPr lang="de-DE" i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003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ussdiagramm: Verbinder 10">
            <a:extLst>
              <a:ext uri="{FF2B5EF4-FFF2-40B4-BE49-F238E27FC236}">
                <a16:creationId xmlns:a16="http://schemas.microsoft.com/office/drawing/2014/main" id="{EF93C60C-ED71-2C82-98D5-44ADC47A04DA}"/>
              </a:ext>
            </a:extLst>
          </p:cNvPr>
          <p:cNvSpPr/>
          <p:nvPr/>
        </p:nvSpPr>
        <p:spPr>
          <a:xfrm>
            <a:off x="649178" y="7126554"/>
            <a:ext cx="188501" cy="188497"/>
          </a:xfrm>
          <a:prstGeom prst="flowChartConnector">
            <a:avLst/>
          </a:prstGeom>
          <a:solidFill>
            <a:srgbClr val="00AE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AutoShape 2"/>
          <p:cNvSpPr/>
          <p:nvPr/>
        </p:nvSpPr>
        <p:spPr>
          <a:xfrm>
            <a:off x="517221" y="1808877"/>
            <a:ext cx="1715510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515733" y="6960517"/>
            <a:ext cx="1241066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13636773" y="6960517"/>
            <a:ext cx="4035556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743429" y="1620026"/>
            <a:ext cx="1747700" cy="339603"/>
            <a:chOff x="0" y="0"/>
            <a:chExt cx="2330266" cy="45280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2330266" cy="452804"/>
              <a:chOff x="0" y="0"/>
              <a:chExt cx="647296" cy="12577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47296" cy="125779"/>
              </a:xfrm>
              <a:custGeom>
                <a:avLst/>
                <a:gdLst/>
                <a:ahLst/>
                <a:cxnLst/>
                <a:rect l="l" t="t" r="r" b="b"/>
                <a:pathLst>
                  <a:path w="647296" h="125779">
                    <a:moveTo>
                      <a:pt x="0" y="0"/>
                    </a:moveTo>
                    <a:lnTo>
                      <a:pt x="647296" y="0"/>
                    </a:lnTo>
                    <a:lnTo>
                      <a:pt x="647296" y="125779"/>
                    </a:lnTo>
                    <a:lnTo>
                      <a:pt x="0" y="12577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114300"/>
                <a:ext cx="647296" cy="2400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56356" y="18756"/>
              <a:ext cx="2217553" cy="386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 b="1">
                  <a:solidFill>
                    <a:srgbClr val="FFC80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Wärme-Sektor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15076967" y="1152588"/>
            <a:ext cx="2595362" cy="551514"/>
          </a:xfrm>
          <a:custGeom>
            <a:avLst/>
            <a:gdLst/>
            <a:ahLst/>
            <a:cxnLst/>
            <a:rect l="l" t="t" r="r" b="b"/>
            <a:pathLst>
              <a:path w="2595362" h="551514">
                <a:moveTo>
                  <a:pt x="0" y="0"/>
                </a:moveTo>
                <a:lnTo>
                  <a:pt x="2595362" y="0"/>
                </a:lnTo>
                <a:lnTo>
                  <a:pt x="2595362" y="551514"/>
                </a:lnTo>
                <a:lnTo>
                  <a:pt x="0" y="5515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" name="Group 17"/>
          <p:cNvGrpSpPr/>
          <p:nvPr/>
        </p:nvGrpSpPr>
        <p:grpSpPr>
          <a:xfrm>
            <a:off x="515733" y="9407587"/>
            <a:ext cx="2341249" cy="440591"/>
            <a:chOff x="0" y="0"/>
            <a:chExt cx="662234" cy="12462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62234" cy="124623"/>
            </a:xfrm>
            <a:custGeom>
              <a:avLst/>
              <a:gdLst/>
              <a:ahLst/>
              <a:cxnLst/>
              <a:rect l="l" t="t" r="r" b="b"/>
              <a:pathLst>
                <a:path w="662234" h="124623">
                  <a:moveTo>
                    <a:pt x="62312" y="0"/>
                  </a:moveTo>
                  <a:lnTo>
                    <a:pt x="599922" y="0"/>
                  </a:lnTo>
                  <a:cubicBezTo>
                    <a:pt x="616448" y="0"/>
                    <a:pt x="632297" y="6565"/>
                    <a:pt x="643983" y="18251"/>
                  </a:cubicBezTo>
                  <a:cubicBezTo>
                    <a:pt x="655669" y="29936"/>
                    <a:pt x="662234" y="45786"/>
                    <a:pt x="662234" y="62312"/>
                  </a:cubicBezTo>
                  <a:lnTo>
                    <a:pt x="662234" y="62312"/>
                  </a:lnTo>
                  <a:cubicBezTo>
                    <a:pt x="662234" y="78838"/>
                    <a:pt x="655669" y="94687"/>
                    <a:pt x="643983" y="106373"/>
                  </a:cubicBezTo>
                  <a:cubicBezTo>
                    <a:pt x="632297" y="118058"/>
                    <a:pt x="616448" y="124623"/>
                    <a:pt x="599922" y="124623"/>
                  </a:cubicBezTo>
                  <a:lnTo>
                    <a:pt x="62312" y="124623"/>
                  </a:lnTo>
                  <a:cubicBezTo>
                    <a:pt x="45786" y="124623"/>
                    <a:pt x="29936" y="118058"/>
                    <a:pt x="18251" y="106373"/>
                  </a:cubicBezTo>
                  <a:cubicBezTo>
                    <a:pt x="6565" y="94687"/>
                    <a:pt x="0" y="78838"/>
                    <a:pt x="0" y="62312"/>
                  </a:cubicBezTo>
                  <a:lnTo>
                    <a:pt x="0" y="62312"/>
                  </a:lnTo>
                  <a:cubicBezTo>
                    <a:pt x="0" y="45786"/>
                    <a:pt x="6565" y="29936"/>
                    <a:pt x="18251" y="18251"/>
                  </a:cubicBezTo>
                  <a:cubicBezTo>
                    <a:pt x="29936" y="6565"/>
                    <a:pt x="45786" y="0"/>
                    <a:pt x="62312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662234" cy="153198"/>
            </a:xfrm>
            <a:prstGeom prst="rect">
              <a:avLst/>
            </a:prstGeom>
          </p:spPr>
          <p:txBody>
            <a:bodyPr lIns="47301" tIns="47301" rIns="47301" bIns="47301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>
            <a:off x="635586" y="9503441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3" y="0"/>
                </a:lnTo>
                <a:lnTo>
                  <a:pt x="233323" y="233322"/>
                </a:lnTo>
                <a:lnTo>
                  <a:pt x="0" y="2333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4" name="Group 34"/>
          <p:cNvGrpSpPr/>
          <p:nvPr/>
        </p:nvGrpSpPr>
        <p:grpSpPr>
          <a:xfrm>
            <a:off x="13636773" y="2226328"/>
            <a:ext cx="4035556" cy="3403251"/>
            <a:chOff x="0" y="0"/>
            <a:chExt cx="1101113" cy="928587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101113" cy="928587"/>
            </a:xfrm>
            <a:custGeom>
              <a:avLst/>
              <a:gdLst/>
              <a:ahLst/>
              <a:cxnLst/>
              <a:rect l="l" t="t" r="r" b="b"/>
              <a:pathLst>
                <a:path w="1101113" h="928587">
                  <a:moveTo>
                    <a:pt x="44124" y="0"/>
                  </a:moveTo>
                  <a:lnTo>
                    <a:pt x="1056989" y="0"/>
                  </a:lnTo>
                  <a:cubicBezTo>
                    <a:pt x="1081358" y="0"/>
                    <a:pt x="1101113" y="19755"/>
                    <a:pt x="1101113" y="44124"/>
                  </a:cubicBezTo>
                  <a:lnTo>
                    <a:pt x="1101113" y="884463"/>
                  </a:lnTo>
                  <a:cubicBezTo>
                    <a:pt x="1101113" y="908832"/>
                    <a:pt x="1081358" y="928587"/>
                    <a:pt x="1056989" y="928587"/>
                  </a:cubicBezTo>
                  <a:lnTo>
                    <a:pt x="44124" y="928587"/>
                  </a:lnTo>
                  <a:cubicBezTo>
                    <a:pt x="19755" y="928587"/>
                    <a:pt x="0" y="908832"/>
                    <a:pt x="0" y="884463"/>
                  </a:cubicBezTo>
                  <a:lnTo>
                    <a:pt x="0" y="44124"/>
                  </a:lnTo>
                  <a:cubicBezTo>
                    <a:pt x="0" y="19755"/>
                    <a:pt x="19755" y="0"/>
                    <a:pt x="44124" y="0"/>
                  </a:cubicBezTo>
                  <a:close/>
                </a:path>
              </a:pathLst>
            </a:cu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38100" cap="rnd">
              <a:solidFill>
                <a:srgbClr val="A3D869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9" name="Freeform 39"/>
          <p:cNvSpPr/>
          <p:nvPr/>
        </p:nvSpPr>
        <p:spPr>
          <a:xfrm>
            <a:off x="888023" y="548802"/>
            <a:ext cx="1458512" cy="1071224"/>
          </a:xfrm>
          <a:custGeom>
            <a:avLst/>
            <a:gdLst/>
            <a:ahLst/>
            <a:cxnLst/>
            <a:rect l="l" t="t" r="r" b="b"/>
            <a:pathLst>
              <a:path w="1458512" h="1071224">
                <a:moveTo>
                  <a:pt x="0" y="0"/>
                </a:moveTo>
                <a:lnTo>
                  <a:pt x="1458512" y="0"/>
                </a:lnTo>
                <a:lnTo>
                  <a:pt x="1458512" y="1071224"/>
                </a:lnTo>
                <a:lnTo>
                  <a:pt x="0" y="10712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TextBox 40"/>
          <p:cNvSpPr txBox="1"/>
          <p:nvPr/>
        </p:nvSpPr>
        <p:spPr>
          <a:xfrm>
            <a:off x="916534" y="9500566"/>
            <a:ext cx="1765348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>
                <a:solidFill>
                  <a:srgbClr val="000000"/>
                </a:solidFill>
                <a:latin typeface="DM Sans 1"/>
                <a:ea typeface="DM Sans 1"/>
                <a:cs typeface="DM Sans 1"/>
                <a:sym typeface="DM Sans 1"/>
              </a:rPr>
              <a:t>THG-Einsparpotenzial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17221" y="2150128"/>
            <a:ext cx="12409180" cy="3820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Umsetzung des kommunalen Wärmeplans durch 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Umbau bestehender Wärmeproduktion hin zu grüner Wärme 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und 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Erschließung neuer grüner Wärmequellen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.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Vollständiger Umbau und Ausbau grüner Wärme</a:t>
            </a:r>
          </a:p>
          <a:p>
            <a:pPr marL="800100" lvl="1" indent="-342900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Tiefen- und oberflächennahe Geothermie, Solarthermie, PV, Großwärmepumpen (Luft, Gewässer, Abwärme), Power-to-Heat</a:t>
            </a:r>
          </a:p>
          <a:p>
            <a:pPr marL="800100" lvl="1" indent="-342900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Biomasse</a:t>
            </a:r>
          </a:p>
          <a:p>
            <a:pPr marL="800100" lvl="1" indent="-342900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Müllheizkraftwerke, Wasserstoff, e-Methan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Harmonisierung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von Wärmebedarfen und der Produktion erneuerbarer Wärme 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(Sanierung mit Wärme Aus- und Umbau harmonisieren)</a:t>
            </a:r>
          </a:p>
          <a:p>
            <a:pPr marL="342900" indent="-342900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in Fernwärmenetzen, v.a. Temperaturreduzierung, hydraulische Optimierung (Schaffung </a:t>
            </a:r>
            <a:r>
              <a:rPr lang="de-DE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technis</a:t>
            </a:r>
            <a:r>
              <a:rPr lang="de-DE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Umsetzung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von Effizienzmaßnahmen </a:t>
            </a:r>
            <a:r>
              <a:rPr lang="de-DE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cher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Voraussetzungen für die Nutzung erneuerbarer Energien in den Wärmenetzen)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17221" y="6549409"/>
            <a:ext cx="1973907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Maßnahmentyp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3645404" y="6549037"/>
            <a:ext cx="228773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Beteiligte Akteure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889210" y="7027192"/>
            <a:ext cx="11554521" cy="742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en-US" sz="1899" b="1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Technische</a:t>
            </a:r>
            <a:r>
              <a:rPr lang="en-US" sz="1899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Maßnahme</a:t>
            </a:r>
            <a:r>
              <a:rPr lang="en-US" sz="1899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: </a:t>
            </a:r>
          </a:p>
          <a:p>
            <a:pPr algn="l">
              <a:lnSpc>
                <a:spcPts val="3039"/>
              </a:lnSpc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Einsparung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durch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Ersetzung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des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fossilen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Wärmebezugs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durch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grüne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Wärme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13469326" y="6989092"/>
            <a:ext cx="4203003" cy="2666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u="sng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Politischer</a:t>
            </a:r>
            <a:r>
              <a:rPr lang="en-US" sz="1899" u="sng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u="sng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Beschluss</a:t>
            </a:r>
            <a:r>
              <a:rPr lang="en-US" sz="1899" u="sng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: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Stadt-/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Gemeinderat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(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inkl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.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städtischer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Töchterunternehmen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)</a:t>
            </a: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u="sng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Ausführung</a:t>
            </a:r>
            <a:r>
              <a:rPr lang="en-US" sz="1899" u="sng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: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Kommunale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Verwaltung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u="sng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Umsetzung</a:t>
            </a:r>
            <a:r>
              <a:rPr lang="en-US" sz="1899" u="sng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: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Stadtwerke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oder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Unternehmen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16687800" y="9541473"/>
            <a:ext cx="1116587" cy="342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Seite</a:t>
            </a:r>
            <a:r>
              <a:rPr lang="en-US" sz="19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3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3636773" y="5715305"/>
            <a:ext cx="4035556" cy="451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Brauner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2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Metallturm</a:t>
            </a:r>
            <a:endParaRPr lang="en-US" sz="12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algn="ctr">
              <a:lnSpc>
                <a:spcPts val="1819"/>
              </a:lnSpc>
            </a:pP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Quelle: 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Wikimedia Commons</a:t>
            </a:r>
            <a:endParaRPr lang="en-US" sz="12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grpSp>
        <p:nvGrpSpPr>
          <p:cNvPr id="52" name="Group 52"/>
          <p:cNvGrpSpPr/>
          <p:nvPr/>
        </p:nvGrpSpPr>
        <p:grpSpPr>
          <a:xfrm>
            <a:off x="2759194" y="392720"/>
            <a:ext cx="11894274" cy="1416157"/>
            <a:chOff x="0" y="-38100"/>
            <a:chExt cx="15859032" cy="1888208"/>
          </a:xfrm>
        </p:grpSpPr>
        <p:sp>
          <p:nvSpPr>
            <p:cNvPr id="53" name="TextBox 53"/>
            <p:cNvSpPr txBox="1"/>
            <p:nvPr/>
          </p:nvSpPr>
          <p:spPr>
            <a:xfrm>
              <a:off x="0" y="456565"/>
              <a:ext cx="15859032" cy="13935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28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Dekarbonisierung</a:t>
              </a:r>
              <a:r>
                <a:rPr lang="en-US" sz="28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28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bestehender</a:t>
              </a:r>
              <a:r>
                <a:rPr lang="en-US" sz="28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28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Fernwärmenetze</a:t>
              </a:r>
              <a:r>
                <a:rPr lang="en-US" sz="28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und </a:t>
              </a:r>
              <a:r>
                <a:rPr lang="en-US" sz="28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Ausbau</a:t>
              </a:r>
              <a:r>
                <a:rPr lang="en-US" sz="28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28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grüner</a:t>
              </a:r>
              <a:r>
                <a:rPr lang="en-US" sz="28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28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Wärmenetze</a:t>
              </a:r>
              <a:r>
                <a:rPr lang="en-US" sz="28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28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durch</a:t>
              </a:r>
              <a:r>
                <a:rPr lang="en-US" sz="28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28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Erschließung</a:t>
              </a:r>
              <a:r>
                <a:rPr lang="en-US" sz="28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28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erneuerbarer</a:t>
              </a:r>
              <a:r>
                <a:rPr lang="en-US" sz="28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28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Wärmequellen</a:t>
              </a:r>
              <a:endParaRPr lang="en-US" sz="2800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endParaRP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-38100"/>
              <a:ext cx="1285677" cy="4085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DM Sans 1"/>
                  <a:ea typeface="DM Sans 1"/>
                  <a:cs typeface="DM Sans 1"/>
                  <a:sym typeface="DM Sans 1"/>
                </a:rPr>
                <a:t>TOP 002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5163544-5EB9-ED11-BFE1-F577EFDAC69D}"/>
              </a:ext>
            </a:extLst>
          </p:cNvPr>
          <p:cNvGrpSpPr/>
          <p:nvPr/>
        </p:nvGrpSpPr>
        <p:grpSpPr>
          <a:xfrm>
            <a:off x="-15767" y="2291998"/>
            <a:ext cx="185302" cy="7556180"/>
            <a:chOff x="-34161" y="24949"/>
            <a:chExt cx="247070" cy="10074908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7111EF6-9638-799F-5D65-5A363FACA5FD}"/>
                </a:ext>
              </a:extLst>
            </p:cNvPr>
            <p:cNvSpPr txBox="1"/>
            <p:nvPr/>
          </p:nvSpPr>
          <p:spPr>
            <a:xfrm rot="16200000">
              <a:off x="-4463241" y="4477619"/>
              <a:ext cx="9128820" cy="223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99"/>
                </a:lnSpc>
              </a:pP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UBA 2022: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Klimaschutzpotenziale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in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Kommunen</a:t>
              </a:r>
              <a:endParaRPr lang="en-US" sz="900" dirty="0">
                <a:solidFill>
                  <a:srgbClr val="011633"/>
                </a:solidFill>
                <a:latin typeface="DM Sans 2" panose="020B0604020202020204" charset="0"/>
                <a:ea typeface="Open Sans"/>
                <a:cs typeface="Open Sans"/>
                <a:sym typeface="Open Sans"/>
                <a:hlinkClick r:id="rId9" tooltip="https://www.mannheim.de/de/stadt-gestalten/planungskonzepte/flaechennutzungsplanung/flaechennutzungsplan-windenerg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A730C6E-750F-0DD9-A110-A5029B72DC2C}"/>
                </a:ext>
              </a:extLst>
            </p:cNvPr>
            <p:cNvSpPr txBox="1"/>
            <p:nvPr/>
          </p:nvSpPr>
          <p:spPr>
            <a:xfrm rot="16200000">
              <a:off x="-332178" y="9565537"/>
              <a:ext cx="832337" cy="236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39"/>
                </a:lnSpc>
              </a:pP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Quellen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:</a:t>
              </a:r>
            </a:p>
          </p:txBody>
        </p:sp>
      </p:grpSp>
      <p:pic>
        <p:nvPicPr>
          <p:cNvPr id="60" name="Grafik 59" descr="Daumen hoch-Zeichen mit einfarbiger Füllung">
            <a:extLst>
              <a:ext uri="{FF2B5EF4-FFF2-40B4-BE49-F238E27FC236}">
                <a16:creationId xmlns:a16="http://schemas.microsoft.com/office/drawing/2014/main" id="{C6E56867-097E-984E-DE69-24C4D49D0F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5968" y="3281023"/>
            <a:ext cx="359291" cy="359291"/>
          </a:xfrm>
          <a:prstGeom prst="rect">
            <a:avLst/>
          </a:prstGeom>
        </p:spPr>
      </p:pic>
      <p:pic>
        <p:nvPicPr>
          <p:cNvPr id="62" name="Grafik 61" descr="Daumen runter mit einfarbiger Füllung">
            <a:extLst>
              <a:ext uri="{FF2B5EF4-FFF2-40B4-BE49-F238E27FC236}">
                <a16:creationId xmlns:a16="http://schemas.microsoft.com/office/drawing/2014/main" id="{AA8FE2AD-0F40-1AA4-CC7E-034DD159534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60090" y="4102747"/>
            <a:ext cx="359291" cy="359291"/>
          </a:xfrm>
          <a:prstGeom prst="rect">
            <a:avLst/>
          </a:prstGeom>
        </p:spPr>
      </p:pic>
      <p:pic>
        <p:nvPicPr>
          <p:cNvPr id="64" name="Grafik 63" descr="Nach rechts zeigender Finger, Handrücken mit einfarbiger Füllung">
            <a:extLst>
              <a:ext uri="{FF2B5EF4-FFF2-40B4-BE49-F238E27FC236}">
                <a16:creationId xmlns:a16="http://schemas.microsoft.com/office/drawing/2014/main" id="{2BCBE60E-5A7D-1144-6A6A-0011903685C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37679" y="3691885"/>
            <a:ext cx="359291" cy="359291"/>
          </a:xfrm>
          <a:prstGeom prst="rect">
            <a:avLst/>
          </a:prstGeom>
        </p:spPr>
      </p:pic>
      <p:pic>
        <p:nvPicPr>
          <p:cNvPr id="12" name="Grafik 11" descr="Sterne mit einfarbiger Füllung">
            <a:extLst>
              <a:ext uri="{FF2B5EF4-FFF2-40B4-BE49-F238E27FC236}">
                <a16:creationId xmlns:a16="http://schemas.microsoft.com/office/drawing/2014/main" id="{2D8217BE-9D22-7499-0E82-FEDDF5BD075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870630" y="9405417"/>
            <a:ext cx="457200" cy="457200"/>
          </a:xfrm>
          <a:prstGeom prst="rect">
            <a:avLst/>
          </a:prstGeom>
        </p:spPr>
      </p:pic>
      <p:sp>
        <p:nvSpPr>
          <p:cNvPr id="13" name="TextBox 34">
            <a:extLst>
              <a:ext uri="{FF2B5EF4-FFF2-40B4-BE49-F238E27FC236}">
                <a16:creationId xmlns:a16="http://schemas.microsoft.com/office/drawing/2014/main" id="{7D3A140A-7348-110B-9E7B-C5AE5860C504}"/>
              </a:ext>
            </a:extLst>
          </p:cNvPr>
          <p:cNvSpPr txBox="1"/>
          <p:nvPr/>
        </p:nvSpPr>
        <p:spPr>
          <a:xfrm>
            <a:off x="3358525" y="9515305"/>
            <a:ext cx="3385647" cy="220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25"/>
              </a:lnSpc>
            </a:pP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Rechenzentrums-Abwärme Braunschweig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pic>
        <p:nvPicPr>
          <p:cNvPr id="36" name="Grafik 35" descr="Sterne mit einfarbiger Füllung">
            <a:extLst>
              <a:ext uri="{FF2B5EF4-FFF2-40B4-BE49-F238E27FC236}">
                <a16:creationId xmlns:a16="http://schemas.microsoft.com/office/drawing/2014/main" id="{8F5C018E-AE21-7104-40BF-9232F5E95A4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770318" y="9390678"/>
            <a:ext cx="457200" cy="457200"/>
          </a:xfrm>
          <a:prstGeom prst="rect">
            <a:avLst/>
          </a:prstGeom>
        </p:spPr>
      </p:pic>
      <p:sp>
        <p:nvSpPr>
          <p:cNvPr id="37" name="TextBox 34">
            <a:extLst>
              <a:ext uri="{FF2B5EF4-FFF2-40B4-BE49-F238E27FC236}">
                <a16:creationId xmlns:a16="http://schemas.microsoft.com/office/drawing/2014/main" id="{E8A8FB56-FCF6-A7CB-627E-63A2DFD1FAB0}"/>
              </a:ext>
            </a:extLst>
          </p:cNvPr>
          <p:cNvSpPr txBox="1"/>
          <p:nvPr/>
        </p:nvSpPr>
        <p:spPr>
          <a:xfrm>
            <a:off x="7258213" y="9500566"/>
            <a:ext cx="3515591" cy="220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25"/>
              </a:lnSpc>
            </a:pP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Oberflächennahe 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Geothermie</a:t>
            </a: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Bad Nauheim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pic>
        <p:nvPicPr>
          <p:cNvPr id="38" name="Grafik 37" descr="Sterne mit einfarbiger Füllung">
            <a:extLst>
              <a:ext uri="{FF2B5EF4-FFF2-40B4-BE49-F238E27FC236}">
                <a16:creationId xmlns:a16="http://schemas.microsoft.com/office/drawing/2014/main" id="{CB8A1BDA-3E65-DB02-6813-E3D3F90C3C5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870630" y="8769749"/>
            <a:ext cx="457200" cy="457200"/>
          </a:xfrm>
          <a:prstGeom prst="rect">
            <a:avLst/>
          </a:prstGeom>
        </p:spPr>
      </p:pic>
      <p:sp>
        <p:nvSpPr>
          <p:cNvPr id="55" name="TextBox 34">
            <a:extLst>
              <a:ext uri="{FF2B5EF4-FFF2-40B4-BE49-F238E27FC236}">
                <a16:creationId xmlns:a16="http://schemas.microsoft.com/office/drawing/2014/main" id="{789D1804-EB65-FFA1-EBFF-68E5E64E0201}"/>
              </a:ext>
            </a:extLst>
          </p:cNvPr>
          <p:cNvSpPr txBox="1"/>
          <p:nvPr/>
        </p:nvSpPr>
        <p:spPr>
          <a:xfrm>
            <a:off x="3358525" y="8879637"/>
            <a:ext cx="3515591" cy="220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25"/>
              </a:lnSpc>
            </a:pP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Erdbecken-Wärmespeicher 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Meldorf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pic>
        <p:nvPicPr>
          <p:cNvPr id="59" name="Grafik 58" descr="Sterne mit einfarbiger Füllung">
            <a:extLst>
              <a:ext uri="{FF2B5EF4-FFF2-40B4-BE49-F238E27FC236}">
                <a16:creationId xmlns:a16="http://schemas.microsoft.com/office/drawing/2014/main" id="{885CCCE1-193A-EF05-F436-74E5E6EAA1A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746067" y="8769749"/>
            <a:ext cx="457200" cy="457200"/>
          </a:xfrm>
          <a:prstGeom prst="rect">
            <a:avLst/>
          </a:prstGeom>
        </p:spPr>
      </p:pic>
      <p:sp>
        <p:nvSpPr>
          <p:cNvPr id="61" name="TextBox 34">
            <a:extLst>
              <a:ext uri="{FF2B5EF4-FFF2-40B4-BE49-F238E27FC236}">
                <a16:creationId xmlns:a16="http://schemas.microsoft.com/office/drawing/2014/main" id="{D56D0E46-C23D-AA1A-06A7-01E5F6935D82}"/>
              </a:ext>
            </a:extLst>
          </p:cNvPr>
          <p:cNvSpPr txBox="1"/>
          <p:nvPr/>
        </p:nvSpPr>
        <p:spPr>
          <a:xfrm>
            <a:off x="7233962" y="8879637"/>
            <a:ext cx="3515591" cy="220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25"/>
              </a:lnSpc>
            </a:pP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Abwasserwärme 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Neckarpark</a:t>
            </a: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Stuttgart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pic>
        <p:nvPicPr>
          <p:cNvPr id="63" name="Grafik 62" descr="Sterne mit einfarbiger Füllung">
            <a:extLst>
              <a:ext uri="{FF2B5EF4-FFF2-40B4-BE49-F238E27FC236}">
                <a16:creationId xmlns:a16="http://schemas.microsoft.com/office/drawing/2014/main" id="{FB779CBF-BC9C-C2E8-AF4C-51DC2389AF4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780628" y="9353320"/>
            <a:ext cx="457200" cy="457200"/>
          </a:xfrm>
          <a:prstGeom prst="rect">
            <a:avLst/>
          </a:prstGeom>
        </p:spPr>
      </p:pic>
      <p:sp>
        <p:nvSpPr>
          <p:cNvPr id="65" name="TextBox 34">
            <a:extLst>
              <a:ext uri="{FF2B5EF4-FFF2-40B4-BE49-F238E27FC236}">
                <a16:creationId xmlns:a16="http://schemas.microsoft.com/office/drawing/2014/main" id="{0B5E31D2-17E5-1366-AA65-BA99FB9B5D4D}"/>
              </a:ext>
            </a:extLst>
          </p:cNvPr>
          <p:cNvSpPr txBox="1"/>
          <p:nvPr/>
        </p:nvSpPr>
        <p:spPr>
          <a:xfrm>
            <a:off x="11268523" y="9463208"/>
            <a:ext cx="3515591" cy="220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25"/>
              </a:lnSpc>
            </a:pP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Flusswärme Mannheim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pic>
        <p:nvPicPr>
          <p:cNvPr id="66" name="Grafik 65" descr="Sterne mit einfarbiger Füllung">
            <a:extLst>
              <a:ext uri="{FF2B5EF4-FFF2-40B4-BE49-F238E27FC236}">
                <a16:creationId xmlns:a16="http://schemas.microsoft.com/office/drawing/2014/main" id="{4920D8E7-2929-5C25-BB53-46BE2286B45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749553" y="8769749"/>
            <a:ext cx="457200" cy="457200"/>
          </a:xfrm>
          <a:prstGeom prst="rect">
            <a:avLst/>
          </a:prstGeom>
        </p:spPr>
      </p:pic>
      <p:sp>
        <p:nvSpPr>
          <p:cNvPr id="67" name="TextBox 34">
            <a:extLst>
              <a:ext uri="{FF2B5EF4-FFF2-40B4-BE49-F238E27FC236}">
                <a16:creationId xmlns:a16="http://schemas.microsoft.com/office/drawing/2014/main" id="{090AB7EF-FE6D-F65E-96FB-0B713689C99E}"/>
              </a:ext>
            </a:extLst>
          </p:cNvPr>
          <p:cNvSpPr txBox="1"/>
          <p:nvPr/>
        </p:nvSpPr>
        <p:spPr>
          <a:xfrm>
            <a:off x="11237828" y="8879637"/>
            <a:ext cx="3515591" cy="220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25"/>
              </a:lnSpc>
            </a:pP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Tiefengeothermie Munster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pic>
        <p:nvPicPr>
          <p:cNvPr id="68" name="Grafik 67" descr="Sterne mit einfarbiger Füllung">
            <a:extLst>
              <a:ext uri="{FF2B5EF4-FFF2-40B4-BE49-F238E27FC236}">
                <a16:creationId xmlns:a16="http://schemas.microsoft.com/office/drawing/2014/main" id="{8329A005-4D96-187B-2939-DE5AA5074A9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856982" y="8167330"/>
            <a:ext cx="457200" cy="457200"/>
          </a:xfrm>
          <a:prstGeom prst="rect">
            <a:avLst/>
          </a:prstGeom>
        </p:spPr>
      </p:pic>
      <p:sp>
        <p:nvSpPr>
          <p:cNvPr id="69" name="TextBox 34">
            <a:extLst>
              <a:ext uri="{FF2B5EF4-FFF2-40B4-BE49-F238E27FC236}">
                <a16:creationId xmlns:a16="http://schemas.microsoft.com/office/drawing/2014/main" id="{DE49C11D-82D1-5B62-2361-4DFF9C17DD4A}"/>
              </a:ext>
            </a:extLst>
          </p:cNvPr>
          <p:cNvSpPr txBox="1"/>
          <p:nvPr/>
        </p:nvSpPr>
        <p:spPr>
          <a:xfrm>
            <a:off x="3358525" y="8288880"/>
            <a:ext cx="3515591" cy="220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25"/>
              </a:lnSpc>
            </a:pP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Freiflächen-Solarthermie 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Steinheim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</p:spTree>
    <p:extLst>
      <p:ext uri="{BB962C8B-B14F-4D97-AF65-F5344CB8AC3E}">
        <p14:creationId xmlns:p14="http://schemas.microsoft.com/office/powerpoint/2010/main" val="2029479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ussdiagramm: Verbinder 10">
            <a:extLst>
              <a:ext uri="{FF2B5EF4-FFF2-40B4-BE49-F238E27FC236}">
                <a16:creationId xmlns:a16="http://schemas.microsoft.com/office/drawing/2014/main" id="{EF93C60C-ED71-2C82-98D5-44ADC47A04DA}"/>
              </a:ext>
            </a:extLst>
          </p:cNvPr>
          <p:cNvSpPr/>
          <p:nvPr/>
        </p:nvSpPr>
        <p:spPr>
          <a:xfrm>
            <a:off x="649178" y="7126554"/>
            <a:ext cx="188501" cy="188497"/>
          </a:xfrm>
          <a:prstGeom prst="flowChartConnector">
            <a:avLst/>
          </a:prstGeom>
          <a:solidFill>
            <a:srgbClr val="00AE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AutoShape 2"/>
          <p:cNvSpPr/>
          <p:nvPr/>
        </p:nvSpPr>
        <p:spPr>
          <a:xfrm>
            <a:off x="517221" y="1808877"/>
            <a:ext cx="1715510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515733" y="6960517"/>
            <a:ext cx="1241066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13636773" y="6960517"/>
            <a:ext cx="4035556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743429" y="1620026"/>
            <a:ext cx="1747700" cy="339603"/>
            <a:chOff x="0" y="0"/>
            <a:chExt cx="2330266" cy="45280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2330266" cy="452804"/>
              <a:chOff x="0" y="0"/>
              <a:chExt cx="647296" cy="12577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47296" cy="125779"/>
              </a:xfrm>
              <a:custGeom>
                <a:avLst/>
                <a:gdLst/>
                <a:ahLst/>
                <a:cxnLst/>
                <a:rect l="l" t="t" r="r" b="b"/>
                <a:pathLst>
                  <a:path w="647296" h="125779">
                    <a:moveTo>
                      <a:pt x="0" y="0"/>
                    </a:moveTo>
                    <a:lnTo>
                      <a:pt x="647296" y="0"/>
                    </a:lnTo>
                    <a:lnTo>
                      <a:pt x="647296" y="125779"/>
                    </a:lnTo>
                    <a:lnTo>
                      <a:pt x="0" y="12577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114300"/>
                <a:ext cx="647296" cy="2400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56356" y="18756"/>
              <a:ext cx="2217553" cy="386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 b="1">
                  <a:solidFill>
                    <a:srgbClr val="FFC80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Wärme-Sektor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15076967" y="1152588"/>
            <a:ext cx="2595362" cy="551514"/>
          </a:xfrm>
          <a:custGeom>
            <a:avLst/>
            <a:gdLst/>
            <a:ahLst/>
            <a:cxnLst/>
            <a:rect l="l" t="t" r="r" b="b"/>
            <a:pathLst>
              <a:path w="2595362" h="551514">
                <a:moveTo>
                  <a:pt x="0" y="0"/>
                </a:moveTo>
                <a:lnTo>
                  <a:pt x="2595362" y="0"/>
                </a:lnTo>
                <a:lnTo>
                  <a:pt x="2595362" y="551514"/>
                </a:lnTo>
                <a:lnTo>
                  <a:pt x="0" y="5515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4" name="Group 34"/>
          <p:cNvGrpSpPr/>
          <p:nvPr/>
        </p:nvGrpSpPr>
        <p:grpSpPr>
          <a:xfrm>
            <a:off x="13636773" y="2226328"/>
            <a:ext cx="4035556" cy="3403251"/>
            <a:chOff x="0" y="0"/>
            <a:chExt cx="1101113" cy="928587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101113" cy="928587"/>
            </a:xfrm>
            <a:custGeom>
              <a:avLst/>
              <a:gdLst/>
              <a:ahLst/>
              <a:cxnLst/>
              <a:rect l="l" t="t" r="r" b="b"/>
              <a:pathLst>
                <a:path w="1101113" h="928587">
                  <a:moveTo>
                    <a:pt x="44124" y="0"/>
                  </a:moveTo>
                  <a:lnTo>
                    <a:pt x="1056989" y="0"/>
                  </a:lnTo>
                  <a:cubicBezTo>
                    <a:pt x="1081358" y="0"/>
                    <a:pt x="1101113" y="19755"/>
                    <a:pt x="1101113" y="44124"/>
                  </a:cubicBezTo>
                  <a:lnTo>
                    <a:pt x="1101113" y="884463"/>
                  </a:lnTo>
                  <a:cubicBezTo>
                    <a:pt x="1101113" y="908832"/>
                    <a:pt x="1081358" y="928587"/>
                    <a:pt x="1056989" y="928587"/>
                  </a:cubicBezTo>
                  <a:lnTo>
                    <a:pt x="44124" y="928587"/>
                  </a:lnTo>
                  <a:cubicBezTo>
                    <a:pt x="19755" y="928587"/>
                    <a:pt x="0" y="908832"/>
                    <a:pt x="0" y="884463"/>
                  </a:cubicBezTo>
                  <a:lnTo>
                    <a:pt x="0" y="44124"/>
                  </a:lnTo>
                  <a:cubicBezTo>
                    <a:pt x="0" y="19755"/>
                    <a:pt x="19755" y="0"/>
                    <a:pt x="44124" y="0"/>
                  </a:cubicBezTo>
                  <a:close/>
                </a:path>
              </a:pathLst>
            </a:cu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38100" cap="rnd">
              <a:solidFill>
                <a:srgbClr val="A3D869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9" name="Freeform 39"/>
          <p:cNvSpPr/>
          <p:nvPr/>
        </p:nvSpPr>
        <p:spPr>
          <a:xfrm>
            <a:off x="888023" y="548802"/>
            <a:ext cx="1458512" cy="1071224"/>
          </a:xfrm>
          <a:custGeom>
            <a:avLst/>
            <a:gdLst/>
            <a:ahLst/>
            <a:cxnLst/>
            <a:rect l="l" t="t" r="r" b="b"/>
            <a:pathLst>
              <a:path w="1458512" h="1071224">
                <a:moveTo>
                  <a:pt x="0" y="0"/>
                </a:moveTo>
                <a:lnTo>
                  <a:pt x="1458512" y="0"/>
                </a:lnTo>
                <a:lnTo>
                  <a:pt x="1458512" y="1071224"/>
                </a:lnTo>
                <a:lnTo>
                  <a:pt x="0" y="10712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5" name="TextBox 45"/>
          <p:cNvSpPr txBox="1"/>
          <p:nvPr/>
        </p:nvSpPr>
        <p:spPr>
          <a:xfrm>
            <a:off x="517221" y="2150128"/>
            <a:ext cx="12409180" cy="2281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Erneuerbar betriebene Wärmenetze haben in der Regel ein niedrigeres Temperaturniveau, weil die Umweltwärme nicht ähnlich leicht wie fossil erzeugte Wärme genutzt werden kann. 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Daher müssen die Wärmesysteme so umgebaut werden, dass sie mit niedrigeren Temperauren (&lt; 70 Grad) betrieben werden können. </a:t>
            </a:r>
          </a:p>
          <a:p>
            <a:pPr algn="l">
              <a:lnSpc>
                <a:spcPts val="3039"/>
              </a:lnSpc>
            </a:pPr>
            <a:endParaRPr lang="de-DE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Zusätzlich werden durch die Temperaturreduzierung Effizienzpotenziale gehoben.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17221" y="6549409"/>
            <a:ext cx="1973907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Maßnahmentyp</a:t>
            </a:r>
            <a:endParaRPr lang="en-US" sz="1999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13645404" y="6549037"/>
            <a:ext cx="228773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Beteiligte</a:t>
            </a:r>
            <a:r>
              <a:rPr lang="en-US" sz="1999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Akteure</a:t>
            </a:r>
            <a:endParaRPr lang="en-US" sz="1999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889210" y="7027192"/>
            <a:ext cx="11554521" cy="742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en-US" sz="1899" b="1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Technische</a:t>
            </a:r>
            <a:r>
              <a:rPr lang="en-US" sz="1899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Maßnahme</a:t>
            </a:r>
            <a:r>
              <a:rPr lang="en-US" sz="1899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: </a:t>
            </a:r>
          </a:p>
          <a:p>
            <a:pPr algn="l">
              <a:lnSpc>
                <a:spcPts val="3039"/>
              </a:lnSpc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Umrüstung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der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Wärmenetze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und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Nutzbarmachung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für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Einspeisung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von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erneuerbaren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Wärmequellen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13469326" y="6989092"/>
            <a:ext cx="4203003" cy="1512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Geld muss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durch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politischen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Beschluss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bewilligt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warden</a:t>
            </a: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Ausführung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durch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Unternehmen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oder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Stadtwerke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6687800" y="9541473"/>
            <a:ext cx="1116587" cy="342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Seite</a:t>
            </a:r>
            <a:r>
              <a:rPr lang="en-US" sz="19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4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3636773" y="5715305"/>
            <a:ext cx="4035556" cy="451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Brauner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2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Metallturm</a:t>
            </a:r>
            <a:endParaRPr lang="en-US" sz="12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algn="ctr">
              <a:lnSpc>
                <a:spcPts val="1819"/>
              </a:lnSpc>
            </a:pP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Quelle: 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Wikimedia Commons</a:t>
            </a:r>
            <a:endParaRPr lang="en-US" sz="12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grpSp>
        <p:nvGrpSpPr>
          <p:cNvPr id="52" name="Group 52"/>
          <p:cNvGrpSpPr/>
          <p:nvPr/>
        </p:nvGrpSpPr>
        <p:grpSpPr>
          <a:xfrm>
            <a:off x="2759194" y="392720"/>
            <a:ext cx="11894274" cy="1416157"/>
            <a:chOff x="0" y="-38100"/>
            <a:chExt cx="15859032" cy="1888208"/>
          </a:xfrm>
        </p:grpSpPr>
        <p:sp>
          <p:nvSpPr>
            <p:cNvPr id="53" name="TextBox 53"/>
            <p:cNvSpPr txBox="1"/>
            <p:nvPr/>
          </p:nvSpPr>
          <p:spPr>
            <a:xfrm>
              <a:off x="0" y="456565"/>
              <a:ext cx="15859032" cy="13935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Umsetzung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von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Effizienzmaßnahmen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in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Wärmenetzen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</a:p>
            <a:p>
              <a:pPr algn="l">
                <a:lnSpc>
                  <a:spcPts val="4200"/>
                </a:lnSpc>
              </a:pP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(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u.a.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Temperaturreduzierung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,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hydraulische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Optimierung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-38100"/>
              <a:ext cx="1401075" cy="4085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DM Sans 1"/>
                  <a:ea typeface="DM Sans 1"/>
                  <a:cs typeface="DM Sans 1"/>
                  <a:sym typeface="DM Sans 1"/>
                </a:rPr>
                <a:t>TOP 003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5163544-5EB9-ED11-BFE1-F577EFDAC69D}"/>
              </a:ext>
            </a:extLst>
          </p:cNvPr>
          <p:cNvGrpSpPr/>
          <p:nvPr/>
        </p:nvGrpSpPr>
        <p:grpSpPr>
          <a:xfrm>
            <a:off x="-15767" y="2291998"/>
            <a:ext cx="185302" cy="7556180"/>
            <a:chOff x="-34161" y="24949"/>
            <a:chExt cx="247070" cy="10074908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7111EF6-9638-799F-5D65-5A363FACA5FD}"/>
                </a:ext>
              </a:extLst>
            </p:cNvPr>
            <p:cNvSpPr txBox="1"/>
            <p:nvPr/>
          </p:nvSpPr>
          <p:spPr>
            <a:xfrm rot="16200000">
              <a:off x="-4463241" y="4477619"/>
              <a:ext cx="9128820" cy="223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99"/>
                </a:lnSpc>
              </a:pP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UBA 2022: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Klimaschutzpotenziale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in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Kommunen</a:t>
              </a:r>
              <a:endParaRPr lang="en-US" sz="900" dirty="0">
                <a:solidFill>
                  <a:srgbClr val="011633"/>
                </a:solidFill>
                <a:latin typeface="DM Sans 2" panose="020B0604020202020204" charset="0"/>
                <a:ea typeface="Open Sans"/>
                <a:cs typeface="Open Sans"/>
                <a:sym typeface="Open Sans"/>
                <a:hlinkClick r:id="rId7" tooltip="https://www.mannheim.de/de/stadt-gestalten/planungskonzepte/flaechennutzungsplanung/flaechennutzungsplan-windenerg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A730C6E-750F-0DD9-A110-A5029B72DC2C}"/>
                </a:ext>
              </a:extLst>
            </p:cNvPr>
            <p:cNvSpPr txBox="1"/>
            <p:nvPr/>
          </p:nvSpPr>
          <p:spPr>
            <a:xfrm rot="16200000">
              <a:off x="-332178" y="9565537"/>
              <a:ext cx="832337" cy="236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39"/>
                </a:lnSpc>
              </a:pP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Quellen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9398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13">
            <a:extLst>
              <a:ext uri="{FF2B5EF4-FFF2-40B4-BE49-F238E27FC236}">
                <a16:creationId xmlns:a16="http://schemas.microsoft.com/office/drawing/2014/main" id="{EFA98D1F-DC25-C5D2-1982-B3DEE40F1E7D}"/>
              </a:ext>
            </a:extLst>
          </p:cNvPr>
          <p:cNvSpPr/>
          <p:nvPr/>
        </p:nvSpPr>
        <p:spPr>
          <a:xfrm>
            <a:off x="631505" y="7117957"/>
            <a:ext cx="188501" cy="18850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C80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" name="AutoShape 2"/>
          <p:cNvSpPr/>
          <p:nvPr/>
        </p:nvSpPr>
        <p:spPr>
          <a:xfrm>
            <a:off x="517221" y="1808877"/>
            <a:ext cx="1715510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515733" y="6960517"/>
            <a:ext cx="1241066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13636773" y="6960517"/>
            <a:ext cx="4035556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743429" y="1620026"/>
            <a:ext cx="1747700" cy="339603"/>
            <a:chOff x="0" y="0"/>
            <a:chExt cx="2330266" cy="45280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2330266" cy="452804"/>
              <a:chOff x="0" y="0"/>
              <a:chExt cx="647296" cy="12577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47296" cy="125779"/>
              </a:xfrm>
              <a:custGeom>
                <a:avLst/>
                <a:gdLst/>
                <a:ahLst/>
                <a:cxnLst/>
                <a:rect l="l" t="t" r="r" b="b"/>
                <a:pathLst>
                  <a:path w="647296" h="125779">
                    <a:moveTo>
                      <a:pt x="0" y="0"/>
                    </a:moveTo>
                    <a:lnTo>
                      <a:pt x="647296" y="0"/>
                    </a:lnTo>
                    <a:lnTo>
                      <a:pt x="647296" y="125779"/>
                    </a:lnTo>
                    <a:lnTo>
                      <a:pt x="0" y="12577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114300"/>
                <a:ext cx="647296" cy="2400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56356" y="18756"/>
              <a:ext cx="2217553" cy="386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 b="1">
                  <a:solidFill>
                    <a:srgbClr val="FFC80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Wärme-Sektor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15076967" y="1152588"/>
            <a:ext cx="2595362" cy="551514"/>
          </a:xfrm>
          <a:custGeom>
            <a:avLst/>
            <a:gdLst/>
            <a:ahLst/>
            <a:cxnLst/>
            <a:rect l="l" t="t" r="r" b="b"/>
            <a:pathLst>
              <a:path w="2595362" h="551514">
                <a:moveTo>
                  <a:pt x="0" y="0"/>
                </a:moveTo>
                <a:lnTo>
                  <a:pt x="2595362" y="0"/>
                </a:lnTo>
                <a:lnTo>
                  <a:pt x="2595362" y="551514"/>
                </a:lnTo>
                <a:lnTo>
                  <a:pt x="0" y="5515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4" name="Group 34"/>
          <p:cNvGrpSpPr/>
          <p:nvPr/>
        </p:nvGrpSpPr>
        <p:grpSpPr>
          <a:xfrm>
            <a:off x="13636773" y="2226328"/>
            <a:ext cx="4035556" cy="3403251"/>
            <a:chOff x="0" y="0"/>
            <a:chExt cx="1101113" cy="928587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101113" cy="928587"/>
            </a:xfrm>
            <a:custGeom>
              <a:avLst/>
              <a:gdLst/>
              <a:ahLst/>
              <a:cxnLst/>
              <a:rect l="l" t="t" r="r" b="b"/>
              <a:pathLst>
                <a:path w="1101113" h="928587">
                  <a:moveTo>
                    <a:pt x="44124" y="0"/>
                  </a:moveTo>
                  <a:lnTo>
                    <a:pt x="1056989" y="0"/>
                  </a:lnTo>
                  <a:cubicBezTo>
                    <a:pt x="1081358" y="0"/>
                    <a:pt x="1101113" y="19755"/>
                    <a:pt x="1101113" y="44124"/>
                  </a:cubicBezTo>
                  <a:lnTo>
                    <a:pt x="1101113" y="884463"/>
                  </a:lnTo>
                  <a:cubicBezTo>
                    <a:pt x="1101113" y="908832"/>
                    <a:pt x="1081358" y="928587"/>
                    <a:pt x="1056989" y="928587"/>
                  </a:cubicBezTo>
                  <a:lnTo>
                    <a:pt x="44124" y="928587"/>
                  </a:lnTo>
                  <a:cubicBezTo>
                    <a:pt x="19755" y="928587"/>
                    <a:pt x="0" y="908832"/>
                    <a:pt x="0" y="884463"/>
                  </a:cubicBezTo>
                  <a:lnTo>
                    <a:pt x="0" y="44124"/>
                  </a:lnTo>
                  <a:cubicBezTo>
                    <a:pt x="0" y="19755"/>
                    <a:pt x="19755" y="0"/>
                    <a:pt x="44124" y="0"/>
                  </a:cubicBezTo>
                  <a:close/>
                </a:path>
              </a:pathLst>
            </a:cu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38100" cap="rnd">
              <a:solidFill>
                <a:srgbClr val="A3D869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9" name="Freeform 39"/>
          <p:cNvSpPr/>
          <p:nvPr/>
        </p:nvSpPr>
        <p:spPr>
          <a:xfrm>
            <a:off x="888023" y="548802"/>
            <a:ext cx="1458512" cy="1071224"/>
          </a:xfrm>
          <a:custGeom>
            <a:avLst/>
            <a:gdLst/>
            <a:ahLst/>
            <a:cxnLst/>
            <a:rect l="l" t="t" r="r" b="b"/>
            <a:pathLst>
              <a:path w="1458512" h="1071224">
                <a:moveTo>
                  <a:pt x="0" y="0"/>
                </a:moveTo>
                <a:lnTo>
                  <a:pt x="1458512" y="0"/>
                </a:lnTo>
                <a:lnTo>
                  <a:pt x="1458512" y="1071224"/>
                </a:lnTo>
                <a:lnTo>
                  <a:pt x="0" y="10712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5" name="TextBox 45"/>
          <p:cNvSpPr txBox="1"/>
          <p:nvPr/>
        </p:nvSpPr>
        <p:spPr>
          <a:xfrm>
            <a:off x="517221" y="2150128"/>
            <a:ext cx="12409180" cy="30511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Wärmenetze können effizienter sein als die Umstellung der individuellen Heizung. Daher kann es sinnvoll sein, die Abnahmebasis der Fernwärme zu erhöhen.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klare Ziele 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über Erhöhung der Anschlussquote und Wärmeabnahme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Informationsangebot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über Stadtwerke bzw. kommunale Kanäle streuen;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mit bestehenden kommunalen Beratungsangeboten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(Energieberatung, Sanierungskonzepten etc.) 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verzahnen;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Nach §13 Kommunalverfassungsgesetz ist die 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Festsetzung eines Anschlusszwanges 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an ein neu zu errichtendes Nahwärmenetz grundsätzlich auf Basis der Ergebnisse der Quartierskonzepte möglich </a:t>
            </a:r>
            <a:r>
              <a:rPr lang="de-DE" sz="1899" i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(Achtung potenziell konfliktive Maßnahme! Achtung vor hohen Wärmekosten für </a:t>
            </a:r>
            <a:r>
              <a:rPr lang="de-DE" sz="1899" i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Verbraucher:innen</a:t>
            </a:r>
            <a:r>
              <a:rPr lang="de-DE" sz="1899" i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!)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17221" y="6549409"/>
            <a:ext cx="1973907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Maßnahmentyp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3645404" y="6549037"/>
            <a:ext cx="228773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Beteiligte Akteure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889210" y="7027192"/>
            <a:ext cx="12037191" cy="18969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en-US" sz="1899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Enabling-</a:t>
            </a:r>
            <a:r>
              <a:rPr lang="en-US" sz="1899" b="1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Maßnahme</a:t>
            </a:r>
            <a:r>
              <a:rPr lang="en-US" sz="1899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: </a:t>
            </a:r>
          </a:p>
          <a:p>
            <a:pPr algn="l">
              <a:lnSpc>
                <a:spcPts val="3039"/>
              </a:lnSpc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Ermöglicht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die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Umsetzung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einer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technischen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Maßnahme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: Anschluss an die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dekarbonisierte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Fernwärme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algn="l">
              <a:lnSpc>
                <a:spcPts val="3039"/>
              </a:lnSpc>
            </a:pP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algn="l">
              <a:lnSpc>
                <a:spcPts val="3039"/>
              </a:lnSpc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Planerische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Maßnahme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:</a:t>
            </a:r>
          </a:p>
          <a:p>
            <a:pPr algn="l">
              <a:lnSpc>
                <a:spcPts val="3039"/>
              </a:lnSpc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Verpflichtung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über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kommunale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Satzung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erzeugt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Einsparung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durch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Ersetzung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fossiler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Wärme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13469326" y="6989092"/>
            <a:ext cx="4203003" cy="1512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Geld muss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durch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politischen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Beschluss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bewilligt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warden</a:t>
            </a: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Ausführung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durch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Unternehmen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oder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Stadtwerke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6687800" y="9541473"/>
            <a:ext cx="1116587" cy="342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Seite</a:t>
            </a:r>
            <a:r>
              <a:rPr lang="en-US" sz="19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5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3636773" y="5715305"/>
            <a:ext cx="4035556" cy="451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Vernetzung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in </a:t>
            </a:r>
            <a:r>
              <a:rPr lang="en-US" sz="12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Wohngebieten</a:t>
            </a:r>
            <a:endParaRPr lang="en-US" sz="12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algn="ctr">
              <a:lnSpc>
                <a:spcPts val="1819"/>
              </a:lnSpc>
            </a:pP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Quelle: 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lang="en-US" sz="12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grpSp>
        <p:nvGrpSpPr>
          <p:cNvPr id="52" name="Group 52"/>
          <p:cNvGrpSpPr/>
          <p:nvPr/>
        </p:nvGrpSpPr>
        <p:grpSpPr>
          <a:xfrm>
            <a:off x="2759194" y="392720"/>
            <a:ext cx="11894274" cy="1405193"/>
            <a:chOff x="0" y="-38100"/>
            <a:chExt cx="15859032" cy="1873590"/>
          </a:xfrm>
        </p:grpSpPr>
        <p:sp>
          <p:nvSpPr>
            <p:cNvPr id="53" name="TextBox 53"/>
            <p:cNvSpPr txBox="1"/>
            <p:nvPr/>
          </p:nvSpPr>
          <p:spPr>
            <a:xfrm>
              <a:off x="0" y="456565"/>
              <a:ext cx="15859032" cy="1378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25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Beratung</a:t>
              </a:r>
              <a:r>
                <a:rPr lang="en-US" sz="25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und Motivation </a:t>
              </a:r>
              <a:r>
                <a:rPr lang="en-US" sz="25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zur</a:t>
              </a:r>
              <a:r>
                <a:rPr lang="en-US" sz="25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25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Verdichtung</a:t>
              </a:r>
              <a:r>
                <a:rPr lang="en-US" sz="25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und </a:t>
              </a:r>
              <a:r>
                <a:rPr lang="en-US" sz="25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Erweiterung</a:t>
              </a:r>
              <a:r>
                <a:rPr lang="en-US" sz="25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von </a:t>
              </a:r>
              <a:r>
                <a:rPr lang="en-US" sz="25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Wärmenetzen</a:t>
              </a:r>
              <a:r>
                <a:rPr lang="en-US" sz="25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in </a:t>
              </a:r>
              <a:r>
                <a:rPr lang="en-US" sz="25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bestehenden</a:t>
              </a:r>
              <a:r>
                <a:rPr lang="en-US" sz="25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25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Wohngebieten</a:t>
              </a:r>
              <a:r>
                <a:rPr lang="en-US" sz="25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25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bzw</a:t>
              </a:r>
              <a:r>
                <a:rPr lang="en-US" sz="25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. Anschluss- und </a:t>
              </a:r>
              <a:r>
                <a:rPr lang="en-US" sz="25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Benutzungszwang</a:t>
              </a:r>
              <a:endParaRPr lang="en-US" sz="2500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endParaRP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-38100"/>
              <a:ext cx="1401075" cy="4085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DM Sans 1"/>
                  <a:ea typeface="DM Sans 1"/>
                  <a:cs typeface="DM Sans 1"/>
                  <a:sym typeface="DM Sans 1"/>
                </a:rPr>
                <a:t>TOP 004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5163544-5EB9-ED11-BFE1-F577EFDAC69D}"/>
              </a:ext>
            </a:extLst>
          </p:cNvPr>
          <p:cNvGrpSpPr/>
          <p:nvPr/>
        </p:nvGrpSpPr>
        <p:grpSpPr>
          <a:xfrm>
            <a:off x="-15767" y="2291998"/>
            <a:ext cx="185302" cy="7556180"/>
            <a:chOff x="-34161" y="24950"/>
            <a:chExt cx="247070" cy="10074907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7111EF6-9638-799F-5D65-5A363FACA5FD}"/>
                </a:ext>
              </a:extLst>
            </p:cNvPr>
            <p:cNvSpPr txBox="1"/>
            <p:nvPr/>
          </p:nvSpPr>
          <p:spPr>
            <a:xfrm rot="16200000">
              <a:off x="-4463241" y="4477619"/>
              <a:ext cx="9128820" cy="2234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99"/>
                </a:lnSpc>
              </a:pP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UBA 2022: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Klimaschutzpotenziale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in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Kommunen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, S. 91 f.; 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Urteil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Bundesverwaltungsgericht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(2016)</a:t>
              </a:r>
              <a:endParaRPr lang="en-US" sz="900" dirty="0">
                <a:solidFill>
                  <a:srgbClr val="011633"/>
                </a:solidFill>
                <a:latin typeface="DM Sans 2" panose="020B0604020202020204" charset="0"/>
                <a:ea typeface="Open Sans"/>
                <a:cs typeface="Open Sans"/>
                <a:sym typeface="Open Sans"/>
                <a:hlinkClick r:id="rId8" tooltip="https://www.mannheim.de/de/stadt-gestalten/planungskonzepte/flaechennutzungsplanung/flaechennutzungsplan-windenerg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A730C6E-750F-0DD9-A110-A5029B72DC2C}"/>
                </a:ext>
              </a:extLst>
            </p:cNvPr>
            <p:cNvSpPr txBox="1"/>
            <p:nvPr/>
          </p:nvSpPr>
          <p:spPr>
            <a:xfrm rot="16200000">
              <a:off x="-332178" y="9565537"/>
              <a:ext cx="832337" cy="236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39"/>
                </a:lnSpc>
              </a:pP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Quellen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:</a:t>
              </a:r>
            </a:p>
          </p:txBody>
        </p:sp>
      </p:grpSp>
      <p:grpSp>
        <p:nvGrpSpPr>
          <p:cNvPr id="12" name="Group 36">
            <a:extLst>
              <a:ext uri="{FF2B5EF4-FFF2-40B4-BE49-F238E27FC236}">
                <a16:creationId xmlns:a16="http://schemas.microsoft.com/office/drawing/2014/main" id="{2B4AB1BF-6809-D10C-53FC-EF8B62F9093C}"/>
              </a:ext>
            </a:extLst>
          </p:cNvPr>
          <p:cNvGrpSpPr/>
          <p:nvPr/>
        </p:nvGrpSpPr>
        <p:grpSpPr>
          <a:xfrm>
            <a:off x="649177" y="8282229"/>
            <a:ext cx="188501" cy="188501"/>
            <a:chOff x="0" y="0"/>
            <a:chExt cx="812800" cy="812800"/>
          </a:xfrm>
        </p:grpSpPr>
        <p:sp>
          <p:nvSpPr>
            <p:cNvPr id="13" name="Freeform 37">
              <a:extLst>
                <a:ext uri="{FF2B5EF4-FFF2-40B4-BE49-F238E27FC236}">
                  <a16:creationId xmlns:a16="http://schemas.microsoft.com/office/drawing/2014/main" id="{51BEC713-3464-B93D-9DCC-07E91F7EA39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Box 38">
              <a:extLst>
                <a:ext uri="{FF2B5EF4-FFF2-40B4-BE49-F238E27FC236}">
                  <a16:creationId xmlns:a16="http://schemas.microsoft.com/office/drawing/2014/main" id="{EF5C6DAD-C0DB-14C5-B37E-F3959C613F63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/>
            </a:p>
          </p:txBody>
        </p:sp>
      </p:grpSp>
      <p:grpSp>
        <p:nvGrpSpPr>
          <p:cNvPr id="11" name="Group 17">
            <a:extLst>
              <a:ext uri="{FF2B5EF4-FFF2-40B4-BE49-F238E27FC236}">
                <a16:creationId xmlns:a16="http://schemas.microsoft.com/office/drawing/2014/main" id="{A72BF632-FAC8-2C3D-2402-0B2E75124649}"/>
              </a:ext>
            </a:extLst>
          </p:cNvPr>
          <p:cNvGrpSpPr/>
          <p:nvPr/>
        </p:nvGrpSpPr>
        <p:grpSpPr>
          <a:xfrm>
            <a:off x="515733" y="9407587"/>
            <a:ext cx="2341249" cy="440591"/>
            <a:chOff x="0" y="0"/>
            <a:chExt cx="662234" cy="124623"/>
          </a:xfrm>
        </p:grpSpPr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4C2C24CF-64BC-D830-49B2-6F38BD665F1E}"/>
                </a:ext>
              </a:extLst>
            </p:cNvPr>
            <p:cNvSpPr/>
            <p:nvPr/>
          </p:nvSpPr>
          <p:spPr>
            <a:xfrm>
              <a:off x="0" y="0"/>
              <a:ext cx="662234" cy="124623"/>
            </a:xfrm>
            <a:custGeom>
              <a:avLst/>
              <a:gdLst/>
              <a:ahLst/>
              <a:cxnLst/>
              <a:rect l="l" t="t" r="r" b="b"/>
              <a:pathLst>
                <a:path w="662234" h="124623">
                  <a:moveTo>
                    <a:pt x="62312" y="0"/>
                  </a:moveTo>
                  <a:lnTo>
                    <a:pt x="599922" y="0"/>
                  </a:lnTo>
                  <a:cubicBezTo>
                    <a:pt x="616448" y="0"/>
                    <a:pt x="632297" y="6565"/>
                    <a:pt x="643983" y="18251"/>
                  </a:cubicBezTo>
                  <a:cubicBezTo>
                    <a:pt x="655669" y="29936"/>
                    <a:pt x="662234" y="45786"/>
                    <a:pt x="662234" y="62312"/>
                  </a:cubicBezTo>
                  <a:lnTo>
                    <a:pt x="662234" y="62312"/>
                  </a:lnTo>
                  <a:cubicBezTo>
                    <a:pt x="662234" y="78838"/>
                    <a:pt x="655669" y="94687"/>
                    <a:pt x="643983" y="106373"/>
                  </a:cubicBezTo>
                  <a:cubicBezTo>
                    <a:pt x="632297" y="118058"/>
                    <a:pt x="616448" y="124623"/>
                    <a:pt x="599922" y="124623"/>
                  </a:cubicBezTo>
                  <a:lnTo>
                    <a:pt x="62312" y="124623"/>
                  </a:lnTo>
                  <a:cubicBezTo>
                    <a:pt x="45786" y="124623"/>
                    <a:pt x="29936" y="118058"/>
                    <a:pt x="18251" y="106373"/>
                  </a:cubicBezTo>
                  <a:cubicBezTo>
                    <a:pt x="6565" y="94687"/>
                    <a:pt x="0" y="78838"/>
                    <a:pt x="0" y="62312"/>
                  </a:cubicBezTo>
                  <a:lnTo>
                    <a:pt x="0" y="62312"/>
                  </a:lnTo>
                  <a:cubicBezTo>
                    <a:pt x="0" y="45786"/>
                    <a:pt x="6565" y="29936"/>
                    <a:pt x="18251" y="18251"/>
                  </a:cubicBezTo>
                  <a:cubicBezTo>
                    <a:pt x="29936" y="6565"/>
                    <a:pt x="45786" y="0"/>
                    <a:pt x="62312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TextBox 19">
              <a:extLst>
                <a:ext uri="{FF2B5EF4-FFF2-40B4-BE49-F238E27FC236}">
                  <a16:creationId xmlns:a16="http://schemas.microsoft.com/office/drawing/2014/main" id="{299F8778-84FD-E8AF-397F-BD262F0C4E3F}"/>
                </a:ext>
              </a:extLst>
            </p:cNvPr>
            <p:cNvSpPr txBox="1"/>
            <p:nvPr/>
          </p:nvSpPr>
          <p:spPr>
            <a:xfrm>
              <a:off x="0" y="-28575"/>
              <a:ext cx="662234" cy="153198"/>
            </a:xfrm>
            <a:prstGeom prst="rect">
              <a:avLst/>
            </a:prstGeom>
          </p:spPr>
          <p:txBody>
            <a:bodyPr lIns="47301" tIns="47301" rIns="47301" bIns="47301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9" name="Freeform 32">
            <a:extLst>
              <a:ext uri="{FF2B5EF4-FFF2-40B4-BE49-F238E27FC236}">
                <a16:creationId xmlns:a16="http://schemas.microsoft.com/office/drawing/2014/main" id="{093BCF4E-162C-F0AC-1797-4109ED70DBAF}"/>
              </a:ext>
            </a:extLst>
          </p:cNvPr>
          <p:cNvSpPr/>
          <p:nvPr/>
        </p:nvSpPr>
        <p:spPr>
          <a:xfrm>
            <a:off x="635586" y="9503441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3" y="0"/>
                </a:lnTo>
                <a:lnTo>
                  <a:pt x="233323" y="233322"/>
                </a:lnTo>
                <a:lnTo>
                  <a:pt x="0" y="23332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0" name="TextBox 40">
            <a:extLst>
              <a:ext uri="{FF2B5EF4-FFF2-40B4-BE49-F238E27FC236}">
                <a16:creationId xmlns:a16="http://schemas.microsoft.com/office/drawing/2014/main" id="{4D92BEF5-4228-15EC-6DC8-E764E2E43038}"/>
              </a:ext>
            </a:extLst>
          </p:cNvPr>
          <p:cNvSpPr txBox="1"/>
          <p:nvPr/>
        </p:nvSpPr>
        <p:spPr>
          <a:xfrm>
            <a:off x="916534" y="9500566"/>
            <a:ext cx="1765348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>
                <a:solidFill>
                  <a:srgbClr val="000000"/>
                </a:solidFill>
                <a:latin typeface="DM Sans 1"/>
                <a:ea typeface="DM Sans 1"/>
                <a:cs typeface="DM Sans 1"/>
                <a:sym typeface="DM Sans 1"/>
              </a:rPr>
              <a:t>THG-Einsparpotenzial</a:t>
            </a:r>
          </a:p>
        </p:txBody>
      </p:sp>
    </p:spTree>
    <p:extLst>
      <p:ext uri="{BB962C8B-B14F-4D97-AF65-F5344CB8AC3E}">
        <p14:creationId xmlns:p14="http://schemas.microsoft.com/office/powerpoint/2010/main" val="17899315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">
  <a:themeElements>
    <a:clrScheme name="Benutzerdefiniert 3">
      <a:dk1>
        <a:srgbClr val="001432"/>
      </a:dk1>
      <a:lt1>
        <a:srgbClr val="001432"/>
      </a:lt1>
      <a:dk2>
        <a:srgbClr val="FFC80C"/>
      </a:dk2>
      <a:lt2>
        <a:srgbClr val="FEFFFF"/>
      </a:lt2>
      <a:accent1>
        <a:srgbClr val="FFC80C"/>
      </a:accent1>
      <a:accent2>
        <a:srgbClr val="00AED7"/>
      </a:accent2>
      <a:accent3>
        <a:srgbClr val="A3D769"/>
      </a:accent3>
      <a:accent4>
        <a:srgbClr val="FEFFFF"/>
      </a:accent4>
      <a:accent5>
        <a:srgbClr val="001432"/>
      </a:accent5>
      <a:accent6>
        <a:srgbClr val="001432"/>
      </a:accent6>
      <a:hlink>
        <a:srgbClr val="0563C1"/>
      </a:hlink>
      <a:folHlink>
        <a:srgbClr val="FFC80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mfindungsevents_Vorlage_Nov 22" id="{6BF04B8E-E545-456D-8C5F-128A6E7D8C3D}" vid="{37944432-ADFD-4989-938B-DA118DF2533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837</Words>
  <Application>Microsoft Office PowerPoint</Application>
  <PresentationFormat>Benutzerdefiniert</PresentationFormat>
  <Paragraphs>114</Paragraphs>
  <Slides>7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8" baseType="lpstr">
      <vt:lpstr>DM Sans 2 Bold</vt:lpstr>
      <vt:lpstr>Open Sans Bold</vt:lpstr>
      <vt:lpstr>Wingdings</vt:lpstr>
      <vt:lpstr>DM Sans 2</vt:lpstr>
      <vt:lpstr>Symbol</vt:lpstr>
      <vt:lpstr>Arial</vt:lpstr>
      <vt:lpstr>DM Sans 1</vt:lpstr>
      <vt:lpstr>Calibri</vt:lpstr>
      <vt:lpstr>Office Theme</vt:lpstr>
      <vt:lpstr>5_Office</vt:lpstr>
      <vt:lpstr>think-cell Folie</vt:lpstr>
      <vt:lpstr>LocalZero Top-Maßnahmen Wärme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Entwurf_PP Top-Maßnahmen</dc:title>
  <cp:lastModifiedBy>Pauline Höchter</cp:lastModifiedBy>
  <cp:revision>8</cp:revision>
  <dcterms:created xsi:type="dcterms:W3CDTF">2006-08-16T00:00:00Z</dcterms:created>
  <dcterms:modified xsi:type="dcterms:W3CDTF">2024-09-30T10:43:13Z</dcterms:modified>
  <dc:identifier>DAGMa3UTT6E</dc:identifier>
</cp:coreProperties>
</file>