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4" r:id="rId1"/>
  </p:sldMasterIdLst>
  <p:notesMasterIdLst>
    <p:notesMasterId r:id="rId13"/>
  </p:notesMasterIdLst>
  <p:sldIdLst>
    <p:sldId id="436" r:id="rId2"/>
    <p:sldId id="437" r:id="rId3"/>
    <p:sldId id="438" r:id="rId4"/>
    <p:sldId id="439" r:id="rId5"/>
    <p:sldId id="440" r:id="rId6"/>
    <p:sldId id="441" r:id="rId7"/>
    <p:sldId id="446" r:id="rId8"/>
    <p:sldId id="442" r:id="rId9"/>
    <p:sldId id="443" r:id="rId10"/>
    <p:sldId id="444" r:id="rId11"/>
    <p:sldId id="445" r:id="rId12"/>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7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21" autoAdjust="0"/>
  </p:normalViewPr>
  <p:slideViewPr>
    <p:cSldViewPr snapToGrid="0">
      <p:cViewPr varScale="1">
        <p:scale>
          <a:sx n="65" d="100"/>
          <a:sy n="65" d="100"/>
        </p:scale>
        <p:origin x="816"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8135"/>
          </a:xfrm>
          <a:prstGeom prst="rect">
            <a:avLst/>
          </a:prstGeom>
        </p:spPr>
        <p:txBody>
          <a:bodyPr vert="horz" lIns="91001" tIns="45501" rIns="91001" bIns="45501" rtlCol="0"/>
          <a:lstStyle>
            <a:lvl1pPr algn="l">
              <a:defRPr sz="1200"/>
            </a:lvl1pPr>
          </a:lstStyle>
          <a:p>
            <a:endParaRPr lang="de-DE"/>
          </a:p>
        </p:txBody>
      </p:sp>
      <p:sp>
        <p:nvSpPr>
          <p:cNvPr id="3" name="Datumsplatzhalter 2"/>
          <p:cNvSpPr>
            <a:spLocks noGrp="1"/>
          </p:cNvSpPr>
          <p:nvPr>
            <p:ph type="dt" idx="1"/>
          </p:nvPr>
        </p:nvSpPr>
        <p:spPr>
          <a:xfrm>
            <a:off x="3850443" y="1"/>
            <a:ext cx="2945659" cy="498135"/>
          </a:xfrm>
          <a:prstGeom prst="rect">
            <a:avLst/>
          </a:prstGeom>
        </p:spPr>
        <p:txBody>
          <a:bodyPr vert="horz" lIns="91001" tIns="45501" rIns="91001" bIns="45501" rtlCol="0"/>
          <a:lstStyle>
            <a:lvl1pPr algn="r">
              <a:defRPr sz="1200"/>
            </a:lvl1pPr>
          </a:lstStyle>
          <a:p>
            <a:fld id="{B862F7DE-3CFC-4A8C-B8C2-EAC186753F1A}" type="datetimeFigureOut">
              <a:rPr lang="de-DE" smtClean="0"/>
              <a:t>17.08.2021</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001" tIns="45501" rIns="91001" bIns="45501"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001" tIns="45501" rIns="91001" bIns="45501"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001" tIns="45501" rIns="91001" bIns="45501"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001" tIns="45501" rIns="91001" bIns="45501" rtlCol="0" anchor="b"/>
          <a:lstStyle>
            <a:lvl1pPr algn="r">
              <a:defRPr sz="1200"/>
            </a:lvl1pPr>
          </a:lstStyle>
          <a:p>
            <a:fld id="{25377122-5552-4FD7-9418-E126C09947C2}" type="slidenum">
              <a:rPr lang="de-DE" smtClean="0"/>
              <a:t>‹Nr.›</a:t>
            </a:fld>
            <a:endParaRPr lang="de-DE"/>
          </a:p>
        </p:txBody>
      </p:sp>
    </p:spTree>
    <p:extLst>
      <p:ext uri="{BB962C8B-B14F-4D97-AF65-F5344CB8AC3E}">
        <p14:creationId xmlns:p14="http://schemas.microsoft.com/office/powerpoint/2010/main" val="373913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anstaltung">
    <p:spTree>
      <p:nvGrpSpPr>
        <p:cNvPr id="1" name=""/>
        <p:cNvGrpSpPr/>
        <p:nvPr/>
      </p:nvGrpSpPr>
      <p:grpSpPr>
        <a:xfrm>
          <a:off x="0" y="0"/>
          <a:ext cx="0" cy="0"/>
          <a:chOff x="0" y="0"/>
          <a:chExt cx="0" cy="0"/>
        </a:xfrm>
      </p:grpSpPr>
      <p:cxnSp>
        <p:nvCxnSpPr>
          <p:cNvPr id="16" name="Gerade Verbindung 15"/>
          <p:cNvCxnSpPr/>
          <p:nvPr userDrawn="1"/>
        </p:nvCxnSpPr>
        <p:spPr>
          <a:xfrm>
            <a:off x="1266092" y="2258646"/>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3629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hteck 18"/>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6FD9E664-022B-4859-BCFE-C5356272C9EC}"/>
              </a:ext>
            </a:extLst>
          </p:cNvPr>
          <p:cNvPicPr>
            <a:picLocks noChangeAspect="1"/>
          </p:cNvPicPr>
          <p:nvPr userDrawn="1"/>
        </p:nvPicPr>
        <p:blipFill>
          <a:blip r:embed="rId3"/>
          <a:stretch>
            <a:fillRect/>
          </a:stretch>
        </p:blipFill>
        <p:spPr>
          <a:xfrm>
            <a:off x="12701" y="8954"/>
            <a:ext cx="2792197" cy="540000"/>
          </a:xfrm>
          <a:prstGeom prst="rect">
            <a:avLst/>
          </a:prstGeom>
        </p:spPr>
      </p:pic>
    </p:spTree>
    <p:extLst>
      <p:ext uri="{BB962C8B-B14F-4D97-AF65-F5344CB8AC3E}">
        <p14:creationId xmlns:p14="http://schemas.microsoft.com/office/powerpoint/2010/main" val="159153250"/>
      </p:ext>
    </p:extLst>
  </p:cSld>
  <p:clrMap bg1="lt1" tx1="dk1" bg2="lt2" tx2="dk2" accent1="accent1" accent2="accent2" accent3="accent3" accent4="accent4" accent5="accent5" accent6="accent6" hlink="hlink" folHlink="folHlink"/>
  <p:sldLayoutIdLst>
    <p:sldLayoutId id="2147484183" r:id="rId1"/>
  </p:sldLayoutIdLst>
  <mc:AlternateContent xmlns:mc="http://schemas.openxmlformats.org/markup-compatibility/2006" xmlns:p14="http://schemas.microsoft.com/office/powerpoint/2010/main">
    <mc:Choice Requires="p14">
      <p:transition p14:dur="10"/>
    </mc:Choice>
    <mc:Fallback xmlns="">
      <p:transition/>
    </mc:Fallback>
  </mc:AlternateConten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g"/><Relationship Id="rId1" Type="http://schemas.openxmlformats.org/officeDocument/2006/relationships/slideLayout" Target="../slideLayouts/slideLayout1.xml"/><Relationship Id="rId4" Type="http://schemas.openxmlformats.org/officeDocument/2006/relationships/image" Target="../media/image28.jpg"/></Relationships>
</file>

<file path=ppt/slides/_rels/slide11.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3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e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g"/></Relationships>
</file>

<file path=ppt/slides/_rels/slide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19.jpg"/><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image" Target="../media/image12.pn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23.jpg"/><Relationship Id="rId1" Type="http://schemas.openxmlformats.org/officeDocument/2006/relationships/slideLayout" Target="../slideLayouts/slideLayout1.xml"/><Relationship Id="rId5" Type="http://schemas.openxmlformats.org/officeDocument/2006/relationships/image" Target="../media/image25.jpg"/><Relationship Id="rId4" Type="http://schemas.openxmlformats.org/officeDocument/2006/relationships/image" Target="../media/image24.jpg"/></Relationships>
</file>

<file path=ppt/slides/_rels/slide9.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1.xml"/><Relationship Id="rId4" Type="http://schemas.openxmlformats.org/officeDocument/2006/relationships/image" Target="../media/image2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ÖPNV Mobilität ländlicher Raum</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332695" y="1315045"/>
            <a:ext cx="11544777" cy="5256000"/>
          </a:xfrm>
          <a:prstGeom prst="rect">
            <a:avLst/>
          </a:prstGeom>
          <a:noFill/>
        </p:spPr>
        <p:txBody>
          <a:bodyPr wrap="square" rtlCol="0">
            <a:spAutoFit/>
          </a:bodyPr>
          <a:lstStyle/>
          <a:p>
            <a:pPr marL="342900" indent="-342900">
              <a:buFont typeface="Arial" panose="020B0604020202020204" pitchFamily="34" charset="0"/>
              <a:buChar char="•"/>
            </a:pPr>
            <a:r>
              <a:rPr lang="de-DE" sz="2400"/>
              <a:t>unzureichendes öffentliches Personennahverkehrs (ÖPNV) -Netz in Kleinstädten und auf dem Land</a:t>
            </a:r>
          </a:p>
          <a:p>
            <a:pPr marL="342900" indent="-342900">
              <a:buFont typeface="Arial" panose="020B0604020202020204" pitchFamily="34" charset="0"/>
              <a:buChar char="•"/>
            </a:pPr>
            <a:r>
              <a:rPr lang="de-DE" sz="2400"/>
              <a:t>Recherche basiert im Wesentlichen auf dem Nahverkehrsplan des Nordhessischen Verkehrsverbunds (NVV) 2018, ergänzt um Studien von Organisationen aus Umwelt, Verkehr, Politik sowie vergleichbaren Gemeinden</a:t>
            </a:r>
          </a:p>
          <a:p>
            <a:pPr marL="342900" indent="-342900">
              <a:buFont typeface="Arial" panose="020B0604020202020204" pitchFamily="34" charset="0"/>
              <a:buChar char="•"/>
            </a:pPr>
            <a:r>
              <a:rPr lang="de-DE" sz="2400"/>
              <a:t>Nahverkehrsplan beschreibt Anforderungen an ÖPNV sehr strukturiert und detailliert. Allerdings sind die beschriebenen Anforderungen vorrangig nachfrageorientiert. Basierend auf der Sicht des Weltklimarats (IPCC), der Wissenschaft sowie den Anforderungen der Weltklimakonferenz ist hier ein Paradigmenwechsel zu fossilfreiem Verkehr überfällig</a:t>
            </a:r>
          </a:p>
          <a:p>
            <a:pPr marL="342900" indent="-342900">
              <a:buFont typeface="Arial" panose="020B0604020202020204" pitchFamily="34" charset="0"/>
              <a:buChar char="•"/>
            </a:pPr>
            <a:r>
              <a:rPr lang="de-DE" sz="2400"/>
              <a:t>Betrachtet werden schwerpunktmässig die Verkehrsmittel, die in Mittelzentren (MZ) und umliegenden Landkreisen eine Rolle spielen. Dazu gehören der Schienenpersonennahverkehr (SPNV) - ohne Tram - sowie Busse aller Grössenordnungen und öffentlich genutzte Pkw</a:t>
            </a:r>
          </a:p>
          <a:p>
            <a:pPr marL="457200" indent="-457200">
              <a:buFont typeface="Arial" panose="020B0604020202020204" pitchFamily="34" charset="0"/>
              <a:buChar char="•"/>
            </a:pPr>
            <a:endParaRPr lang="de-DE" sz="2400"/>
          </a:p>
        </p:txBody>
      </p:sp>
      <p:sp>
        <p:nvSpPr>
          <p:cNvPr id="6" name="Textfeld 5">
            <a:extLst>
              <a:ext uri="{FF2B5EF4-FFF2-40B4-BE49-F238E27FC236}">
                <a16:creationId xmlns:a16="http://schemas.microsoft.com/office/drawing/2014/main" id="{33E04D4A-DB49-4374-A6FE-09AAC21F8C2F}"/>
              </a:ext>
            </a:extLst>
          </p:cNvPr>
          <p:cNvSpPr txBox="1"/>
          <p:nvPr/>
        </p:nvSpPr>
        <p:spPr>
          <a:xfrm>
            <a:off x="2808033" y="595045"/>
            <a:ext cx="9056463" cy="720000"/>
          </a:xfrm>
          <a:prstGeom prst="rect">
            <a:avLst/>
          </a:prstGeom>
          <a:noFill/>
        </p:spPr>
        <p:txBody>
          <a:bodyPr wrap="square" lIns="180000" tIns="90000" rtlCol="0">
            <a:noAutofit/>
          </a:bodyPr>
          <a:lstStyle/>
          <a:p>
            <a:r>
              <a:rPr lang="de-DE" sz="3600">
                <a:latin typeface="Arial Black" panose="020B0A04020102020204" pitchFamily="34" charset="0"/>
              </a:rPr>
              <a:t>Ausgangslage</a:t>
            </a:r>
          </a:p>
        </p:txBody>
      </p:sp>
    </p:spTree>
    <p:extLst>
      <p:ext uri="{BB962C8B-B14F-4D97-AF65-F5344CB8AC3E}">
        <p14:creationId xmlns:p14="http://schemas.microsoft.com/office/powerpoint/2010/main" val="647726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Bedarfsgesteuert (On demand) 2</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7"/>
            <a:ext cx="10260000" cy="3785652"/>
          </a:xfrm>
          <a:prstGeom prst="rect">
            <a:avLst/>
          </a:prstGeom>
          <a:noFill/>
        </p:spPr>
        <p:txBody>
          <a:bodyPr wrap="square" rtlCol="0">
            <a:spAutoFit/>
          </a:bodyPr>
          <a:lstStyle/>
          <a:p>
            <a:pPr marL="342900" indent="-342900">
              <a:buFont typeface="Arial" panose="020B0604020202020204" pitchFamily="34" charset="0"/>
              <a:buChar char="•"/>
            </a:pPr>
            <a:r>
              <a:rPr lang="de-DE" sz="2400">
                <a:effectLst/>
                <a:ea typeface="Calibri" panose="020F0502020204030204" pitchFamily="34" charset="0"/>
              </a:rPr>
              <a:t>Bürgerbus, Rufbus (Flächenbetrieb)</a:t>
            </a:r>
            <a:br>
              <a:rPr lang="de-DE" sz="2400">
                <a:effectLst/>
                <a:ea typeface="Calibri" panose="020F0502020204030204" pitchFamily="34" charset="0"/>
              </a:rPr>
            </a:br>
            <a:r>
              <a:rPr lang="de-DE" sz="2400">
                <a:effectLst/>
                <a:ea typeface="Calibri" panose="020F0502020204030204" pitchFamily="34" charset="0"/>
              </a:rPr>
              <a:t>Bürger übernehmen ehrenamtlich Fahrdienst, für Ortsteile mit aktuell geringem Angebot, Flexibilisierung durch Fahrtenhäufigkeit, Bündelung mit weiteren Verkehrsaufgaben, Bürgerbeteiligung, Vorteile in dünn besiedelten und dispers strukturierten Siedlungsgebieten, Fahrzeug Kleinbus, Minibus, Kapazität 8-19 Personen, sozialer Kontakt bei Senioren ("Gemeinschaftsverkehr"), hohes Sicherheitsgefühl durch Haustürbedienung, Umsteigefreiheit, Einkaufsmöglichkeit durch Fahrer</a:t>
            </a:r>
          </a:p>
          <a:p>
            <a:pPr marL="342900" indent="-342900">
              <a:buFont typeface="Arial" panose="020B0604020202020204" pitchFamily="34" charset="0"/>
              <a:buChar char="•"/>
            </a:pPr>
            <a:r>
              <a:rPr lang="de-DE" sz="2400">
                <a:effectLst/>
                <a:ea typeface="Calibri" panose="020F0502020204030204" pitchFamily="34" charset="0"/>
              </a:rPr>
              <a:t>EcoBus (Flächenbetrieb)</a:t>
            </a:r>
            <a:br>
              <a:rPr lang="de-DE" sz="2400">
                <a:ea typeface="Calibri" panose="020F0502020204030204" pitchFamily="34" charset="0"/>
              </a:rPr>
            </a:br>
            <a:r>
              <a:rPr lang="de-DE" sz="2400">
                <a:effectLst/>
                <a:ea typeface="Calibri" panose="020F0502020204030204" pitchFamily="34" charset="0"/>
              </a:rPr>
              <a:t>Betrieb durch professionelle Anbieter</a:t>
            </a:r>
          </a:p>
        </p:txBody>
      </p:sp>
      <p:pic>
        <p:nvPicPr>
          <p:cNvPr id="3" name="Grafik 2">
            <a:extLst>
              <a:ext uri="{FF2B5EF4-FFF2-40B4-BE49-F238E27FC236}">
                <a16:creationId xmlns:a16="http://schemas.microsoft.com/office/drawing/2014/main" id="{6039FEA0-5FF4-4DC7-9EB2-650AD60421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5" y="925561"/>
            <a:ext cx="1314645" cy="561596"/>
          </a:xfrm>
          <a:prstGeom prst="rect">
            <a:avLst/>
          </a:prstGeom>
        </p:spPr>
      </p:pic>
      <p:pic>
        <p:nvPicPr>
          <p:cNvPr id="4" name="Grafik 3">
            <a:extLst>
              <a:ext uri="{FF2B5EF4-FFF2-40B4-BE49-F238E27FC236}">
                <a16:creationId xmlns:a16="http://schemas.microsoft.com/office/drawing/2014/main" id="{566A9812-212C-444A-9BD6-2C6B6EEAB0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92" y="1552325"/>
            <a:ext cx="1362641" cy="703858"/>
          </a:xfrm>
          <a:prstGeom prst="rect">
            <a:avLst/>
          </a:prstGeom>
        </p:spPr>
      </p:pic>
      <p:pic>
        <p:nvPicPr>
          <p:cNvPr id="7" name="Grafik 6">
            <a:extLst>
              <a:ext uri="{FF2B5EF4-FFF2-40B4-BE49-F238E27FC236}">
                <a16:creationId xmlns:a16="http://schemas.microsoft.com/office/drawing/2014/main" id="{B188E46D-E347-48A7-8691-F66493CE68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078" y="3855559"/>
            <a:ext cx="1317309" cy="746259"/>
          </a:xfrm>
          <a:prstGeom prst="rect">
            <a:avLst/>
          </a:prstGeom>
        </p:spPr>
      </p:pic>
    </p:spTree>
    <p:extLst>
      <p:ext uri="{BB962C8B-B14F-4D97-AF65-F5344CB8AC3E}">
        <p14:creationId xmlns:p14="http://schemas.microsoft.com/office/powerpoint/2010/main" val="17359944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Bedarfsgesteuert (On demand) 3</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700213" y="724896"/>
            <a:ext cx="10177259" cy="4320070"/>
          </a:xfrm>
          <a:prstGeom prst="rect">
            <a:avLst/>
          </a:prstGeom>
          <a:noFill/>
        </p:spPr>
        <p:txBody>
          <a:bodyPr wrap="square" rtlCol="0">
            <a:spAutoFit/>
          </a:bodyPr>
          <a:lstStyle/>
          <a:p>
            <a:pPr marL="342900" indent="-342900">
              <a:buFont typeface="Arial" panose="020B0604020202020204" pitchFamily="34" charset="0"/>
              <a:buChar char="•"/>
            </a:pPr>
            <a:r>
              <a:rPr lang="de-DE" sz="2400">
                <a:effectLst/>
                <a:ea typeface="Calibri" panose="020F0502020204030204" pitchFamily="34" charset="0"/>
              </a:rPr>
              <a:t>Ridesharing (Flächenbetrieb)</a:t>
            </a:r>
            <a:br>
              <a:rPr lang="de-DE" sz="2400">
                <a:ea typeface="Calibri" panose="020F0502020204030204" pitchFamily="34" charset="0"/>
              </a:rPr>
            </a:br>
            <a:r>
              <a:rPr lang="de-DE" sz="2400">
                <a:effectLst/>
                <a:ea typeface="Calibri" panose="020F0502020204030204" pitchFamily="34" charset="0"/>
              </a:rPr>
              <a:t>Private Pkw-Fahrten für Mitfahrer ('Mobilfalt'), unterliegt nicht dem Personenbeförderungsgesetz (PBefG), Pkw-Fahrer erhält öffentliche km-Vergütung, Mitfahrer zahlt pro Fahrt (internetgestützt, automatisch, bargeldlos), Einsatz auf regionalen und lokalen Buslinien, bürgerschaftliches Engagement</a:t>
            </a:r>
          </a:p>
          <a:p>
            <a:pPr marL="342900" indent="-342900">
              <a:buFont typeface="Arial" panose="020B0604020202020204" pitchFamily="34" charset="0"/>
              <a:buChar char="•"/>
            </a:pPr>
            <a:r>
              <a:rPr lang="de-DE" sz="2400">
                <a:effectLst/>
                <a:ea typeface="Calibri" panose="020F0502020204030204" pitchFamily="34" charset="0"/>
              </a:rPr>
              <a:t>Verbundweite Vermittlungszentrale für bedarfsgesteuerten Verkehr</a:t>
            </a:r>
            <a:br>
              <a:rPr lang="de-DE" sz="2400">
                <a:effectLst/>
                <a:ea typeface="Calibri" panose="020F0502020204030204" pitchFamily="34" charset="0"/>
              </a:rPr>
            </a:br>
            <a:r>
              <a:rPr lang="de-DE" sz="2400">
                <a:effectLst/>
                <a:ea typeface="Calibri" panose="020F0502020204030204" pitchFamily="34" charset="0"/>
              </a:rPr>
              <a:t>Erfassung von Buchungen, Fahrten, Abrechnungen über einheitliches EDV-System, zentrale Koordination + Abwicklung der Buchungen, einheitliche Benutzeroberfläche und gleiche Kondition in allen teilnehmenden Verbundlandkreisen</a:t>
            </a:r>
          </a:p>
        </p:txBody>
      </p:sp>
      <p:pic>
        <p:nvPicPr>
          <p:cNvPr id="3" name="Grafik 2">
            <a:extLst>
              <a:ext uri="{FF2B5EF4-FFF2-40B4-BE49-F238E27FC236}">
                <a16:creationId xmlns:a16="http://schemas.microsoft.com/office/drawing/2014/main" id="{B49F1635-3631-4769-AE4D-2B3F2BAC5A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825" y="927202"/>
            <a:ext cx="1367388" cy="1232337"/>
          </a:xfrm>
          <a:prstGeom prst="rect">
            <a:avLst/>
          </a:prstGeom>
        </p:spPr>
      </p:pic>
      <p:pic>
        <p:nvPicPr>
          <p:cNvPr id="5" name="Grafik 4">
            <a:extLst>
              <a:ext uri="{FF2B5EF4-FFF2-40B4-BE49-F238E27FC236}">
                <a16:creationId xmlns:a16="http://schemas.microsoft.com/office/drawing/2014/main" id="{C29D5240-16B7-465A-9CEC-1D7B16B6F3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247" y="3116194"/>
            <a:ext cx="1359966" cy="962240"/>
          </a:xfrm>
          <a:prstGeom prst="rect">
            <a:avLst/>
          </a:prstGeom>
        </p:spPr>
      </p:pic>
    </p:spTree>
    <p:extLst>
      <p:ext uri="{BB962C8B-B14F-4D97-AF65-F5344CB8AC3E}">
        <p14:creationId xmlns:p14="http://schemas.microsoft.com/office/powerpoint/2010/main" val="2915352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Verkehrsmittelübergreifend 1</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1" y="795107"/>
            <a:ext cx="10260000" cy="5632311"/>
          </a:xfrm>
          <a:prstGeom prst="rect">
            <a:avLst/>
          </a:prstGeom>
          <a:noFill/>
        </p:spPr>
        <p:txBody>
          <a:bodyPr wrap="square" rtlCol="0">
            <a:spAutoFit/>
          </a:bodyPr>
          <a:lstStyle/>
          <a:p>
            <a:pPr marL="342900" indent="-342900">
              <a:buFont typeface="Arial" panose="020B0604020202020204" pitchFamily="34" charset="0"/>
              <a:buChar char="•"/>
            </a:pPr>
            <a:r>
              <a:rPr lang="de-DE" sz="2400"/>
              <a:t>Einführung Bürgerticket als Jahresticket, Jobticket für Mitarbeiter</a:t>
            </a:r>
          </a:p>
          <a:p>
            <a:pPr marL="800100" lvl="1" indent="-342900">
              <a:buFont typeface="Arial" panose="020B0604020202020204" pitchFamily="34" charset="0"/>
              <a:buChar char="•"/>
            </a:pPr>
            <a:r>
              <a:rPr lang="de-DE" sz="2400"/>
              <a:t>Wien 365 €</a:t>
            </a:r>
          </a:p>
          <a:p>
            <a:pPr marL="800100" lvl="1" indent="-342900">
              <a:buFont typeface="Arial" panose="020B0604020202020204" pitchFamily="34" charset="0"/>
              <a:buChar char="•"/>
            </a:pPr>
            <a:r>
              <a:rPr lang="de-DE" sz="2400"/>
              <a:t>Luxemburg 0 €</a:t>
            </a:r>
          </a:p>
          <a:p>
            <a:pPr marL="342900" indent="-342900">
              <a:buFont typeface="Arial" panose="020B0604020202020204" pitchFamily="34" charset="0"/>
              <a:buChar char="•"/>
            </a:pPr>
            <a:r>
              <a:rPr lang="de-DE" sz="2400"/>
              <a:t>Einführung Verbundtarif</a:t>
            </a:r>
            <a:br>
              <a:rPr lang="de-DE" sz="2400"/>
            </a:br>
            <a:r>
              <a:rPr lang="de-DE" sz="2400"/>
              <a:t>Übergangstarif an Verbundgrenzen, Ticket für intermodalen Verkehr</a:t>
            </a:r>
          </a:p>
          <a:p>
            <a:pPr marL="342900" indent="-342900">
              <a:buFont typeface="Arial" panose="020B0604020202020204" pitchFamily="34" charset="0"/>
              <a:buChar char="•"/>
            </a:pPr>
            <a:r>
              <a:rPr lang="de-DE" sz="2400"/>
              <a:t>Integraler Taktfahrplan</a:t>
            </a:r>
            <a:br>
              <a:rPr lang="de-DE" sz="2400"/>
            </a:br>
            <a:r>
              <a:rPr lang="de-DE" sz="2400"/>
              <a:t>kurze Umsteigemöglichkeit an Netzknoten</a:t>
            </a:r>
          </a:p>
          <a:p>
            <a:pPr marL="342900" indent="-342900">
              <a:buFont typeface="Arial" panose="020B0604020202020204" pitchFamily="34" charset="0"/>
              <a:buChar char="•"/>
            </a:pPr>
            <a:r>
              <a:rPr lang="de-DE" sz="2400"/>
              <a:t>Dynamisches Fahrgastinformationssystem (DFI)</a:t>
            </a:r>
            <a:br>
              <a:rPr lang="de-DE" sz="2400"/>
            </a:br>
            <a:r>
              <a:rPr lang="de-DE" sz="2400"/>
              <a:t>DFI-Tafeln auch an Bushaltestellen, Internet</a:t>
            </a:r>
          </a:p>
          <a:p>
            <a:pPr marL="342900" indent="-342900">
              <a:buFont typeface="Arial" panose="020B0604020202020204" pitchFamily="34" charset="0"/>
              <a:buChar char="•"/>
            </a:pPr>
            <a:r>
              <a:rPr lang="de-DE" sz="2400"/>
              <a:t>Reduzierung Verbrenner-Pkw-Verkehr</a:t>
            </a:r>
            <a:br>
              <a:rPr lang="de-DE" sz="2400"/>
            </a:br>
            <a:r>
              <a:rPr lang="de-DE" sz="2400"/>
              <a:t>Erhöhung Parkgebühr, City-Maut, Reformierung Strassenverkehrsordnung, Kraftstoffbepreisung wg. CO2-Umweltschadenskosten 180 € / t und Flächenverbrauch, Pkw-Besitz pro Haushalt ländlicher Raum: 1 Pkw 53 %, 2 Pkw 30 %, 3 Pkw 6 %</a:t>
            </a:r>
          </a:p>
          <a:p>
            <a:pPr marL="457200" indent="-457200">
              <a:buFont typeface="Arial" panose="020B0604020202020204" pitchFamily="34" charset="0"/>
              <a:buChar char="•"/>
            </a:pPr>
            <a:endParaRPr lang="de-DE" sz="2400"/>
          </a:p>
        </p:txBody>
      </p:sp>
      <p:pic>
        <p:nvPicPr>
          <p:cNvPr id="3" name="Grafik 2">
            <a:extLst>
              <a:ext uri="{FF2B5EF4-FFF2-40B4-BE49-F238E27FC236}">
                <a16:creationId xmlns:a16="http://schemas.microsoft.com/office/drawing/2014/main" id="{A3F0466D-0047-4853-B8FD-00B3A4A9AC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315" y="4226432"/>
            <a:ext cx="1357025" cy="425612"/>
          </a:xfrm>
          <a:prstGeom prst="rect">
            <a:avLst/>
          </a:prstGeom>
        </p:spPr>
      </p:pic>
      <p:pic>
        <p:nvPicPr>
          <p:cNvPr id="4" name="Grafik 3">
            <a:extLst>
              <a:ext uri="{FF2B5EF4-FFF2-40B4-BE49-F238E27FC236}">
                <a16:creationId xmlns:a16="http://schemas.microsoft.com/office/drawing/2014/main" id="{4F35B7DF-DFDE-4C57-BF49-8393A35A1E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599" y="2726276"/>
            <a:ext cx="647848" cy="647848"/>
          </a:xfrm>
          <a:prstGeom prst="rect">
            <a:avLst/>
          </a:prstGeom>
        </p:spPr>
      </p:pic>
      <p:pic>
        <p:nvPicPr>
          <p:cNvPr id="8" name="Grafik 7">
            <a:extLst>
              <a:ext uri="{FF2B5EF4-FFF2-40B4-BE49-F238E27FC236}">
                <a16:creationId xmlns:a16="http://schemas.microsoft.com/office/drawing/2014/main" id="{30E7992C-DC29-44EC-AF81-1DE9C6755F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3713" y="3483876"/>
            <a:ext cx="647848" cy="647848"/>
          </a:xfrm>
          <a:prstGeom prst="rect">
            <a:avLst/>
          </a:prstGeom>
        </p:spPr>
      </p:pic>
      <p:pic>
        <p:nvPicPr>
          <p:cNvPr id="12" name="Grafik 11">
            <a:extLst>
              <a:ext uri="{FF2B5EF4-FFF2-40B4-BE49-F238E27FC236}">
                <a16:creationId xmlns:a16="http://schemas.microsoft.com/office/drawing/2014/main" id="{B634AC3E-6330-4475-A0EA-E8044FC018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5668" y="922518"/>
            <a:ext cx="1361641" cy="1115004"/>
          </a:xfrm>
          <a:prstGeom prst="rect">
            <a:avLst/>
          </a:prstGeom>
        </p:spPr>
      </p:pic>
      <p:pic>
        <p:nvPicPr>
          <p:cNvPr id="14" name="Grafik 13">
            <a:extLst>
              <a:ext uri="{FF2B5EF4-FFF2-40B4-BE49-F238E27FC236}">
                <a16:creationId xmlns:a16="http://schemas.microsoft.com/office/drawing/2014/main" id="{3881B113-5E35-4668-9C65-424F601227C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8219" y="2076954"/>
            <a:ext cx="1307723" cy="471691"/>
          </a:xfrm>
          <a:prstGeom prst="rect">
            <a:avLst/>
          </a:prstGeom>
        </p:spPr>
      </p:pic>
    </p:spTree>
    <p:extLst>
      <p:ext uri="{BB962C8B-B14F-4D97-AF65-F5344CB8AC3E}">
        <p14:creationId xmlns:p14="http://schemas.microsoft.com/office/powerpoint/2010/main" val="42614846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Verkehrsmittelübergreifend 2</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6"/>
            <a:ext cx="10260000" cy="5262979"/>
          </a:xfrm>
          <a:prstGeom prst="rect">
            <a:avLst/>
          </a:prstGeom>
          <a:noFill/>
        </p:spPr>
        <p:txBody>
          <a:bodyPr wrap="square" rtlCol="0">
            <a:spAutoFit/>
          </a:bodyPr>
          <a:lstStyle/>
          <a:p>
            <a:pPr marL="342900" indent="-342900">
              <a:buFont typeface="Arial" panose="020B0604020202020204" pitchFamily="34" charset="0"/>
              <a:buChar char="•"/>
            </a:pPr>
            <a:r>
              <a:rPr lang="de-DE" sz="2400"/>
              <a:t>Revision Verkehrswegeplanung</a:t>
            </a:r>
            <a:br>
              <a:rPr lang="de-DE" sz="2400"/>
            </a:br>
            <a:r>
              <a:rPr lang="de-DE" sz="2400"/>
              <a:t>Mittel aus Fernstrassenneubau zugunsten Umweltverbund umwidmen</a:t>
            </a:r>
          </a:p>
          <a:p>
            <a:pPr marL="342900" indent="-342900">
              <a:buFont typeface="Arial" panose="020B0604020202020204" pitchFamily="34" charset="0"/>
              <a:buChar char="•"/>
            </a:pPr>
            <a:r>
              <a:rPr lang="de-DE" sz="2400"/>
              <a:t>Konzentration Siedlungsentwicklung an bestehenden Verkehrsknoten + -achsen</a:t>
            </a:r>
          </a:p>
          <a:p>
            <a:pPr marL="342900" indent="-342900">
              <a:buFont typeface="Arial" panose="020B0604020202020204" pitchFamily="34" charset="0"/>
              <a:buChar char="•"/>
            </a:pPr>
            <a:r>
              <a:rPr lang="de-DE" sz="2400"/>
              <a:t>Infrastruktur Versorgung mit Behörden, Dienstleistern, medizinischer Betreuung, Freizeit verbessern</a:t>
            </a:r>
            <a:br>
              <a:rPr lang="de-DE" sz="2400"/>
            </a:br>
            <a:r>
              <a:rPr lang="de-DE" sz="2400"/>
              <a:t>Mehr Arbeitsplatzangebote im ländlichen Raum: Öffentliche Verwaltung als Vorbild</a:t>
            </a:r>
          </a:p>
          <a:p>
            <a:pPr marL="342900" indent="-342900">
              <a:buFont typeface="Arial" panose="020B0604020202020204" pitchFamily="34" charset="0"/>
              <a:buChar char="•"/>
            </a:pPr>
            <a:r>
              <a:rPr lang="de-DE" sz="2400"/>
              <a:t>Gewährleistung flächendeckender ÖPNV</a:t>
            </a:r>
            <a:br>
              <a:rPr lang="de-DE" sz="2400"/>
            </a:br>
            <a:r>
              <a:rPr lang="de-DE" sz="2400"/>
              <a:t>Verkehrsaufkommen heute: ÖPNV 5 %, Mobiler Individualverkehr (MIV) 69 %</a:t>
            </a:r>
          </a:p>
          <a:p>
            <a:pPr marL="342900" indent="-342900">
              <a:buFont typeface="Arial" panose="020B0604020202020204" pitchFamily="34" charset="0"/>
              <a:buChar char="•"/>
            </a:pPr>
            <a:r>
              <a:rPr lang="de-DE" sz="2400"/>
              <a:t>Gegenwirkung zur Landflucht, Erreichung Arbeitsplatz unter zumutbarem Zeitaufwand</a:t>
            </a:r>
          </a:p>
          <a:p>
            <a:pPr marL="457200" indent="-457200">
              <a:buFont typeface="Arial" panose="020B0604020202020204" pitchFamily="34" charset="0"/>
              <a:buChar char="•"/>
            </a:pPr>
            <a:endParaRPr lang="de-DE" sz="2400"/>
          </a:p>
        </p:txBody>
      </p:sp>
      <p:pic>
        <p:nvPicPr>
          <p:cNvPr id="3" name="Grafik 2">
            <a:extLst>
              <a:ext uri="{FF2B5EF4-FFF2-40B4-BE49-F238E27FC236}">
                <a16:creationId xmlns:a16="http://schemas.microsoft.com/office/drawing/2014/main" id="{2C2C8B08-9D82-4A17-8304-EA69ACA569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63" y="919370"/>
            <a:ext cx="1368746" cy="690769"/>
          </a:xfrm>
          <a:prstGeom prst="rect">
            <a:avLst/>
          </a:prstGeom>
        </p:spPr>
      </p:pic>
      <p:pic>
        <p:nvPicPr>
          <p:cNvPr id="5" name="Grafik 4">
            <a:extLst>
              <a:ext uri="{FF2B5EF4-FFF2-40B4-BE49-F238E27FC236}">
                <a16:creationId xmlns:a16="http://schemas.microsoft.com/office/drawing/2014/main" id="{62532287-FC96-4DD0-9B31-A086D3F203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3735" y="1648240"/>
            <a:ext cx="1167013" cy="778008"/>
          </a:xfrm>
          <a:prstGeom prst="rect">
            <a:avLst/>
          </a:prstGeom>
        </p:spPr>
      </p:pic>
    </p:spTree>
    <p:extLst>
      <p:ext uri="{BB962C8B-B14F-4D97-AF65-F5344CB8AC3E}">
        <p14:creationId xmlns:p14="http://schemas.microsoft.com/office/powerpoint/2010/main" val="10458483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Schiene 1</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7"/>
            <a:ext cx="10260000" cy="5262979"/>
          </a:xfrm>
          <a:prstGeom prst="rect">
            <a:avLst/>
          </a:prstGeom>
          <a:noFill/>
        </p:spPr>
        <p:txBody>
          <a:bodyPr wrap="square" rtlCol="0">
            <a:spAutoFit/>
          </a:bodyPr>
          <a:lstStyle/>
          <a:p>
            <a:pPr marL="342900" indent="-342900">
              <a:buFont typeface="Arial" panose="020B0604020202020204" pitchFamily="34" charset="0"/>
              <a:buChar char="•"/>
            </a:pPr>
            <a:r>
              <a:rPr lang="de-DE" sz="2400"/>
              <a:t>Attraktive Ausgestaltung von Schienen-Haltestellen</a:t>
            </a:r>
            <a:br>
              <a:rPr lang="de-DE" sz="2400"/>
            </a:br>
            <a:r>
              <a:rPr lang="de-DE" sz="2400"/>
              <a:t>Aktuelle Fahrplanauskunft, Info über Anschlussmöglichkeiten, gute Erreichbarkeit mit anderen Verkehrsmitteln</a:t>
            </a:r>
          </a:p>
          <a:p>
            <a:pPr marL="342900" indent="-342900">
              <a:buFont typeface="Arial" panose="020B0604020202020204" pitchFamily="34" charset="0"/>
              <a:buChar char="•"/>
            </a:pPr>
            <a:r>
              <a:rPr lang="de-DE" sz="2400"/>
              <a:t>Ausstattung Schienen-Haltestellen mit Aufzügen, Rampen, Schieberampen</a:t>
            </a:r>
            <a:br>
              <a:rPr lang="de-DE" sz="2400"/>
            </a:br>
            <a:r>
              <a:rPr lang="de-DE" sz="2400"/>
              <a:t>Rampenneigung max. 6%, Barrierefreiheit</a:t>
            </a:r>
          </a:p>
          <a:p>
            <a:pPr marL="342900" indent="-342900">
              <a:buFont typeface="Arial" panose="020B0604020202020204" pitchFamily="34" charset="0"/>
              <a:buChar char="•"/>
            </a:pPr>
            <a:r>
              <a:rPr lang="de-DE" sz="2400"/>
              <a:t>Ausbau Park &amp; Ride (P+R)- sowie Bike &amp; Ride (B+R)-Plätze an Schienen-Haltestellen</a:t>
            </a:r>
            <a:br>
              <a:rPr lang="de-DE" sz="2400"/>
            </a:br>
            <a:r>
              <a:rPr lang="de-DE" sz="2400"/>
              <a:t>Erhöhung Akzeptanz durch intermodale Nutzung</a:t>
            </a:r>
          </a:p>
          <a:p>
            <a:pPr marL="342900" indent="-342900">
              <a:buFont typeface="Arial" panose="020B0604020202020204" pitchFamily="34" charset="0"/>
              <a:buChar char="•"/>
            </a:pPr>
            <a:r>
              <a:rPr lang="de-DE" sz="2400"/>
              <a:t>Toiletten + Wickelräume an Haltestellen oder Fahrzeugen des SPNV</a:t>
            </a:r>
            <a:br>
              <a:rPr lang="de-DE" sz="2400"/>
            </a:br>
            <a:r>
              <a:rPr lang="de-DE" sz="2400"/>
              <a:t>Bessere Akzeptanz bei Eltern mit Kleinkindern</a:t>
            </a:r>
          </a:p>
          <a:p>
            <a:pPr marL="342900" indent="-342900">
              <a:buFont typeface="Arial" panose="020B0604020202020204" pitchFamily="34" charset="0"/>
              <a:buChar char="•"/>
            </a:pPr>
            <a:r>
              <a:rPr lang="de-DE" sz="2400"/>
              <a:t>Steigerung Sicherheit SPNV durch</a:t>
            </a:r>
          </a:p>
          <a:p>
            <a:pPr marL="800100" lvl="1" indent="-342900">
              <a:buFont typeface="Arial" panose="020B0604020202020204" pitchFamily="34" charset="0"/>
              <a:buChar char="•"/>
            </a:pPr>
            <a:r>
              <a:rPr lang="de-DE" sz="2400"/>
              <a:t>Notrufeinrichtungen an Haltestellen oder Fahrzeugen</a:t>
            </a:r>
          </a:p>
          <a:p>
            <a:pPr marL="800100" lvl="1" indent="-342900">
              <a:buFont typeface="Arial" panose="020B0604020202020204" pitchFamily="34" charset="0"/>
              <a:buChar char="•"/>
            </a:pPr>
            <a:r>
              <a:rPr lang="de-DE" sz="2400"/>
              <a:t>systematischen Nachteinsatz von Service- oder Begleitpersonal</a:t>
            </a:r>
          </a:p>
        </p:txBody>
      </p:sp>
      <p:pic>
        <p:nvPicPr>
          <p:cNvPr id="3" name="Grafik 2">
            <a:extLst>
              <a:ext uri="{FF2B5EF4-FFF2-40B4-BE49-F238E27FC236}">
                <a16:creationId xmlns:a16="http://schemas.microsoft.com/office/drawing/2014/main" id="{D917D066-9352-42F4-B769-F5247073BF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000" y="12673"/>
            <a:ext cx="1611882" cy="1259445"/>
          </a:xfrm>
          <a:prstGeom prst="rect">
            <a:avLst/>
          </a:prstGeom>
        </p:spPr>
      </p:pic>
      <p:pic>
        <p:nvPicPr>
          <p:cNvPr id="4" name="Grafik 3">
            <a:extLst>
              <a:ext uri="{FF2B5EF4-FFF2-40B4-BE49-F238E27FC236}">
                <a16:creationId xmlns:a16="http://schemas.microsoft.com/office/drawing/2014/main" id="{7132757D-3F61-4B8D-A0F6-293C4AEB74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284" y="2017044"/>
            <a:ext cx="704533" cy="885182"/>
          </a:xfrm>
          <a:prstGeom prst="rect">
            <a:avLst/>
          </a:prstGeom>
        </p:spPr>
      </p:pic>
      <p:pic>
        <p:nvPicPr>
          <p:cNvPr id="5" name="Grafik 4">
            <a:extLst>
              <a:ext uri="{FF2B5EF4-FFF2-40B4-BE49-F238E27FC236}">
                <a16:creationId xmlns:a16="http://schemas.microsoft.com/office/drawing/2014/main" id="{4B3074A4-696D-48EB-9F96-84AA4CE5D6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2" y="4209970"/>
            <a:ext cx="1360294" cy="484889"/>
          </a:xfrm>
          <a:prstGeom prst="rect">
            <a:avLst/>
          </a:prstGeom>
        </p:spPr>
      </p:pic>
      <p:pic>
        <p:nvPicPr>
          <p:cNvPr id="7" name="Grafik 6">
            <a:extLst>
              <a:ext uri="{FF2B5EF4-FFF2-40B4-BE49-F238E27FC236}">
                <a16:creationId xmlns:a16="http://schemas.microsoft.com/office/drawing/2014/main" id="{3275A606-3E3F-4AB6-8F90-21B5F3EE22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155" y="2017109"/>
            <a:ext cx="616761" cy="616761"/>
          </a:xfrm>
          <a:prstGeom prst="rect">
            <a:avLst/>
          </a:prstGeom>
        </p:spPr>
      </p:pic>
      <p:pic>
        <p:nvPicPr>
          <p:cNvPr id="9" name="Grafik 8">
            <a:extLst>
              <a:ext uri="{FF2B5EF4-FFF2-40B4-BE49-F238E27FC236}">
                <a16:creationId xmlns:a16="http://schemas.microsoft.com/office/drawing/2014/main" id="{CD79B104-24F5-45CE-AC64-E2D548127E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0657" y="983439"/>
            <a:ext cx="870955" cy="870955"/>
          </a:xfrm>
          <a:prstGeom prst="rect">
            <a:avLst/>
          </a:prstGeom>
        </p:spPr>
      </p:pic>
      <p:pic>
        <p:nvPicPr>
          <p:cNvPr id="13" name="Grafik 12">
            <a:extLst>
              <a:ext uri="{FF2B5EF4-FFF2-40B4-BE49-F238E27FC236}">
                <a16:creationId xmlns:a16="http://schemas.microsoft.com/office/drawing/2014/main" id="{B0274DEA-3116-401E-8238-31EE2506AC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9575" y="3124865"/>
            <a:ext cx="1333341" cy="822559"/>
          </a:xfrm>
          <a:prstGeom prst="rect">
            <a:avLst/>
          </a:prstGeom>
        </p:spPr>
      </p:pic>
      <p:pic>
        <p:nvPicPr>
          <p:cNvPr id="15" name="Grafik 14">
            <a:extLst>
              <a:ext uri="{FF2B5EF4-FFF2-40B4-BE49-F238E27FC236}">
                <a16:creationId xmlns:a16="http://schemas.microsoft.com/office/drawing/2014/main" id="{01009DD5-8834-4395-83AE-BFF326E1273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5119" y="4937704"/>
            <a:ext cx="1357797" cy="567604"/>
          </a:xfrm>
          <a:prstGeom prst="rect">
            <a:avLst/>
          </a:prstGeom>
        </p:spPr>
      </p:pic>
    </p:spTree>
    <p:extLst>
      <p:ext uri="{BB962C8B-B14F-4D97-AF65-F5344CB8AC3E}">
        <p14:creationId xmlns:p14="http://schemas.microsoft.com/office/powerpoint/2010/main" val="2941161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Schiene 2</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7"/>
            <a:ext cx="10260000" cy="3416320"/>
          </a:xfrm>
          <a:prstGeom prst="rect">
            <a:avLst/>
          </a:prstGeom>
          <a:noFill/>
        </p:spPr>
        <p:txBody>
          <a:bodyPr wrap="square" rtlCol="0">
            <a:spAutoFit/>
          </a:bodyPr>
          <a:lstStyle/>
          <a:p>
            <a:pPr marL="342900" indent="-342900">
              <a:buFont typeface="Arial" panose="020B0604020202020204" pitchFamily="34" charset="0"/>
              <a:buChar char="•"/>
            </a:pPr>
            <a:r>
              <a:rPr lang="de-DE" sz="2400"/>
              <a:t>Erschliessungsqualität SPNV-Haltestelle</a:t>
            </a:r>
            <a:br>
              <a:rPr lang="de-DE" sz="2400"/>
            </a:br>
            <a:r>
              <a:rPr lang="de-DE" sz="2400"/>
              <a:t>Haltestelleneinzugsradius: MZ 1000 m, ländlicher Raum 1250 m</a:t>
            </a:r>
          </a:p>
          <a:p>
            <a:pPr marL="342900" indent="-342900">
              <a:buFont typeface="Arial" panose="020B0604020202020204" pitchFamily="34" charset="0"/>
              <a:buChar char="•"/>
            </a:pPr>
            <a:r>
              <a:rPr lang="de-DE" sz="2400"/>
              <a:t>E-Bike-Verleih an Bahnstationen</a:t>
            </a:r>
            <a:br>
              <a:rPr lang="de-DE" sz="2400"/>
            </a:br>
            <a:r>
              <a:rPr lang="de-DE" sz="2400"/>
              <a:t>Erhöhung Akzeptanz durch intermodale Nutzung</a:t>
            </a:r>
          </a:p>
          <a:p>
            <a:pPr marL="342900" indent="-342900">
              <a:buFont typeface="Arial" panose="020B0604020202020204" pitchFamily="34" charset="0"/>
              <a:buChar char="•"/>
            </a:pPr>
            <a:r>
              <a:rPr lang="de-DE" sz="2400"/>
              <a:t>Car-Sharing-Stellplätze an Bahnstationen</a:t>
            </a:r>
            <a:br>
              <a:rPr lang="de-DE" sz="2400"/>
            </a:br>
            <a:r>
              <a:rPr lang="de-DE" sz="2400"/>
              <a:t>Erhöhung Akzeptanz durch intermodale Nutzung</a:t>
            </a:r>
          </a:p>
          <a:p>
            <a:pPr marL="342900" indent="-342900">
              <a:buFont typeface="Arial" panose="020B0604020202020204" pitchFamily="34" charset="0"/>
              <a:buChar char="•"/>
            </a:pPr>
            <a:r>
              <a:rPr lang="de-DE" sz="2400"/>
              <a:t>Reaktivierung Bahnstrecken</a:t>
            </a:r>
            <a:br>
              <a:rPr lang="de-DE" sz="2400"/>
            </a:br>
            <a:r>
              <a:rPr lang="de-DE" sz="2400"/>
              <a:t>3.000 km in Deutschland, Kosten 2 Mio. € / km, Bahnen sind Rückgrat des ÖPNV</a:t>
            </a:r>
          </a:p>
        </p:txBody>
      </p:sp>
      <p:pic>
        <p:nvPicPr>
          <p:cNvPr id="3" name="Grafik 2">
            <a:extLst>
              <a:ext uri="{FF2B5EF4-FFF2-40B4-BE49-F238E27FC236}">
                <a16:creationId xmlns:a16="http://schemas.microsoft.com/office/drawing/2014/main" id="{CE4DFCBE-0C96-4C26-9432-EE9D9E6008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64078" y="19436"/>
            <a:ext cx="1419493" cy="1287447"/>
          </a:xfrm>
          <a:prstGeom prst="rect">
            <a:avLst/>
          </a:prstGeom>
        </p:spPr>
      </p:pic>
      <p:pic>
        <p:nvPicPr>
          <p:cNvPr id="4" name="Grafik 3">
            <a:extLst>
              <a:ext uri="{FF2B5EF4-FFF2-40B4-BE49-F238E27FC236}">
                <a16:creationId xmlns:a16="http://schemas.microsoft.com/office/drawing/2014/main" id="{949ED4C2-5C3D-4D9A-A4DD-641CCB22F8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987" y="1651756"/>
            <a:ext cx="680146" cy="711781"/>
          </a:xfrm>
          <a:prstGeom prst="rect">
            <a:avLst/>
          </a:prstGeom>
        </p:spPr>
      </p:pic>
      <p:pic>
        <p:nvPicPr>
          <p:cNvPr id="6" name="Grafik 5">
            <a:extLst>
              <a:ext uri="{FF2B5EF4-FFF2-40B4-BE49-F238E27FC236}">
                <a16:creationId xmlns:a16="http://schemas.microsoft.com/office/drawing/2014/main" id="{D4E6C5A2-FF18-4BCA-B9C4-BC90E314E2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001" y="2396350"/>
            <a:ext cx="1037620" cy="711782"/>
          </a:xfrm>
          <a:prstGeom prst="rect">
            <a:avLst/>
          </a:prstGeom>
        </p:spPr>
      </p:pic>
    </p:spTree>
    <p:extLst>
      <p:ext uri="{BB962C8B-B14F-4D97-AF65-F5344CB8AC3E}">
        <p14:creationId xmlns:p14="http://schemas.microsoft.com/office/powerpoint/2010/main" val="2277924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Linienbus allgemein</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19999" y="795107"/>
            <a:ext cx="10237384" cy="2308324"/>
          </a:xfrm>
          <a:prstGeom prst="rect">
            <a:avLst/>
          </a:prstGeom>
          <a:noFill/>
        </p:spPr>
        <p:txBody>
          <a:bodyPr wrap="square" rtlCol="0">
            <a:spAutoFit/>
          </a:bodyPr>
          <a:lstStyle/>
          <a:p>
            <a:pPr marL="342900" indent="-342900">
              <a:buFont typeface="Arial" panose="020B0604020202020204" pitchFamily="34" charset="0"/>
              <a:buChar char="•"/>
            </a:pPr>
            <a:r>
              <a:rPr lang="de-DE" sz="2400"/>
              <a:t>Verbesserung Verbindungsqualität</a:t>
            </a:r>
            <a:br>
              <a:rPr lang="de-DE" sz="2400"/>
            </a:br>
            <a:r>
              <a:rPr lang="de-DE" sz="2400"/>
              <a:t>Taktfrequenz zu gering, Wochenendbetrieb meist unzureichend</a:t>
            </a:r>
          </a:p>
          <a:p>
            <a:pPr marL="342900" indent="-342900">
              <a:buFont typeface="Arial" panose="020B0604020202020204" pitchFamily="34" charset="0"/>
              <a:buChar char="•"/>
            </a:pPr>
            <a:r>
              <a:rPr lang="de-DE" sz="2400"/>
              <a:t>Einrichtung neuer Verbindungen</a:t>
            </a:r>
          </a:p>
          <a:p>
            <a:pPr marL="342900" indent="-342900">
              <a:buFont typeface="Arial" panose="020B0604020202020204" pitchFamily="34" charset="0"/>
              <a:buChar char="•"/>
            </a:pPr>
            <a:r>
              <a:rPr lang="de-DE" sz="2400"/>
              <a:t>technische Maßnahmen zur Beschleunigung und Bevorrechtigung des Busverkehrs</a:t>
            </a:r>
          </a:p>
          <a:p>
            <a:pPr marL="342900" indent="-342900">
              <a:buFont typeface="Arial" panose="020B0604020202020204" pitchFamily="34" charset="0"/>
              <a:buChar char="•"/>
            </a:pPr>
            <a:r>
              <a:rPr lang="de-DE" sz="2400"/>
              <a:t>Einsatz von Elektrobussen</a:t>
            </a:r>
          </a:p>
        </p:txBody>
      </p:sp>
      <p:pic>
        <p:nvPicPr>
          <p:cNvPr id="3" name="Grafik 2">
            <a:extLst>
              <a:ext uri="{FF2B5EF4-FFF2-40B4-BE49-F238E27FC236}">
                <a16:creationId xmlns:a16="http://schemas.microsoft.com/office/drawing/2014/main" id="{BC3AAEE8-60D0-45FD-9CDF-A1DDA73DD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3733" y="14902"/>
            <a:ext cx="1928436" cy="1257307"/>
          </a:xfrm>
          <a:prstGeom prst="rect">
            <a:avLst/>
          </a:prstGeom>
        </p:spPr>
      </p:pic>
      <p:pic>
        <p:nvPicPr>
          <p:cNvPr id="15" name="Grafik 14">
            <a:extLst>
              <a:ext uri="{FF2B5EF4-FFF2-40B4-BE49-F238E27FC236}">
                <a16:creationId xmlns:a16="http://schemas.microsoft.com/office/drawing/2014/main" id="{F978E29F-7861-4135-AF61-E3A78F4B2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47" y="2745144"/>
            <a:ext cx="960066" cy="710186"/>
          </a:xfrm>
          <a:prstGeom prst="rect">
            <a:avLst/>
          </a:prstGeom>
        </p:spPr>
      </p:pic>
    </p:spTree>
    <p:extLst>
      <p:ext uri="{BB962C8B-B14F-4D97-AF65-F5344CB8AC3E}">
        <p14:creationId xmlns:p14="http://schemas.microsoft.com/office/powerpoint/2010/main" val="864198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Linienbus Haltestelle</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19999" y="795107"/>
            <a:ext cx="10260000" cy="4154984"/>
          </a:xfrm>
          <a:prstGeom prst="rect">
            <a:avLst/>
          </a:prstGeom>
          <a:noFill/>
        </p:spPr>
        <p:txBody>
          <a:bodyPr wrap="square" rtlCol="0">
            <a:spAutoFit/>
          </a:bodyPr>
          <a:lstStyle/>
          <a:p>
            <a:pPr marL="342900" indent="-342900">
              <a:buFont typeface="Arial" panose="020B0604020202020204" pitchFamily="34" charset="0"/>
              <a:buChar char="•"/>
            </a:pPr>
            <a:r>
              <a:rPr lang="de-DE" sz="2400"/>
              <a:t>Verbesserung Erschließungsqualität Haltestellen</a:t>
            </a:r>
            <a:br>
              <a:rPr lang="de-DE" sz="2400"/>
            </a:br>
            <a:r>
              <a:rPr lang="de-DE" sz="2400"/>
              <a:t>Haltestelleneinzugsradius: MZ 500 m, MZ Innenstadt 300 m, Grundzentrum (GZ) 750 m, Verkehrsträger kalkulieren mit Umwegfaktor 1,2, Erschließungsgrad unzureichend, Entfernung zur Haltestelle teils erheblich über Haltestellenradius</a:t>
            </a:r>
          </a:p>
          <a:p>
            <a:pPr marL="342900" indent="-342900">
              <a:buFont typeface="Arial" panose="020B0604020202020204" pitchFamily="34" charset="0"/>
              <a:buChar char="•"/>
            </a:pPr>
            <a:r>
              <a:rPr lang="de-DE" sz="2400"/>
              <a:t>Ausbau Haltestellenmanagementsystem</a:t>
            </a:r>
            <a:br>
              <a:rPr lang="de-DE" sz="2400"/>
            </a:br>
            <a:r>
              <a:rPr lang="de-DE" sz="2400"/>
              <a:t>internetbasiert, Fahrgastinformation</a:t>
            </a:r>
          </a:p>
          <a:p>
            <a:pPr marL="342900" indent="-342900">
              <a:buFont typeface="Arial" panose="020B0604020202020204" pitchFamily="34" charset="0"/>
              <a:buChar char="•"/>
            </a:pPr>
            <a:r>
              <a:rPr lang="de-DE" sz="2400"/>
              <a:t>Haltestelle Barrierefreiheit</a:t>
            </a:r>
            <a:br>
              <a:rPr lang="de-DE" sz="2400"/>
            </a:br>
            <a:r>
              <a:rPr lang="de-DE" sz="2400"/>
              <a:t>Ausbau mit Hochbord für Gehbehinderte, Rollstuhlfahrer, barrierefreie Zuwegung, taktiles Leitsystem für Sehbehinderte</a:t>
            </a:r>
          </a:p>
          <a:p>
            <a:pPr marL="342900" indent="-342900">
              <a:buFont typeface="Arial" panose="020B0604020202020204" pitchFamily="34" charset="0"/>
              <a:buChar char="•"/>
            </a:pPr>
            <a:r>
              <a:rPr lang="de-DE" sz="2400"/>
              <a:t>öffentliches Internet an Bushaltestellen</a:t>
            </a:r>
          </a:p>
        </p:txBody>
      </p:sp>
      <p:pic>
        <p:nvPicPr>
          <p:cNvPr id="3" name="Grafik 2">
            <a:extLst>
              <a:ext uri="{FF2B5EF4-FFF2-40B4-BE49-F238E27FC236}">
                <a16:creationId xmlns:a16="http://schemas.microsoft.com/office/drawing/2014/main" id="{BC3AAEE8-60D0-45FD-9CDF-A1DDA73DDB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7913" y="14902"/>
            <a:ext cx="2034256" cy="1326299"/>
          </a:xfrm>
          <a:prstGeom prst="rect">
            <a:avLst/>
          </a:prstGeom>
        </p:spPr>
      </p:pic>
      <p:pic>
        <p:nvPicPr>
          <p:cNvPr id="8" name="Grafik 7">
            <a:extLst>
              <a:ext uri="{FF2B5EF4-FFF2-40B4-BE49-F238E27FC236}">
                <a16:creationId xmlns:a16="http://schemas.microsoft.com/office/drawing/2014/main" id="{8DA3DABA-F6DA-429E-B083-2874C0C7C1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069" y="957988"/>
            <a:ext cx="1374707" cy="1067689"/>
          </a:xfrm>
          <a:prstGeom prst="rect">
            <a:avLst/>
          </a:prstGeom>
        </p:spPr>
      </p:pic>
      <p:pic>
        <p:nvPicPr>
          <p:cNvPr id="6" name="Grafik 5">
            <a:extLst>
              <a:ext uri="{FF2B5EF4-FFF2-40B4-BE49-F238E27FC236}">
                <a16:creationId xmlns:a16="http://schemas.microsoft.com/office/drawing/2014/main" id="{2D78A526-F3D2-4A7B-BC8C-A7F086AD81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754" y="3470906"/>
            <a:ext cx="733987" cy="922189"/>
          </a:xfrm>
          <a:prstGeom prst="rect">
            <a:avLst/>
          </a:prstGeom>
        </p:spPr>
      </p:pic>
      <p:pic>
        <p:nvPicPr>
          <p:cNvPr id="9" name="Grafik 8">
            <a:extLst>
              <a:ext uri="{FF2B5EF4-FFF2-40B4-BE49-F238E27FC236}">
                <a16:creationId xmlns:a16="http://schemas.microsoft.com/office/drawing/2014/main" id="{2B9D0A5F-6830-4EE0-BEC3-990F31A9E9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5972" y="3478159"/>
            <a:ext cx="596884" cy="596884"/>
          </a:xfrm>
          <a:prstGeom prst="rect">
            <a:avLst/>
          </a:prstGeom>
        </p:spPr>
      </p:pic>
      <p:pic>
        <p:nvPicPr>
          <p:cNvPr id="12" name="Grafik 11">
            <a:extLst>
              <a:ext uri="{FF2B5EF4-FFF2-40B4-BE49-F238E27FC236}">
                <a16:creationId xmlns:a16="http://schemas.microsoft.com/office/drawing/2014/main" id="{7C36F1DD-BCC9-427B-955C-06DCA769AF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4262" y="4605150"/>
            <a:ext cx="1275737" cy="943214"/>
          </a:xfrm>
          <a:prstGeom prst="rect">
            <a:avLst/>
          </a:prstGeom>
        </p:spPr>
      </p:pic>
    </p:spTree>
    <p:extLst>
      <p:ext uri="{BB962C8B-B14F-4D97-AF65-F5344CB8AC3E}">
        <p14:creationId xmlns:p14="http://schemas.microsoft.com/office/powerpoint/2010/main" val="10709329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Linienbus Schule + Kombi</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21.07.2021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7"/>
            <a:ext cx="10260000" cy="4893647"/>
          </a:xfrm>
          <a:prstGeom prst="rect">
            <a:avLst/>
          </a:prstGeom>
          <a:noFill/>
        </p:spPr>
        <p:txBody>
          <a:bodyPr wrap="square" rtlCol="0">
            <a:spAutoFit/>
          </a:bodyPr>
          <a:lstStyle/>
          <a:p>
            <a:pPr marL="342900" indent="-342900">
              <a:buFont typeface="Arial" panose="020B0604020202020204" pitchFamily="34" charset="0"/>
              <a:buChar char="•"/>
            </a:pPr>
            <a:r>
              <a:rPr lang="de-DE" sz="2400"/>
              <a:t>Schulbus statt MIV</a:t>
            </a:r>
            <a:br>
              <a:rPr lang="de-DE" sz="2400"/>
            </a:br>
            <a:r>
              <a:rPr lang="de-DE" sz="2400"/>
              <a:t>Anteil Schüler an Gesamtverkehrsleistung 40%, Entfernung zur Schule ca. 5 km höher als in städtischer Region, Mobilitätsnutzen gegenüber MIV</a:t>
            </a:r>
          </a:p>
          <a:p>
            <a:pPr marL="342900" indent="-342900">
              <a:buFont typeface="Arial" panose="020B0604020202020204" pitchFamily="34" charset="0"/>
              <a:buChar char="•"/>
            </a:pPr>
            <a:r>
              <a:rPr lang="de-DE" sz="2400"/>
              <a:t>Schulbus Effizienzsteigerung</a:t>
            </a:r>
            <a:br>
              <a:rPr lang="de-DE" sz="2400"/>
            </a:br>
            <a:r>
              <a:rPr lang="de-DE" sz="2400"/>
              <a:t>Schulzeitstaffelung für verschiedene Jahrgangsstufen, zeitliche Entzerrung, weniger Personal, weniger Fahrzeuge, Einsatz Kleinbusse möglich</a:t>
            </a:r>
          </a:p>
          <a:p>
            <a:pPr marL="342900" indent="-342900">
              <a:buFont typeface="Arial" panose="020B0604020202020204" pitchFamily="34" charset="0"/>
              <a:buChar char="•"/>
            </a:pPr>
            <a:r>
              <a:rPr lang="de-DE" sz="2400"/>
              <a:t>Verwendung Kleinbusse</a:t>
            </a:r>
            <a:br>
              <a:rPr lang="de-DE" sz="2400"/>
            </a:br>
            <a:r>
              <a:rPr lang="de-DE" sz="2400"/>
              <a:t>Verbesserte Naherschließung von Klein- und Mittelstädten, Verbrauchsarmut, Wendigkeit</a:t>
            </a:r>
          </a:p>
          <a:p>
            <a:pPr marL="342900" indent="-342900">
              <a:buFont typeface="Arial" panose="020B0604020202020204" pitchFamily="34" charset="0"/>
              <a:buChar char="•"/>
            </a:pPr>
            <a:r>
              <a:rPr lang="de-DE" sz="2400"/>
              <a:t>Kombination Personenbeförderung + Gütertransport</a:t>
            </a:r>
            <a:br>
              <a:rPr lang="de-DE" sz="2400"/>
            </a:br>
            <a:r>
              <a:rPr lang="de-DE" sz="2400"/>
              <a:t>Kombibus, Zusätzliche Einnahmequelle, Ver- + Entladeknoten gewährleisten planbare Transportlogistik, Pünktlichkeit, für Gütertransport notwendige Hochflurbusse nicht barrierefrei, Mehrbelastung Fahrpersonal</a:t>
            </a:r>
          </a:p>
        </p:txBody>
      </p:sp>
      <p:pic>
        <p:nvPicPr>
          <p:cNvPr id="3" name="Grafik 2">
            <a:extLst>
              <a:ext uri="{FF2B5EF4-FFF2-40B4-BE49-F238E27FC236}">
                <a16:creationId xmlns:a16="http://schemas.microsoft.com/office/drawing/2014/main" id="{2B55D8E8-4DEB-4671-AE0E-E0DEE733BF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086" y="3854393"/>
            <a:ext cx="1278392" cy="630673"/>
          </a:xfrm>
          <a:prstGeom prst="rect">
            <a:avLst/>
          </a:prstGeom>
        </p:spPr>
      </p:pic>
      <p:pic>
        <p:nvPicPr>
          <p:cNvPr id="6" name="Grafik 5">
            <a:extLst>
              <a:ext uri="{FF2B5EF4-FFF2-40B4-BE49-F238E27FC236}">
                <a16:creationId xmlns:a16="http://schemas.microsoft.com/office/drawing/2014/main" id="{2AD88440-224E-499C-A984-AB36C7EA65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7913" y="14902"/>
            <a:ext cx="2034256" cy="1326299"/>
          </a:xfrm>
          <a:prstGeom prst="rect">
            <a:avLst/>
          </a:prstGeom>
        </p:spPr>
      </p:pic>
      <p:pic>
        <p:nvPicPr>
          <p:cNvPr id="4" name="Grafik 3">
            <a:extLst>
              <a:ext uri="{FF2B5EF4-FFF2-40B4-BE49-F238E27FC236}">
                <a16:creationId xmlns:a16="http://schemas.microsoft.com/office/drawing/2014/main" id="{3EBAC80E-C468-4AFA-95FA-1801184CCB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965" y="919932"/>
            <a:ext cx="1332924" cy="1071100"/>
          </a:xfrm>
          <a:prstGeom prst="rect">
            <a:avLst/>
          </a:prstGeom>
        </p:spPr>
      </p:pic>
      <p:pic>
        <p:nvPicPr>
          <p:cNvPr id="7" name="Grafik 6">
            <a:extLst>
              <a:ext uri="{FF2B5EF4-FFF2-40B4-BE49-F238E27FC236}">
                <a16:creationId xmlns:a16="http://schemas.microsoft.com/office/drawing/2014/main" id="{331DC054-CDA0-4DF9-9F1A-24B173F4D5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544" y="4955298"/>
            <a:ext cx="1306345" cy="686518"/>
          </a:xfrm>
          <a:prstGeom prst="rect">
            <a:avLst/>
          </a:prstGeom>
        </p:spPr>
      </p:pic>
    </p:spTree>
    <p:extLst>
      <p:ext uri="{BB962C8B-B14F-4D97-AF65-F5344CB8AC3E}">
        <p14:creationId xmlns:p14="http://schemas.microsoft.com/office/powerpoint/2010/main" val="36861740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feld 35">
            <a:extLst>
              <a:ext uri="{FF2B5EF4-FFF2-40B4-BE49-F238E27FC236}">
                <a16:creationId xmlns:a16="http://schemas.microsoft.com/office/drawing/2014/main" id="{62B0D9F8-F211-4DD5-A1D4-3C2BD6AE7DA6}"/>
              </a:ext>
            </a:extLst>
          </p:cNvPr>
          <p:cNvSpPr txBox="1"/>
          <p:nvPr/>
        </p:nvSpPr>
        <p:spPr>
          <a:xfrm>
            <a:off x="2821009" y="4896"/>
            <a:ext cx="9056463" cy="720000"/>
          </a:xfrm>
          <a:prstGeom prst="rect">
            <a:avLst/>
          </a:prstGeom>
          <a:noFill/>
        </p:spPr>
        <p:txBody>
          <a:bodyPr wrap="square" lIns="180000" tIns="90000" rtlCol="0">
            <a:noAutofit/>
          </a:bodyPr>
          <a:lstStyle/>
          <a:p>
            <a:r>
              <a:rPr lang="de-DE" sz="3600">
                <a:latin typeface="Arial Black" panose="020B0A04020102020204" pitchFamily="34" charset="0"/>
              </a:rPr>
              <a:t>Bedarfsgesteuert (On demand) 1</a:t>
            </a:r>
          </a:p>
        </p:txBody>
      </p:sp>
      <p:sp>
        <p:nvSpPr>
          <p:cNvPr id="10" name="Textfeld 9">
            <a:extLst>
              <a:ext uri="{FF2B5EF4-FFF2-40B4-BE49-F238E27FC236}">
                <a16:creationId xmlns:a16="http://schemas.microsoft.com/office/drawing/2014/main" id="{BE30C843-FC2D-4E6C-8514-B50839B22693}"/>
              </a:ext>
            </a:extLst>
          </p:cNvPr>
          <p:cNvSpPr txBox="1"/>
          <p:nvPr/>
        </p:nvSpPr>
        <p:spPr>
          <a:xfrm>
            <a:off x="11484000" y="6624000"/>
            <a:ext cx="720000" cy="215444"/>
          </a:xfrm>
          <a:prstGeom prst="rect">
            <a:avLst/>
          </a:prstGeom>
          <a:noFill/>
        </p:spPr>
        <p:txBody>
          <a:bodyPr wrap="square" rtlCol="0">
            <a:spAutoFit/>
          </a:bodyPr>
          <a:lstStyle/>
          <a:p>
            <a:r>
              <a:rPr lang="de-DE" sz="800"/>
              <a:t>22.07.2021</a:t>
            </a:r>
          </a:p>
        </p:txBody>
      </p:sp>
      <p:sp>
        <p:nvSpPr>
          <p:cNvPr id="11" name="Textfeld 10">
            <a:extLst>
              <a:ext uri="{FF2B5EF4-FFF2-40B4-BE49-F238E27FC236}">
                <a16:creationId xmlns:a16="http://schemas.microsoft.com/office/drawing/2014/main" id="{2FB0BA7E-AD3A-4914-BBFB-50CE91737752}"/>
              </a:ext>
            </a:extLst>
          </p:cNvPr>
          <p:cNvSpPr txBox="1"/>
          <p:nvPr/>
        </p:nvSpPr>
        <p:spPr>
          <a:xfrm>
            <a:off x="1620000" y="795107"/>
            <a:ext cx="10260000" cy="5262979"/>
          </a:xfrm>
          <a:prstGeom prst="rect">
            <a:avLst/>
          </a:prstGeom>
          <a:noFill/>
        </p:spPr>
        <p:txBody>
          <a:bodyPr wrap="square" rtlCol="0">
            <a:spAutoFit/>
          </a:bodyPr>
          <a:lstStyle/>
          <a:p>
            <a:pPr marL="342900" indent="-342900">
              <a:buFont typeface="Arial" panose="020B0604020202020204" pitchFamily="34" charset="0"/>
              <a:buChar char="•"/>
            </a:pPr>
            <a:r>
              <a:rPr lang="de-DE" sz="2400">
                <a:effectLst/>
                <a:ea typeface="Calibri" panose="020F0502020204030204" pitchFamily="34" charset="0"/>
              </a:rPr>
              <a:t>Etablierung Betriebsformen nach Bedarf</a:t>
            </a:r>
            <a:br>
              <a:rPr lang="de-DE" sz="2400">
                <a:effectLst/>
                <a:ea typeface="Calibri" panose="020F0502020204030204" pitchFamily="34" charset="0"/>
              </a:rPr>
            </a:br>
            <a:r>
              <a:rPr lang="de-DE" sz="2400">
                <a:effectLst/>
                <a:ea typeface="Calibri" panose="020F0502020204030204" pitchFamily="34" charset="0"/>
              </a:rPr>
              <a:t>Bedarfslinienbetrieb, Richtungsbandbetrieb mit Ausprägung Linienabweichung, Linienaufweitung, Korridor, Sektorbetrieb, Flächenbetrieb</a:t>
            </a:r>
          </a:p>
          <a:p>
            <a:pPr marL="342900" indent="-342900">
              <a:buFont typeface="Arial" panose="020B0604020202020204" pitchFamily="34" charset="0"/>
              <a:buChar char="•"/>
            </a:pPr>
            <a:r>
              <a:rPr lang="de-DE" sz="2400">
                <a:effectLst/>
                <a:ea typeface="Calibri" panose="020F0502020204030204" pitchFamily="34" charset="0"/>
              </a:rPr>
              <a:t>Anrufbus (Bedarfslinienbetrieb)</a:t>
            </a:r>
            <a:br>
              <a:rPr lang="de-DE" sz="2400">
                <a:effectLst/>
                <a:ea typeface="Calibri" panose="020F0502020204030204" pitchFamily="34" charset="0"/>
              </a:rPr>
            </a:br>
            <a:r>
              <a:rPr lang="de-DE" sz="2400">
                <a:effectLst/>
                <a:ea typeface="Calibri" panose="020F0502020204030204" pitchFamily="34" charset="0"/>
              </a:rPr>
              <a:t>am besten geeignet für linienhafte oder radiale Siedlungsstrukturen, Umstieg vom konventionellen in Bedarfslinienbetrieb ist einfach, gute Möglichkeit der Fahrtwunschbündelung, Betrieb von örtlichen Verkehrsunternehmen, Fahrzeugeinsatz Minibus, Kleinbus, PKW, Kapazität 3-14 Personen</a:t>
            </a:r>
            <a:endParaRPr lang="de-DE" sz="2400"/>
          </a:p>
          <a:p>
            <a:pPr marL="342900" indent="-342900">
              <a:buFont typeface="Arial" panose="020B0604020202020204" pitchFamily="34" charset="0"/>
              <a:buChar char="•"/>
            </a:pPr>
            <a:r>
              <a:rPr lang="de-DE" sz="2400">
                <a:effectLst/>
                <a:ea typeface="Calibri" panose="020F0502020204030204" pitchFamily="34" charset="0"/>
              </a:rPr>
              <a:t>Anruf-Sammeltaxi (AST) (Richtungsbandbetrieb, Sektorbetrieb)</a:t>
            </a:r>
            <a:br>
              <a:rPr lang="de-DE" sz="2400">
                <a:effectLst/>
                <a:ea typeface="Calibri" panose="020F0502020204030204" pitchFamily="34" charset="0"/>
              </a:rPr>
            </a:br>
            <a:r>
              <a:rPr lang="de-DE" sz="2400">
                <a:effectLst/>
                <a:ea typeface="Calibri" panose="020F0502020204030204" pitchFamily="34" charset="0"/>
              </a:rPr>
              <a:t>zu Zeiten geringer Nachfrage, gut für radiale Siedlungsstrukturen, Fahrplanbindung, Fahrzeug PKW, Kleinbus, Kapazität 4-8 Personen, auf Wunsch Haustürbedienung, verbessertes Sicherheitsempfinden</a:t>
            </a:r>
            <a:endParaRPr lang="de-DE" sz="2400"/>
          </a:p>
        </p:txBody>
      </p:sp>
      <p:pic>
        <p:nvPicPr>
          <p:cNvPr id="3" name="Grafik 2">
            <a:extLst>
              <a:ext uri="{FF2B5EF4-FFF2-40B4-BE49-F238E27FC236}">
                <a16:creationId xmlns:a16="http://schemas.microsoft.com/office/drawing/2014/main" id="{A88DF2F5-2953-460D-B062-2FC32FB6C1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048" y="2391386"/>
            <a:ext cx="1335613" cy="348421"/>
          </a:xfrm>
          <a:prstGeom prst="rect">
            <a:avLst/>
          </a:prstGeom>
        </p:spPr>
      </p:pic>
      <p:pic>
        <p:nvPicPr>
          <p:cNvPr id="5" name="Grafik 4">
            <a:extLst>
              <a:ext uri="{FF2B5EF4-FFF2-40B4-BE49-F238E27FC236}">
                <a16:creationId xmlns:a16="http://schemas.microsoft.com/office/drawing/2014/main" id="{8E9667CE-247B-41F2-B132-76537B77DE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475" y="4637209"/>
            <a:ext cx="1341186" cy="531291"/>
          </a:xfrm>
          <a:prstGeom prst="rect">
            <a:avLst/>
          </a:prstGeom>
        </p:spPr>
      </p:pic>
      <p:pic>
        <p:nvPicPr>
          <p:cNvPr id="4" name="Grafik 3">
            <a:extLst>
              <a:ext uri="{FF2B5EF4-FFF2-40B4-BE49-F238E27FC236}">
                <a16:creationId xmlns:a16="http://schemas.microsoft.com/office/drawing/2014/main" id="{EA846A05-4506-474E-B8AE-3A95A1FE57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990" y="3020034"/>
            <a:ext cx="1335671" cy="756661"/>
          </a:xfrm>
          <a:prstGeom prst="rect">
            <a:avLst/>
          </a:prstGeom>
        </p:spPr>
      </p:pic>
    </p:spTree>
    <p:extLst>
      <p:ext uri="{BB962C8B-B14F-4D97-AF65-F5344CB8AC3E}">
        <p14:creationId xmlns:p14="http://schemas.microsoft.com/office/powerpoint/2010/main" val="19078687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egment">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egmen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891</Words>
  <Application>Microsoft Office PowerPoint</Application>
  <PresentationFormat>Breitbild</PresentationFormat>
  <Paragraphs>69</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Arial Black</vt:lpstr>
      <vt:lpstr>Calibri</vt:lpstr>
      <vt:lpstr>Wingdings 3</vt:lpstr>
      <vt:lpstr>Segment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Audio</dc:title>
  <dc:creator>gheusel</dc:creator>
  <cp:lastModifiedBy>Gerd Heusel</cp:lastModifiedBy>
  <cp:revision>778</cp:revision>
  <cp:lastPrinted>2020-05-13T08:36:53Z</cp:lastPrinted>
  <dcterms:created xsi:type="dcterms:W3CDTF">2015-09-12T10:42:22Z</dcterms:created>
  <dcterms:modified xsi:type="dcterms:W3CDTF">2021-08-17T18:43:20Z</dcterms:modified>
</cp:coreProperties>
</file>