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326" r:id="rId2"/>
    <p:sldId id="352" r:id="rId3"/>
    <p:sldId id="269" r:id="rId4"/>
    <p:sldId id="353" r:id="rId5"/>
    <p:sldId id="363" r:id="rId6"/>
    <p:sldId id="271" r:id="rId7"/>
    <p:sldId id="272" r:id="rId8"/>
    <p:sldId id="354" r:id="rId9"/>
    <p:sldId id="325" r:id="rId10"/>
    <p:sldId id="318" r:id="rId11"/>
    <p:sldId id="319" r:id="rId12"/>
    <p:sldId id="351" r:id="rId13"/>
    <p:sldId id="275" r:id="rId14"/>
    <p:sldId id="276" r:id="rId15"/>
    <p:sldId id="279" r:id="rId16"/>
    <p:sldId id="277" r:id="rId17"/>
    <p:sldId id="280" r:id="rId18"/>
    <p:sldId id="281" r:id="rId19"/>
    <p:sldId id="282" r:id="rId20"/>
    <p:sldId id="360" r:id="rId21"/>
    <p:sldId id="361" r:id="rId22"/>
    <p:sldId id="283" r:id="rId23"/>
    <p:sldId id="284" r:id="rId24"/>
    <p:sldId id="297" r:id="rId25"/>
    <p:sldId id="285" r:id="rId26"/>
    <p:sldId id="286" r:id="rId27"/>
    <p:sldId id="287" r:id="rId28"/>
    <p:sldId id="355" r:id="rId29"/>
    <p:sldId id="356" r:id="rId30"/>
    <p:sldId id="294" r:id="rId31"/>
    <p:sldId id="345" r:id="rId32"/>
    <p:sldId id="359" r:id="rId33"/>
    <p:sldId id="291" r:id="rId34"/>
    <p:sldId id="292" r:id="rId35"/>
    <p:sldId id="358" r:id="rId36"/>
    <p:sldId id="335" r:id="rId37"/>
    <p:sldId id="346" r:id="rId38"/>
    <p:sldId id="312" r:id="rId39"/>
    <p:sldId id="364" r:id="rId40"/>
    <p:sldId id="320" r:id="rId41"/>
    <p:sldId id="321" r:id="rId42"/>
  </p:sldIdLst>
  <p:sldSz cx="12192000" cy="6858000"/>
  <p:notesSz cx="10234613" cy="70993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B1A"/>
    <a:srgbClr val="FED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D8CA15-6391-DA56-2ADC-63C04A4D281F}">
  <a:tblStyle styleId="{36D8CA15-6391-DA56-2ADC-63C04A4D281F}" styleName="Keine Formatvorlage, Tabellenraster">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14" autoAdjust="0"/>
  </p:normalViewPr>
  <p:slideViewPr>
    <p:cSldViewPr>
      <p:cViewPr varScale="1">
        <p:scale>
          <a:sx n="72" d="100"/>
          <a:sy n="72" d="100"/>
        </p:scale>
        <p:origin x="998" y="5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315"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alke\Documents\Packsdrauf\BotschafterSchulung\Wirtschaftlichkeitsberechnung%20Susanne%20und%20Taalk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23687081544018E-2"/>
          <c:y val="2.7965226414389813E-2"/>
          <c:w val="0.89661942707164299"/>
          <c:h val="0.8180439741965545"/>
        </c:manualLayout>
      </c:layout>
      <c:lineChart>
        <c:grouping val="standard"/>
        <c:varyColors val="0"/>
        <c:ser>
          <c:idx val="0"/>
          <c:order val="0"/>
          <c:tx>
            <c:strRef>
              <c:f>Tabelle1!$G$3</c:f>
              <c:strCache>
                <c:ptCount val="1"/>
                <c:pt idx="0">
                  <c:v>Überschusseinspeisung nach EEG23, 30% Eigenbedarf</c:v>
                </c:pt>
              </c:strCache>
            </c:strRef>
          </c:tx>
          <c:spPr>
            <a:ln w="28575" cap="rnd">
              <a:solidFill>
                <a:schemeClr val="accent1"/>
              </a:solidFill>
              <a:round/>
            </a:ln>
            <a:effectLst/>
          </c:spPr>
          <c:marker>
            <c:symbol val="none"/>
          </c:marker>
          <c:cat>
            <c:numRef>
              <c:f>Tabelle1!$A$5:$A$25</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Tabelle1!$G$5:$G$25</c:f>
              <c:numCache>
                <c:formatCode>#,##0</c:formatCode>
                <c:ptCount val="21"/>
                <c:pt idx="0">
                  <c:v>-19315.650000000001</c:v>
                </c:pt>
                <c:pt idx="1">
                  <c:v>-17946.25</c:v>
                </c:pt>
                <c:pt idx="2">
                  <c:v>-16576.849999999999</c:v>
                </c:pt>
                <c:pt idx="3">
                  <c:v>-15207.449999999999</c:v>
                </c:pt>
                <c:pt idx="4">
                  <c:v>-13838.05</c:v>
                </c:pt>
                <c:pt idx="5">
                  <c:v>-12468.65</c:v>
                </c:pt>
                <c:pt idx="6">
                  <c:v>-11099.25</c:v>
                </c:pt>
                <c:pt idx="7">
                  <c:v>-9729.85</c:v>
                </c:pt>
                <c:pt idx="8">
                  <c:v>-8360.4500000000007</c:v>
                </c:pt>
                <c:pt idx="9">
                  <c:v>-6991.0500000000011</c:v>
                </c:pt>
                <c:pt idx="10">
                  <c:v>-5621.6500000000015</c:v>
                </c:pt>
                <c:pt idx="11">
                  <c:v>-4252.2500000000018</c:v>
                </c:pt>
                <c:pt idx="12">
                  <c:v>-2882.8500000000022</c:v>
                </c:pt>
                <c:pt idx="13">
                  <c:v>-1513.4500000000025</c:v>
                </c:pt>
                <c:pt idx="14">
                  <c:v>-144.05000000000291</c:v>
                </c:pt>
                <c:pt idx="15">
                  <c:v>1225.3499999999967</c:v>
                </c:pt>
                <c:pt idx="16">
                  <c:v>2594.7499999999964</c:v>
                </c:pt>
                <c:pt idx="17">
                  <c:v>3964.149999999996</c:v>
                </c:pt>
                <c:pt idx="18">
                  <c:v>5333.5499999999956</c:v>
                </c:pt>
                <c:pt idx="19">
                  <c:v>6702.9499999999953</c:v>
                </c:pt>
                <c:pt idx="20">
                  <c:v>8072.3499999999949</c:v>
                </c:pt>
              </c:numCache>
            </c:numRef>
          </c:val>
          <c:smooth val="0"/>
          <c:extLst>
            <c:ext xmlns:c16="http://schemas.microsoft.com/office/drawing/2014/chart" uri="{C3380CC4-5D6E-409C-BE32-E72D297353CC}">
              <c16:uniqueId val="{00000000-2090-47A3-8084-D338E9945D1B}"/>
            </c:ext>
          </c:extLst>
        </c:ser>
        <c:ser>
          <c:idx val="1"/>
          <c:order val="1"/>
          <c:tx>
            <c:strRef>
              <c:f>Tabelle1!$L$3</c:f>
              <c:strCache>
                <c:ptCount val="1"/>
                <c:pt idx="0">
                  <c:v>mit Speicher 60% Eigenbedarf, 10kWh</c:v>
                </c:pt>
              </c:strCache>
            </c:strRef>
          </c:tx>
          <c:spPr>
            <a:ln w="28575" cap="rnd">
              <a:solidFill>
                <a:schemeClr val="accent2"/>
              </a:solidFill>
              <a:round/>
            </a:ln>
            <a:effectLst/>
          </c:spPr>
          <c:marker>
            <c:symbol val="none"/>
          </c:marker>
          <c:cat>
            <c:numRef>
              <c:f>Tabelle1!$A$5:$A$25</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Tabelle1!$L$5:$L$25</c:f>
              <c:numCache>
                <c:formatCode>#,##0</c:formatCode>
                <c:ptCount val="21"/>
                <c:pt idx="0">
                  <c:v>-30939.3</c:v>
                </c:pt>
                <c:pt idx="1">
                  <c:v>-28817.5</c:v>
                </c:pt>
                <c:pt idx="2">
                  <c:v>-26695.7</c:v>
                </c:pt>
                <c:pt idx="3">
                  <c:v>-24573.9</c:v>
                </c:pt>
                <c:pt idx="4">
                  <c:v>-22452.100000000002</c:v>
                </c:pt>
                <c:pt idx="5">
                  <c:v>-20330.300000000003</c:v>
                </c:pt>
                <c:pt idx="6">
                  <c:v>-18208.500000000004</c:v>
                </c:pt>
                <c:pt idx="7">
                  <c:v>-16086.700000000004</c:v>
                </c:pt>
                <c:pt idx="8">
                  <c:v>-13964.900000000005</c:v>
                </c:pt>
                <c:pt idx="9">
                  <c:v>-11843.100000000006</c:v>
                </c:pt>
                <c:pt idx="10">
                  <c:v>-9721.3000000000065</c:v>
                </c:pt>
                <c:pt idx="11">
                  <c:v>-19599.500000000007</c:v>
                </c:pt>
                <c:pt idx="12">
                  <c:v>-17477.700000000008</c:v>
                </c:pt>
                <c:pt idx="13">
                  <c:v>-15355.900000000009</c:v>
                </c:pt>
                <c:pt idx="14">
                  <c:v>-13234.100000000009</c:v>
                </c:pt>
                <c:pt idx="15">
                  <c:v>-11112.30000000001</c:v>
                </c:pt>
                <c:pt idx="16">
                  <c:v>-8990.5000000000109</c:v>
                </c:pt>
                <c:pt idx="17">
                  <c:v>-6868.7000000000116</c:v>
                </c:pt>
                <c:pt idx="18">
                  <c:v>-4746.9000000000124</c:v>
                </c:pt>
                <c:pt idx="19">
                  <c:v>-2625.1000000000126</c:v>
                </c:pt>
                <c:pt idx="20">
                  <c:v>-503.30000000001291</c:v>
                </c:pt>
              </c:numCache>
            </c:numRef>
          </c:val>
          <c:smooth val="0"/>
          <c:extLst>
            <c:ext xmlns:c16="http://schemas.microsoft.com/office/drawing/2014/chart" uri="{C3380CC4-5D6E-409C-BE32-E72D297353CC}">
              <c16:uniqueId val="{00000001-2090-47A3-8084-D338E9945D1B}"/>
            </c:ext>
          </c:extLst>
        </c:ser>
        <c:ser>
          <c:idx val="2"/>
          <c:order val="2"/>
          <c:tx>
            <c:strRef>
              <c:f>Tabelle1!$U$3</c:f>
              <c:strCache>
                <c:ptCount val="1"/>
                <c:pt idx="0">
                  <c:v>Volleinspeisung nach EEG23</c:v>
                </c:pt>
              </c:strCache>
            </c:strRef>
          </c:tx>
          <c:spPr>
            <a:ln w="28575" cap="rnd">
              <a:solidFill>
                <a:schemeClr val="accent3"/>
              </a:solidFill>
              <a:round/>
            </a:ln>
            <a:effectLst/>
          </c:spPr>
          <c:marker>
            <c:symbol val="none"/>
          </c:marker>
          <c:cat>
            <c:numRef>
              <c:f>Tabelle1!$A$5:$A$25</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Tabelle1!$U$5:$U$25</c:f>
              <c:numCache>
                <c:formatCode>#,##0</c:formatCode>
                <c:ptCount val="21"/>
                <c:pt idx="0">
                  <c:v>-19463.5</c:v>
                </c:pt>
                <c:pt idx="1">
                  <c:v>-18390.5</c:v>
                </c:pt>
                <c:pt idx="2">
                  <c:v>-17317.5</c:v>
                </c:pt>
                <c:pt idx="3">
                  <c:v>-16244.5</c:v>
                </c:pt>
                <c:pt idx="4">
                  <c:v>-15171.5</c:v>
                </c:pt>
                <c:pt idx="5">
                  <c:v>-14098.5</c:v>
                </c:pt>
                <c:pt idx="6">
                  <c:v>-13025.5</c:v>
                </c:pt>
                <c:pt idx="7">
                  <c:v>-11952.5</c:v>
                </c:pt>
                <c:pt idx="8">
                  <c:v>-10879.5</c:v>
                </c:pt>
                <c:pt idx="9">
                  <c:v>-9806.5</c:v>
                </c:pt>
                <c:pt idx="10">
                  <c:v>-8733.5</c:v>
                </c:pt>
                <c:pt idx="11">
                  <c:v>-7660.5</c:v>
                </c:pt>
                <c:pt idx="12">
                  <c:v>-6587.5</c:v>
                </c:pt>
                <c:pt idx="13">
                  <c:v>-5514.5</c:v>
                </c:pt>
                <c:pt idx="14">
                  <c:v>-4441.5</c:v>
                </c:pt>
                <c:pt idx="15">
                  <c:v>-3368.5</c:v>
                </c:pt>
                <c:pt idx="16">
                  <c:v>-2295.5</c:v>
                </c:pt>
                <c:pt idx="17">
                  <c:v>-1222.5</c:v>
                </c:pt>
                <c:pt idx="18">
                  <c:v>-149.5</c:v>
                </c:pt>
                <c:pt idx="19">
                  <c:v>923.5</c:v>
                </c:pt>
                <c:pt idx="20">
                  <c:v>1996.5</c:v>
                </c:pt>
              </c:numCache>
            </c:numRef>
          </c:val>
          <c:smooth val="0"/>
          <c:extLst>
            <c:ext xmlns:c16="http://schemas.microsoft.com/office/drawing/2014/chart" uri="{C3380CC4-5D6E-409C-BE32-E72D297353CC}">
              <c16:uniqueId val="{00000002-2090-47A3-8084-D338E9945D1B}"/>
            </c:ext>
          </c:extLst>
        </c:ser>
        <c:ser>
          <c:idx val="5"/>
          <c:order val="5"/>
          <c:tx>
            <c:strRef>
              <c:f>Tabelle1!$M$3</c:f>
              <c:strCache>
                <c:ptCount val="1"/>
                <c:pt idx="0">
                  <c:v>mit Speicher 60% Eigenbedarf, 10kWh (unkaputtbar)</c:v>
                </c:pt>
              </c:strCache>
            </c:strRef>
          </c:tx>
          <c:spPr>
            <a:ln w="12700" cap="rnd">
              <a:solidFill>
                <a:schemeClr val="accent2"/>
              </a:solidFill>
              <a:prstDash val="dash"/>
              <a:round/>
            </a:ln>
            <a:effectLst/>
          </c:spPr>
          <c:marker>
            <c:symbol val="none"/>
          </c:marker>
          <c:val>
            <c:numRef>
              <c:f>Tabelle1!$M$5:$M$25</c:f>
              <c:numCache>
                <c:formatCode>#,##0</c:formatCode>
                <c:ptCount val="21"/>
                <c:pt idx="0">
                  <c:v>-30939.3</c:v>
                </c:pt>
                <c:pt idx="1">
                  <c:v>-28817.5</c:v>
                </c:pt>
                <c:pt idx="2">
                  <c:v>-26695.7</c:v>
                </c:pt>
                <c:pt idx="3">
                  <c:v>-24573.9</c:v>
                </c:pt>
                <c:pt idx="4">
                  <c:v>-22452.100000000002</c:v>
                </c:pt>
                <c:pt idx="5">
                  <c:v>-20330.300000000003</c:v>
                </c:pt>
                <c:pt idx="6">
                  <c:v>-18208.500000000004</c:v>
                </c:pt>
                <c:pt idx="7">
                  <c:v>-16086.700000000004</c:v>
                </c:pt>
                <c:pt idx="8">
                  <c:v>-13964.900000000005</c:v>
                </c:pt>
                <c:pt idx="9">
                  <c:v>-11843.100000000006</c:v>
                </c:pt>
                <c:pt idx="10">
                  <c:v>-9721.3000000000065</c:v>
                </c:pt>
                <c:pt idx="11">
                  <c:v>-7599.5000000000073</c:v>
                </c:pt>
                <c:pt idx="12">
                  <c:v>-5477.700000000008</c:v>
                </c:pt>
                <c:pt idx="13">
                  <c:v>-3355.9000000000083</c:v>
                </c:pt>
                <c:pt idx="14">
                  <c:v>-1234.1000000000085</c:v>
                </c:pt>
                <c:pt idx="15">
                  <c:v>887.69999999999118</c:v>
                </c:pt>
                <c:pt idx="16">
                  <c:v>3009.4999999999909</c:v>
                </c:pt>
                <c:pt idx="17">
                  <c:v>5131.2999999999902</c:v>
                </c:pt>
                <c:pt idx="18">
                  <c:v>7253.0999999999894</c:v>
                </c:pt>
                <c:pt idx="19">
                  <c:v>9374.8999999999887</c:v>
                </c:pt>
                <c:pt idx="20">
                  <c:v>11496.699999999988</c:v>
                </c:pt>
              </c:numCache>
            </c:numRef>
          </c:val>
          <c:smooth val="0"/>
          <c:extLst>
            <c:ext xmlns:c16="http://schemas.microsoft.com/office/drawing/2014/chart" uri="{C3380CC4-5D6E-409C-BE32-E72D297353CC}">
              <c16:uniqueId val="{00000003-2090-47A3-8084-D338E9945D1B}"/>
            </c:ext>
          </c:extLst>
        </c:ser>
        <c:dLbls>
          <c:showLegendKey val="0"/>
          <c:showVal val="0"/>
          <c:showCatName val="0"/>
          <c:showSerName val="0"/>
          <c:showPercent val="0"/>
          <c:showBubbleSize val="0"/>
        </c:dLbls>
        <c:smooth val="0"/>
        <c:axId val="824949904"/>
        <c:axId val="824945744"/>
        <c:extLst>
          <c:ext xmlns:c15="http://schemas.microsoft.com/office/drawing/2012/chart" uri="{02D57815-91ED-43cb-92C2-25804820EDAC}">
            <c15:filteredLineSeries>
              <c15:ser>
                <c:idx val="3"/>
                <c:order val="3"/>
                <c:tx>
                  <c:strRef>
                    <c:extLst>
                      <c:ext uri="{02D57815-91ED-43cb-92C2-25804820EDAC}">
                        <c15:formulaRef>
                          <c15:sqref>Tabelle1!$O$2</c15:sqref>
                        </c15:formulaRef>
                      </c:ext>
                    </c:extLst>
                    <c:strCache>
                      <c:ptCount val="1"/>
                      <c:pt idx="0">
                        <c:v>mit Speicher (real)</c:v>
                      </c:pt>
                    </c:strCache>
                  </c:strRef>
                </c:tx>
                <c:spPr>
                  <a:ln w="28575" cap="rnd">
                    <a:solidFill>
                      <a:schemeClr val="accent4"/>
                    </a:solidFill>
                    <a:round/>
                  </a:ln>
                  <a:effectLst/>
                </c:spPr>
                <c:marker>
                  <c:symbol val="none"/>
                </c:marker>
                <c:val>
                  <c:numRef>
                    <c:extLst>
                      <c:ext uri="{02D57815-91ED-43cb-92C2-25804820EDAC}">
                        <c15:formulaRef>
                          <c15:sqref>Tabelle1!$O$5:$O$25</c15:sqref>
                        </c15:formulaRef>
                      </c:ext>
                    </c:extLst>
                    <c:numCache>
                      <c:formatCode>#,##0</c:formatCode>
                      <c:ptCount val="21"/>
                      <c:pt idx="0">
                        <c:v>-26939.3</c:v>
                      </c:pt>
                      <c:pt idx="1">
                        <c:v>-24817.5</c:v>
                      </c:pt>
                      <c:pt idx="2">
                        <c:v>-22695.7</c:v>
                      </c:pt>
                      <c:pt idx="3">
                        <c:v>-20573.900000000001</c:v>
                      </c:pt>
                      <c:pt idx="4">
                        <c:v>-18452.100000000002</c:v>
                      </c:pt>
                      <c:pt idx="5">
                        <c:v>-16330.300000000003</c:v>
                      </c:pt>
                      <c:pt idx="6">
                        <c:v>-14208.500000000004</c:v>
                      </c:pt>
                      <c:pt idx="7">
                        <c:v>-12086.700000000004</c:v>
                      </c:pt>
                      <c:pt idx="8">
                        <c:v>-9964.9000000000051</c:v>
                      </c:pt>
                      <c:pt idx="9">
                        <c:v>-7843.1000000000058</c:v>
                      </c:pt>
                      <c:pt idx="10">
                        <c:v>-5721.3000000000065</c:v>
                      </c:pt>
                      <c:pt idx="11">
                        <c:v>-11599.500000000007</c:v>
                      </c:pt>
                      <c:pt idx="12">
                        <c:v>-9477.700000000008</c:v>
                      </c:pt>
                      <c:pt idx="13">
                        <c:v>-7355.9000000000087</c:v>
                      </c:pt>
                      <c:pt idx="14">
                        <c:v>-5234.1000000000095</c:v>
                      </c:pt>
                      <c:pt idx="15">
                        <c:v>-3112.3000000000097</c:v>
                      </c:pt>
                      <c:pt idx="16">
                        <c:v>-990.50000000001</c:v>
                      </c:pt>
                      <c:pt idx="17">
                        <c:v>1131.2999999999897</c:v>
                      </c:pt>
                      <c:pt idx="18">
                        <c:v>3253.0999999999894</c:v>
                      </c:pt>
                      <c:pt idx="19">
                        <c:v>5374.8999999999887</c:v>
                      </c:pt>
                      <c:pt idx="20">
                        <c:v>7496.699999999988</c:v>
                      </c:pt>
                    </c:numCache>
                  </c:numRef>
                </c:val>
                <c:smooth val="0"/>
                <c:extLst>
                  <c:ext xmlns:c16="http://schemas.microsoft.com/office/drawing/2014/chart" uri="{C3380CC4-5D6E-409C-BE32-E72D297353CC}">
                    <c16:uniqueId val="{00000004-2090-47A3-8084-D338E9945D1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Tabelle1!$P$2</c15:sqref>
                        </c15:formulaRef>
                      </c:ext>
                    </c:extLst>
                    <c:strCache>
                      <c:ptCount val="1"/>
                      <c:pt idx="0">
                        <c:v>mit Speicher (unkaputtbar)</c:v>
                      </c:pt>
                    </c:strCache>
                  </c:strRef>
                </c:tx>
                <c:spPr>
                  <a:ln w="28575" cap="rnd">
                    <a:solidFill>
                      <a:schemeClr val="accent4"/>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Tabelle1!$P$5:$P$25</c15:sqref>
                        </c15:formulaRef>
                      </c:ext>
                    </c:extLst>
                    <c:numCache>
                      <c:formatCode>#,##0</c:formatCode>
                      <c:ptCount val="21"/>
                      <c:pt idx="0">
                        <c:v>-26939.3</c:v>
                      </c:pt>
                      <c:pt idx="1">
                        <c:v>-24817.5</c:v>
                      </c:pt>
                      <c:pt idx="2">
                        <c:v>-22695.7</c:v>
                      </c:pt>
                      <c:pt idx="3">
                        <c:v>-20573.900000000001</c:v>
                      </c:pt>
                      <c:pt idx="4">
                        <c:v>-18452.100000000002</c:v>
                      </c:pt>
                      <c:pt idx="5">
                        <c:v>-16330.300000000003</c:v>
                      </c:pt>
                      <c:pt idx="6">
                        <c:v>-14208.500000000004</c:v>
                      </c:pt>
                      <c:pt idx="7">
                        <c:v>-12086.700000000004</c:v>
                      </c:pt>
                      <c:pt idx="8">
                        <c:v>-9964.9000000000051</c:v>
                      </c:pt>
                      <c:pt idx="9">
                        <c:v>-7843.1000000000058</c:v>
                      </c:pt>
                      <c:pt idx="10">
                        <c:v>-5721.3000000000065</c:v>
                      </c:pt>
                      <c:pt idx="11">
                        <c:v>-3599.5000000000068</c:v>
                      </c:pt>
                      <c:pt idx="12">
                        <c:v>-1477.7000000000071</c:v>
                      </c:pt>
                      <c:pt idx="13">
                        <c:v>644.09999999999263</c:v>
                      </c:pt>
                      <c:pt idx="14">
                        <c:v>2765.8999999999924</c:v>
                      </c:pt>
                      <c:pt idx="15">
                        <c:v>4887.6999999999916</c:v>
                      </c:pt>
                      <c:pt idx="16">
                        <c:v>7009.4999999999909</c:v>
                      </c:pt>
                      <c:pt idx="17">
                        <c:v>9131.2999999999902</c:v>
                      </c:pt>
                      <c:pt idx="18">
                        <c:v>11253.099999999989</c:v>
                      </c:pt>
                      <c:pt idx="19">
                        <c:v>13374.899999999989</c:v>
                      </c:pt>
                      <c:pt idx="20">
                        <c:v>15496.699999999988</c:v>
                      </c:pt>
                    </c:numCache>
                  </c:numRef>
                </c:val>
                <c:smooth val="0"/>
                <c:extLst xmlns:c15="http://schemas.microsoft.com/office/drawing/2012/chart">
                  <c:ext xmlns:c16="http://schemas.microsoft.com/office/drawing/2014/chart" uri="{C3380CC4-5D6E-409C-BE32-E72D297353CC}">
                    <c16:uniqueId val="{00000005-2090-47A3-8084-D338E9945D1B}"/>
                  </c:ext>
                </c:extLst>
              </c15:ser>
            </c15:filteredLineSeries>
          </c:ext>
        </c:extLst>
      </c:lineChart>
      <c:catAx>
        <c:axId val="82494990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e-DE" sz="1600" b="1" dirty="0">
                    <a:latin typeface="Calibri" panose="020F0502020204030204" pitchFamily="34" charset="0"/>
                  </a:rPr>
                  <a:t>Jahre</a:t>
                </a:r>
              </a:p>
            </c:rich>
          </c:tx>
          <c:layout>
            <c:manualLayout>
              <c:xMode val="edge"/>
              <c:yMode val="edge"/>
              <c:x val="0.50358080223108737"/>
              <c:y val="0.1721231386128548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824945744"/>
        <c:crosses val="autoZero"/>
        <c:auto val="1"/>
        <c:lblAlgn val="ctr"/>
        <c:lblOffset val="0"/>
        <c:noMultiLvlLbl val="0"/>
      </c:catAx>
      <c:valAx>
        <c:axId val="824945744"/>
        <c:scaling>
          <c:orientation val="minMax"/>
          <c:max val="10000"/>
          <c:min val="-3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de-DE" sz="1600" b="1" dirty="0">
                    <a:latin typeface="Calibri" panose="020F0502020204030204" pitchFamily="34" charset="0"/>
                  </a:rPr>
                  <a:t>Euro</a:t>
                </a:r>
              </a:p>
            </c:rich>
          </c:tx>
          <c:layout>
            <c:manualLayout>
              <c:xMode val="edge"/>
              <c:yMode val="edge"/>
              <c:x val="4.2660109774203736E-3"/>
              <c:y val="0.1888962044680496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824949904"/>
        <c:crosses val="autoZero"/>
        <c:crossBetween val="between"/>
      </c:valAx>
      <c:spPr>
        <a:noFill/>
        <a:ln>
          <a:noFill/>
        </a:ln>
        <a:effectLst/>
      </c:spPr>
    </c:plotArea>
    <c:legend>
      <c:legendPos val="b"/>
      <c:layout>
        <c:manualLayout>
          <c:xMode val="edge"/>
          <c:yMode val="edge"/>
          <c:x val="9.5170114185774077E-3"/>
          <c:y val="0.88578434069958811"/>
          <c:w val="0.98876661896796125"/>
          <c:h val="0.1006017790563451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494687" cy="474931"/>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260951" y="0"/>
            <a:ext cx="2494687" cy="474931"/>
          </a:xfrm>
          <a:prstGeom prst="rect">
            <a:avLst/>
          </a:prstGeom>
        </p:spPr>
        <p:txBody>
          <a:bodyPr vert="horz" lIns="91440" tIns="45720" rIns="91440" bIns="45720" rtlCol="0"/>
          <a:lstStyle>
            <a:lvl1pPr algn="r">
              <a:defRPr sz="1200"/>
            </a:lvl1pPr>
          </a:lstStyle>
          <a:p>
            <a:pPr>
              <a:defRPr/>
            </a:pPr>
            <a:fld id="{75AE7213-CC6D-40FB-B862-FB7E2CDBADF9}" type="datetimeFigureOut">
              <a:rPr lang="de-DE"/>
              <a:t>08.02.2024</a:t>
            </a:fld>
            <a:endParaRPr lang="de-DE"/>
          </a:p>
        </p:txBody>
      </p:sp>
      <p:sp>
        <p:nvSpPr>
          <p:cNvPr id="4" name="Folienbildplatzhalter 3"/>
          <p:cNvSpPr>
            <a:spLocks noGrp="1" noRot="1" noChangeAspect="1"/>
          </p:cNvSpPr>
          <p:nvPr>
            <p:ph type="sldImg" idx="2"/>
          </p:nvPr>
        </p:nvSpPr>
        <p:spPr bwMode="auto">
          <a:xfrm>
            <a:off x="39688" y="1182688"/>
            <a:ext cx="5678487" cy="3195637"/>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575697" y="4555384"/>
            <a:ext cx="4605576" cy="3727133"/>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990804"/>
            <a:ext cx="2494687" cy="47493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260951" y="8990804"/>
            <a:ext cx="2494687" cy="474930"/>
          </a:xfrm>
          <a:prstGeom prst="rect">
            <a:avLst/>
          </a:prstGeom>
        </p:spPr>
        <p:txBody>
          <a:bodyPr vert="horz" lIns="91440" tIns="45720" rIns="91440" bIns="45720" rtlCol="0" anchor="b"/>
          <a:lstStyle>
            <a:lvl1pPr algn="r">
              <a:defRPr sz="1200"/>
            </a:lvl1pPr>
          </a:lstStyle>
          <a:p>
            <a:pPr>
              <a:defRPr/>
            </a:pPr>
            <a:fld id="{C1250313-5046-4ED2-B4D7-C96A86A10FBF}" type="slidenum">
              <a:rPr lang="de-DE"/>
              <a:t>‹Nr.›</a:t>
            </a:fld>
            <a:endParaRPr lang="de-DE"/>
          </a:p>
        </p:txBody>
      </p:sp>
    </p:spTree>
    <p:extLst>
      <p:ext uri="{BB962C8B-B14F-4D97-AF65-F5344CB8AC3E}">
        <p14:creationId xmlns:p14="http://schemas.microsoft.com/office/powerpoint/2010/main" val="886820180"/>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inanzverwaltung.nrw.de/de/photovoltaikanlage-und-das-finanzam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08.02.2024</a:t>
            </a:r>
          </a:p>
          <a:p>
            <a:r>
              <a:rPr lang="de-DE"/>
              <a:t>Alle hier verwendeten Folien sind vom Solarenergie  Förderverein e.V. freigegeben</a:t>
            </a:r>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1</a:t>
            </a:fld>
            <a:endParaRPr lang="de-DE"/>
          </a:p>
        </p:txBody>
      </p:sp>
    </p:spTree>
    <p:extLst>
      <p:ext uri="{BB962C8B-B14F-4D97-AF65-F5344CB8AC3E}">
        <p14:creationId xmlns:p14="http://schemas.microsoft.com/office/powerpoint/2010/main" val="305689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18</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Die Abbildung zeigt jährliche Schwankungen des Ertrags.</a:t>
            </a:r>
          </a:p>
          <a:p>
            <a:pPr marL="0" marR="0" lvl="0" indent="0" algn="l" defTabSz="914400">
              <a:lnSpc>
                <a:spcPct val="100000"/>
              </a:lnSpc>
              <a:spcBef>
                <a:spcPts val="0"/>
              </a:spcBef>
              <a:spcAft>
                <a:spcPts val="0"/>
              </a:spcAft>
              <a:buClrTx/>
              <a:buSzTx/>
              <a:buFontTx/>
              <a:buNone/>
              <a:defRPr/>
            </a:pPr>
            <a:r>
              <a:rPr lang="de-DE"/>
              <a:t>Im Sommer 2016 gabs einen technischen Ausfall</a:t>
            </a:r>
          </a:p>
          <a:p>
            <a:pPr marL="0" marR="0" lvl="0" indent="0" algn="l" defTabSz="914400">
              <a:lnSpc>
                <a:spcPct val="100000"/>
              </a:lnSpc>
              <a:spcBef>
                <a:spcPts val="0"/>
              </a:spcBef>
              <a:spcAft>
                <a:spcPts val="0"/>
              </a:spcAft>
              <a:buClrTx/>
              <a:buSzTx/>
              <a:buFontTx/>
              <a:buNone/>
              <a:defRPr/>
            </a:pPr>
            <a:r>
              <a:rPr lang="de-DE"/>
              <a:t>20.10.2023</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19</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20</a:t>
            </a:fld>
            <a:endParaRPr lang="de-DE"/>
          </a:p>
        </p:txBody>
      </p:sp>
    </p:spTree>
    <p:extLst>
      <p:ext uri="{BB962C8B-B14F-4D97-AF65-F5344CB8AC3E}">
        <p14:creationId xmlns:p14="http://schemas.microsoft.com/office/powerpoint/2010/main" val="71502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21</a:t>
            </a:fld>
            <a:endParaRPr lang="de-DE"/>
          </a:p>
        </p:txBody>
      </p:sp>
    </p:spTree>
    <p:extLst>
      <p:ext uri="{BB962C8B-B14F-4D97-AF65-F5344CB8AC3E}">
        <p14:creationId xmlns:p14="http://schemas.microsoft.com/office/powerpoint/2010/main" val="238218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grobe Preis-Schätzungen, die realen Preise sind abhängig von der individuellen Situation (Dach, Zählerschrank, Leitungsverlegung im Haus) und der Auslastung der </a:t>
            </a:r>
            <a:r>
              <a:rPr lang="de-DE" dirty="0" err="1"/>
              <a:t>Solateure</a:t>
            </a:r>
            <a:r>
              <a:rPr lang="de-DE" dirty="0"/>
              <a:t>.</a:t>
            </a:r>
          </a:p>
          <a:p>
            <a:pPr marL="0" marR="0" lvl="0" indent="0" algn="l" defTabSz="914400">
              <a:lnSpc>
                <a:spcPct val="100000"/>
              </a:lnSpc>
              <a:spcBef>
                <a:spcPts val="0"/>
              </a:spcBef>
              <a:spcAft>
                <a:spcPts val="0"/>
              </a:spcAft>
              <a:buClrTx/>
              <a:buSzTx/>
              <a:buFontTx/>
              <a:buNone/>
              <a:defRPr/>
            </a:pPr>
            <a:r>
              <a:rPr lang="de-DE"/>
              <a:t>Wucherangebote </a:t>
            </a:r>
            <a:r>
              <a:rPr lang="de-DE" dirty="0"/>
              <a:t>nicht hinnehmen.</a:t>
            </a:r>
          </a:p>
          <a:p>
            <a:pPr marL="0" marR="0" lvl="0" indent="0" algn="l" defTabSz="914400">
              <a:lnSpc>
                <a:spcPct val="100000"/>
              </a:lnSpc>
              <a:spcBef>
                <a:spcPts val="0"/>
              </a:spcBef>
              <a:spcAft>
                <a:spcPts val="0"/>
              </a:spcAft>
              <a:buClrTx/>
              <a:buSzTx/>
              <a:buFontTx/>
              <a:buNone/>
              <a:defRPr/>
            </a:pPr>
            <a:r>
              <a:rPr lang="de-DE" dirty="0"/>
              <a:t>SFV hilft bei Bewertung </a:t>
            </a:r>
            <a:r>
              <a:rPr lang="de-DE"/>
              <a:t>von Angeboten</a:t>
            </a:r>
          </a:p>
          <a:p>
            <a:pPr marL="0" marR="0" lvl="0" indent="0" algn="l" defTabSz="914400">
              <a:lnSpc>
                <a:spcPct val="100000"/>
              </a:lnSpc>
              <a:spcBef>
                <a:spcPts val="0"/>
              </a:spcBef>
              <a:spcAft>
                <a:spcPts val="0"/>
              </a:spcAft>
              <a:buClrTx/>
              <a:buSzTx/>
              <a:buFontTx/>
              <a:buNone/>
              <a:defRPr/>
            </a:pPr>
            <a:r>
              <a:rPr lang="de-DE"/>
              <a:t>20.10.2023</a:t>
            </a:r>
            <a:endParaRPr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23</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Batteriespeicher: Preise ohne eigenen Batteriewechselrichter</a:t>
            </a:r>
            <a:endParaRPr dirty="0"/>
          </a:p>
          <a:p>
            <a:pPr>
              <a:defRPr/>
            </a:pPr>
            <a:r>
              <a:rPr lang="de-DE"/>
              <a:t>AC-DC-Kopplung</a:t>
            </a:r>
            <a:r>
              <a:rPr lang="de-DE" dirty="0"/>
              <a:t>:</a:t>
            </a:r>
            <a:endParaRPr dirty="0"/>
          </a:p>
          <a:p>
            <a:pPr>
              <a:defRPr/>
            </a:pPr>
            <a:r>
              <a:rPr lang="de-DE" dirty="0"/>
              <a:t>Grundsätzlich gibt es mehrere Arten einen Batteriespeicher anzuschließen. Wenn der Batteriespeicher einen eigenen Wechselrichter enthält, wird er an den Wechselstrom angeschlossen, also hinter den Wechselrichter. Diese Speicheranschlussmöglichkeit eignet sich besonders für eine spätere Nachrüstung an eine vorhandene PV-Anlage. Alternativ können Speicher auch an die Gleichstromseite eines Wechselrichters angeschlossen werden. Diese Anschlussart hat meist einen höheren Wirkungsgrad, eignet sich aber vornehmlich für den gleichzeitigen Einbau mit der PV-Anlage.</a:t>
            </a:r>
            <a:endParaRPr dirty="0"/>
          </a:p>
          <a:p>
            <a:pPr>
              <a:defRPr/>
            </a:pPr>
            <a:r>
              <a:rPr lang="de-DE"/>
              <a:t>Speicher </a:t>
            </a:r>
            <a:r>
              <a:rPr lang="de-DE" dirty="0"/>
              <a:t>verbrauchen aufgrund der internen Elektronik und der Wirkungsgradverluste sehr viel Strom. Das wird meist völlig vernachlässigt, ist aber sehr erheblich. Dieser Mehrverbrauch kann bei der Auslegung der PV-Anlage auch mit berücksichtigt werden.</a:t>
            </a:r>
            <a:endParaRPr dirty="0"/>
          </a:p>
          <a:p>
            <a:pPr marL="0" marR="0" indent="0" algn="l" defTabSz="914400">
              <a:lnSpc>
                <a:spcPct val="100000"/>
              </a:lnSpc>
              <a:spcBef>
                <a:spcPts val="0"/>
              </a:spcBef>
              <a:spcAft>
                <a:spcPts val="0"/>
              </a:spcAft>
              <a:buClrTx/>
              <a:buSzTx/>
              <a:buFontTx/>
              <a:buNone/>
              <a:defRPr/>
            </a:pPr>
            <a:r>
              <a:rPr lang="de-DE"/>
              <a:t>Wirkungsgradverluste </a:t>
            </a:r>
            <a:r>
              <a:rPr lang="de-DE" dirty="0"/>
              <a:t>durch laden und Entladen:</a:t>
            </a:r>
            <a:endParaRPr dirty="0"/>
          </a:p>
          <a:p>
            <a:pPr marL="0" marR="0" indent="0" algn="l" defTabSz="914400">
              <a:lnSpc>
                <a:spcPct val="100000"/>
              </a:lnSpc>
              <a:spcBef>
                <a:spcPts val="0"/>
              </a:spcBef>
              <a:spcAft>
                <a:spcPts val="0"/>
              </a:spcAft>
              <a:buClrTx/>
              <a:buSzTx/>
              <a:buFontTx/>
              <a:buNone/>
              <a:defRPr/>
            </a:pPr>
            <a:r>
              <a:rPr lang="de-DE" dirty="0"/>
              <a:t>Strom aus Batterie: 1.500 kWh/a (250 Vollzyklen * 6 kWh)</a:t>
            </a:r>
            <a:endParaRPr dirty="0"/>
          </a:p>
          <a:p>
            <a:pPr>
              <a:defRPr/>
            </a:pPr>
            <a:r>
              <a:rPr lang="de-DE" dirty="0"/>
              <a:t>Energieverluste im Speicher: 20 % von ca. 1.500 kWh/a = 300 kWh</a:t>
            </a:r>
            <a:endParaRPr dirty="0"/>
          </a:p>
          <a:p>
            <a:pPr>
              <a:defRPr/>
            </a:pPr>
            <a:r>
              <a:rPr lang="de-DE"/>
              <a:t>Standby-verluste</a:t>
            </a:r>
            <a:r>
              <a:rPr lang="de-DE" dirty="0"/>
              <a:t>:</a:t>
            </a:r>
            <a:endParaRPr dirty="0"/>
          </a:p>
          <a:p>
            <a:pPr>
              <a:defRPr/>
            </a:pPr>
            <a:r>
              <a:rPr lang="de-DE" dirty="0"/>
              <a:t>Standby: bei ca. 10 W (guter Wert</a:t>
            </a:r>
            <a:r>
              <a:rPr lang="de-DE"/>
              <a:t>)  </a:t>
            </a:r>
            <a:r>
              <a:rPr lang="de-DE" dirty="0"/>
              <a:t>ca. 100 kWh/a (10 W * 8.760 h/a) = 88 kWh</a:t>
            </a:r>
            <a:endParaRPr dirty="0"/>
          </a:p>
          <a:p>
            <a:pPr>
              <a:defRPr/>
            </a:pPr>
            <a:r>
              <a:rPr lang="de-DE" b="1"/>
              <a:t>„</a:t>
            </a:r>
            <a:r>
              <a:rPr lang="de-DE" b="1" dirty="0"/>
              <a:t>Gesamtstromverbrauch“ der Batterie: ca. 400 kWh/Jahr</a:t>
            </a:r>
            <a:endParaRPr lang="de-DE" dirty="0"/>
          </a:p>
          <a:p>
            <a:pPr>
              <a:defRPr/>
            </a:pPr>
            <a:r>
              <a:rPr lang="de-DE"/>
              <a:t>Lebensdauern </a:t>
            </a:r>
            <a:r>
              <a:rPr lang="de-DE" dirty="0"/>
              <a:t>von Batteriespeichern sind nicht sicher vorherzusagen. Expertenauskünfte gehen davon aus, dass Speicher eine Lebenserwartung von max. 10-15 Jahren haben, bis sie eine Restkapazität von nur noch 60 bis 80 % aufweisen. Danach sinkt die Kapazität sehr schnell und die Batterie ist nicht mehr nutzbar. Die Alterung ist also nicht linear sondern beschleunigt sich zum Lebensdauerende rapide oder kann sogar plötzlich eintreten.</a:t>
            </a:r>
            <a:endParaRPr dirty="0"/>
          </a:p>
          <a:p>
            <a:pPr>
              <a:defRPr/>
            </a:pPr>
            <a:r>
              <a:rPr lang="de-DE" dirty="0"/>
              <a:t>Die Lebensdauer hängt z.B. stark von der Reinheit der eingesetzten Inhaltsstoffe in dem Batteriezellen ab, was ein Kunde aber nicht beeinflussen kann. Diese Lebenserwartung trifft nach jetzigem Wissenstand auch auf Fahrzeugbatterien zu. </a:t>
            </a:r>
            <a:endParaRPr dirty="0"/>
          </a:p>
          <a:p>
            <a:pPr>
              <a:defRPr/>
            </a:pPr>
            <a:r>
              <a:rPr lang="de-DE" dirty="0"/>
              <a:t>In der Speicherbewerbung wir häufig mit einer hohen Zyklenzahl geworben. Ein Zyklus ist eine vollständige Be- und Entladung (muss aber nicht in einem „Rutsch“ sein). Die Zyklenzahl spielt in der Realität aber eine untergeordnete Rolle. Bei üblicher Speicherdimensionierung fallen im Jahr etwa 250 Vollzyklen an.</a:t>
            </a:r>
            <a:endParaRPr dirty="0"/>
          </a:p>
          <a:p>
            <a:pPr>
              <a:defRPr/>
            </a:pPr>
            <a:r>
              <a:rPr lang="de-DE" dirty="0"/>
              <a:t>Wichtiger ist jedoch </a:t>
            </a:r>
            <a:r>
              <a:rPr lang="de-DE"/>
              <a:t>die kalendarische </a:t>
            </a:r>
            <a:r>
              <a:rPr lang="de-DE" dirty="0"/>
              <a:t>Lebensdauer von Speichern, die wie oben gesagt, stark von der Reinheit der Inhaltsstoffe der Speicherzellen abhängt. Durch Verunreinigung und hohe Thermische Belastungen zersetzen sich </a:t>
            </a:r>
            <a:r>
              <a:rPr lang="de-DE"/>
              <a:t>die aktiven </a:t>
            </a:r>
            <a:r>
              <a:rPr lang="de-DE" dirty="0"/>
              <a:t>Materialien in der Zelle immer mehr und die Zelle verliert an Kapazität. Eine solche Alterung findet aber unabhängig von der Nutzung statt. Eine Zelle altert demnach, ob sie genutzt wird oder nicht.</a:t>
            </a:r>
            <a:endParaRPr dirty="0"/>
          </a:p>
          <a:p>
            <a:pPr>
              <a:defRPr/>
            </a:pPr>
            <a:r>
              <a:rPr lang="de-DE"/>
              <a:t>Speicher </a:t>
            </a:r>
            <a:r>
              <a:rPr lang="de-DE" dirty="0"/>
              <a:t>sind in der Anschaffung </a:t>
            </a:r>
            <a:r>
              <a:rPr lang="de-DE"/>
              <a:t>sehr kostenintensiv</a:t>
            </a:r>
            <a:r>
              <a:rPr lang="de-DE" dirty="0"/>
              <a:t>. Sie verringern die Wirtschaftlichkeit von PV-Anlagen. Eine PV-Anlage ohne Speicher erzielt eine kürzere Amortisationszeit.</a:t>
            </a:r>
            <a:endParaRPr dirty="0"/>
          </a:p>
          <a:p>
            <a:pPr>
              <a:defRPr/>
            </a:pPr>
            <a:r>
              <a:rPr lang="de-DE"/>
              <a:t>Die </a:t>
            </a:r>
            <a:r>
              <a:rPr lang="de-DE" dirty="0"/>
              <a:t>meisten Hersteller verlangen, dass das Speichersystem permanent über eine Internetverbindung verfügt und machen davon oft auch die </a:t>
            </a:r>
            <a:r>
              <a:rPr lang="de-DE"/>
              <a:t>Garantieleistungen abhängig</a:t>
            </a:r>
          </a:p>
          <a:p>
            <a:pPr>
              <a:defRPr/>
            </a:pPr>
            <a:r>
              <a:rPr lang="de-DE"/>
              <a:t>20.10.2023</a:t>
            </a:r>
            <a:endParaRPr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24</a:t>
            </a:fld>
            <a:endParaRPr lang="de-DE"/>
          </a:p>
        </p:txBody>
      </p:sp>
    </p:spTree>
    <p:extLst>
      <p:ext uri="{BB962C8B-B14F-4D97-AF65-F5344CB8AC3E}">
        <p14:creationId xmlns:p14="http://schemas.microsoft.com/office/powerpoint/2010/main" val="176646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21 Kalenderjahre bedeutet: Zahlung Einspeisevergütung bis zum Ende des Jahres der vergütungstechnischen Inbetriebnahme plus 20 komplette weitere Jahre</a:t>
            </a:r>
            <a:endParaRPr/>
          </a:p>
          <a:p>
            <a:pPr marL="0" marR="0" lvl="0" indent="0" algn="l" defTabSz="914400">
              <a:lnSpc>
                <a:spcPct val="100000"/>
              </a:lnSpc>
              <a:spcBef>
                <a:spcPts val="0"/>
              </a:spcBef>
              <a:spcAft>
                <a:spcPts val="0"/>
              </a:spcAft>
              <a:buClrTx/>
              <a:buSzTx/>
              <a:buFontTx/>
              <a:buNone/>
              <a:defRPr/>
            </a:pPr>
            <a:r>
              <a:rPr lang="de-DE">
                <a:solidFill>
                  <a:schemeClr val="tx1"/>
                </a:solidFill>
              </a:rPr>
              <a:t>https://www.solarwirtschaft.de/datawall/uploads/2021/02/EEG-Verguetungsuebersicht-Basis.pdf</a:t>
            </a:r>
          </a:p>
          <a:p>
            <a:pPr marL="0" marR="0" lvl="0" indent="0" algn="l" defTabSz="914400">
              <a:lnSpc>
                <a:spcPct val="100000"/>
              </a:lnSpc>
              <a:spcBef>
                <a:spcPts val="0"/>
              </a:spcBef>
              <a:spcAft>
                <a:spcPts val="0"/>
              </a:spcAft>
              <a:buClrTx/>
              <a:buSzTx/>
              <a:buFontTx/>
              <a:buNone/>
              <a:defRPr/>
            </a:pPr>
            <a:r>
              <a:rPr lang="de-DE" sz="900">
                <a:solidFill>
                  <a:schemeClr val="tx1"/>
                </a:solidFill>
              </a:rPr>
              <a:t>siehe https://www.verbraucherzentrale.de/wissen/energie/erneuerbare-energien/eeg-2023-das-aendert-sich-fuer-photovoltaikanlagen-75401</a:t>
            </a:r>
          </a:p>
          <a:p>
            <a:pPr marL="0" marR="0" lvl="0" indent="0" algn="l" defTabSz="914400">
              <a:lnSpc>
                <a:spcPct val="100000"/>
              </a:lnSpc>
              <a:spcBef>
                <a:spcPts val="0"/>
              </a:spcBef>
              <a:spcAft>
                <a:spcPts val="0"/>
              </a:spcAft>
              <a:buClrTx/>
              <a:buSzTx/>
              <a:buFontTx/>
              <a:buNone/>
              <a:defRPr/>
            </a:pPr>
            <a:r>
              <a:rPr lang="de-DE"/>
              <a:t>20.10.2023</a:t>
            </a: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25</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26</a:t>
            </a:fld>
            <a:endParaRPr lang="de-DE"/>
          </a:p>
        </p:txBody>
      </p:sp>
    </p:spTree>
    <p:extLst>
      <p:ext uri="{BB962C8B-B14F-4D97-AF65-F5344CB8AC3E}">
        <p14:creationId xmlns:p14="http://schemas.microsoft.com/office/powerpoint/2010/main" val="102533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27</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defRPr/>
            </a:pPr>
            <a:r>
              <a:rPr lang="de-DE"/>
              <a:t>Zukünftig gehen immer mehr Anwendungen (z.B. Wärme und Mobilität) hin zum „Strom“.</a:t>
            </a:r>
          </a:p>
          <a:p>
            <a:pPr marL="171450" indent="-171450">
              <a:buFontTx/>
              <a:buChar char="-"/>
              <a:defRPr/>
            </a:pPr>
            <a:r>
              <a:rPr lang="de-DE"/>
              <a:t>Strom kann kostengünstig und einfach erneuerbar produziert werden.</a:t>
            </a:r>
          </a:p>
          <a:p>
            <a:pPr marL="171450" indent="-171450">
              <a:buFontTx/>
              <a:buChar char="-"/>
              <a:defRPr/>
            </a:pPr>
            <a:r>
              <a:rPr lang="de-DE"/>
              <a:t>Photovoltaik kann wunderbar den Strom für zukünftige Anwendungen zur Verfügung stellen.</a:t>
            </a:r>
          </a:p>
          <a:p>
            <a:pPr marL="171450" indent="-171450">
              <a:buFont typeface="Wingdings"/>
              <a:buChar char="à"/>
              <a:defRPr/>
            </a:pPr>
            <a:r>
              <a:rPr lang="de-DE"/>
              <a:t>Wer gut vorbereitet sein möchte, investiert lieber in eine </a:t>
            </a:r>
            <a:r>
              <a:rPr lang="de-DE" b="1"/>
              <a:t>große Anlage</a:t>
            </a:r>
            <a:r>
              <a:rPr lang="de-DE"/>
              <a:t> und profitiert heute schon von den Vorteilen einer großen Anlage.</a:t>
            </a:r>
          </a:p>
          <a:p>
            <a:pPr>
              <a:defRPr/>
            </a:pPr>
            <a:r>
              <a:rPr lang="de-DE"/>
              <a:t>20.10.2023</a:t>
            </a:r>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29</a:t>
            </a:fld>
            <a:endParaRPr lang="de-DE"/>
          </a:p>
        </p:txBody>
      </p:sp>
    </p:spTree>
    <p:extLst>
      <p:ext uri="{BB962C8B-B14F-4D97-AF65-F5344CB8AC3E}">
        <p14:creationId xmlns:p14="http://schemas.microsoft.com/office/powerpoint/2010/main" val="267140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Die Solarmodule erzeugen Strom aus Tageslicht und Sonneneinstrahlung.</a:t>
            </a:r>
            <a:endParaRPr dirty="0"/>
          </a:p>
          <a:p>
            <a:pPr>
              <a:defRPr/>
            </a:pPr>
            <a:r>
              <a:rPr lang="de-DE" dirty="0"/>
              <a:t>Der Wechselrichter wandelt den Solarstrom aus den Modulen in Haushaltsstrom um (Netz-Wechselstrom).</a:t>
            </a:r>
            <a:endParaRPr dirty="0"/>
          </a:p>
          <a:p>
            <a:pPr>
              <a:defRPr/>
            </a:pPr>
            <a:r>
              <a:rPr lang="de-DE" dirty="0"/>
              <a:t>Der Strom kann dann ganz normal im Haus genutzt werden für die vorhandenen Elektrogeräte.</a:t>
            </a:r>
            <a:endParaRPr dirty="0"/>
          </a:p>
          <a:p>
            <a:pPr>
              <a:defRPr/>
            </a:pPr>
            <a:r>
              <a:rPr lang="de-DE" dirty="0"/>
              <a:t>Erzeugt die Anlage mehr Strom als gerade verbraucht wird, fließt der Überschuss ins Netz. Dazu kann der vorhandene Stromanschluss genutzt werden.</a:t>
            </a:r>
            <a:endParaRPr dirty="0"/>
          </a:p>
          <a:p>
            <a:pPr>
              <a:defRPr/>
            </a:pPr>
            <a:r>
              <a:rPr lang="de-DE" dirty="0"/>
              <a:t>Wird gerade mehr gebraucht als die Anlage produziert, kommt automatisch Strom aus dem Netz dazu, wie früher auch.</a:t>
            </a:r>
            <a:endParaRPr dirty="0"/>
          </a:p>
          <a:p>
            <a:pPr>
              <a:defRPr/>
            </a:pPr>
            <a:r>
              <a:rPr lang="de-DE" dirty="0"/>
              <a:t>Einspeisung und Bezug wird in einem Zweirichtungszähler getrennt gemessen. Dieser Zähler wird bei der Installation eingebaut, meist als Austausch für den vorhandenen reinen Bezugszähler.</a:t>
            </a:r>
            <a:endParaRPr dirty="0"/>
          </a:p>
          <a:p>
            <a:pPr>
              <a:defRPr/>
            </a:pPr>
            <a:r>
              <a:rPr lang="de-DE" dirty="0"/>
              <a:t>Ist eine Batterie vorhanden, wird Überschuss gespeichert, bevor weiterer Überschuss ins Netz eingespeist wird.</a:t>
            </a:r>
            <a:endParaRPr dirty="0"/>
          </a:p>
          <a:p>
            <a:pPr>
              <a:defRPr/>
            </a:pPr>
            <a:r>
              <a:rPr lang="de-DE" dirty="0"/>
              <a:t>Ist eine Ladestation fürs E-Auto vorhanden, kann der Solarstrom auch dafür verwendet werden.</a:t>
            </a:r>
            <a:endParaRPr dirty="0"/>
          </a:p>
          <a:p>
            <a:pPr>
              <a:defRPr/>
            </a:pPr>
            <a:r>
              <a:rPr lang="de-DE" dirty="0"/>
              <a:t>Manche Ladestationen können so programmiert werden, dass sie das E-Auto vorzugsweise </a:t>
            </a:r>
            <a:r>
              <a:rPr lang="de-DE"/>
              <a:t>laden.</a:t>
            </a:r>
          </a:p>
          <a:p>
            <a:pPr>
              <a:defRPr/>
            </a:pPr>
            <a:r>
              <a:rPr lang="de-DE"/>
              <a:t>20.10.2023</a:t>
            </a:r>
            <a:endParaRPr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7</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siehe https://www.varta-ag.com/de/konsument/wissen/energiespeicher-blog/details/eeg-reform-2023-umsatzsteuer-entfaellt-fuer-energiespeicher-und-pv-anlagen-und-was-sich-sonst-noch-verbessert</a:t>
            </a:r>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31</a:t>
            </a:fld>
            <a:endParaRPr lang="de-DE"/>
          </a:p>
        </p:txBody>
      </p:sp>
    </p:spTree>
    <p:extLst>
      <p:ext uri="{BB962C8B-B14F-4D97-AF65-F5344CB8AC3E}">
        <p14:creationId xmlns:p14="http://schemas.microsoft.com/office/powerpoint/2010/main" val="1493725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defRPr/>
            </a:pPr>
            <a:r>
              <a:rPr lang="de-DE"/>
              <a:t>Geregelt wird das in einer Verwaltungsanweisung des Bundesfinanzministeriums vom 2. Juni 2021. Erfüllt die PV-Anlage die im BMF-Schreiben genannten Voraussetzungen, genügt ein </a:t>
            </a:r>
            <a:r>
              <a:rPr lang="de-DE" u="sng">
                <a:hlinkClick r:id="rId3" tooltip="Musterantrag"/>
              </a:rPr>
              <a:t>formloser Antrag beim Finanzamt</a:t>
            </a:r>
            <a:r>
              <a:rPr lang="de-DE"/>
              <a:t>, damit die Einkünfte aus der Photovoltaikanlage in der Einkommensteuererklärung nicht angegeben werden müssen.</a:t>
            </a:r>
          </a:p>
          <a:p>
            <a:r>
              <a:rPr lang="de-DE"/>
              <a:t>20.10.2023</a:t>
            </a:r>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32</a:t>
            </a:fld>
            <a:endParaRPr lang="de-DE"/>
          </a:p>
        </p:txBody>
      </p:sp>
    </p:spTree>
    <p:extLst>
      <p:ext uri="{BB962C8B-B14F-4D97-AF65-F5344CB8AC3E}">
        <p14:creationId xmlns:p14="http://schemas.microsoft.com/office/powerpoint/2010/main" val="58915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Marktstammdatenregister der Bundesnetzagentur</a:t>
            </a:r>
            <a:endParaRPr/>
          </a:p>
          <a:p>
            <a:pPr>
              <a:defRPr/>
            </a:pPr>
            <a:r>
              <a:rPr lang="de-DE"/>
              <a:t>Für die Anlage muss die Fachfirma beim Netzbetreiber eine Netzanschlussanfrage vor dem Kaufvertrag stellen (insbesondere in Süddeutschland wichtig).</a:t>
            </a:r>
            <a:endParaRPr/>
          </a:p>
          <a:p>
            <a:pPr marL="0" marR="0" indent="0" algn="l" defTabSz="914400">
              <a:lnSpc>
                <a:spcPct val="100000"/>
              </a:lnSpc>
              <a:spcBef>
                <a:spcPts val="0"/>
              </a:spcBef>
              <a:spcAft>
                <a:spcPts val="0"/>
              </a:spcAft>
              <a:buClrTx/>
              <a:buSzTx/>
              <a:buFontTx/>
              <a:buNone/>
              <a:defRPr/>
            </a:pPr>
            <a:r>
              <a:rPr lang="de-DE" sz="1200">
                <a:solidFill>
                  <a:schemeClr val="tx1"/>
                </a:solidFill>
              </a:rPr>
              <a:t>Versicherung der Photovoltaikanlage über Gebäudeversicherungen (Sachversicherung und Haftpflicht) oder PV-Versicherung (relativ teuer).</a:t>
            </a:r>
            <a:endParaRPr lang="de-DE"/>
          </a:p>
          <a:p>
            <a:pPr>
              <a:defRPr/>
            </a:pPr>
            <a:r>
              <a:rPr lang="de-DE"/>
              <a:t>Wenn die Anlage im Betrieb ist:</a:t>
            </a:r>
            <a:endParaRPr/>
          </a:p>
          <a:p>
            <a:pPr marL="171450" indent="-171450">
              <a:buFont typeface="Arial"/>
              <a:buChar char="•"/>
              <a:defRPr/>
            </a:pPr>
            <a:r>
              <a:rPr lang="de-DE"/>
              <a:t>Regelmäßige Ertragskontrolle (Monitoring, Vergleich mit Ertragsdatenbank des SFV)</a:t>
            </a:r>
            <a:endParaRPr/>
          </a:p>
          <a:p>
            <a:pPr marL="171450" indent="-171450">
              <a:buFont typeface="Arial"/>
              <a:buChar char="•"/>
              <a:defRPr/>
            </a:pPr>
            <a:r>
              <a:rPr lang="de-DE"/>
              <a:t>Wartung und Anlagencheck </a:t>
            </a:r>
            <a:br>
              <a:rPr lang="de-DE"/>
            </a:br>
            <a:r>
              <a:rPr lang="de-DE"/>
              <a:t>(spätestens alle 5 Jahre)</a:t>
            </a:r>
            <a:endParaRPr/>
          </a:p>
          <a:p>
            <a:pPr marL="171450" indent="-171450">
              <a:buFont typeface="Arial"/>
              <a:buChar char="•"/>
              <a:defRPr/>
            </a:pPr>
            <a:r>
              <a:rPr lang="de-DE"/>
              <a:t>Professionelle Reinigung </a:t>
            </a:r>
            <a:br>
              <a:rPr lang="de-DE"/>
            </a:br>
            <a:r>
              <a:rPr lang="de-DE"/>
              <a:t>(bei Bedarf oder nach 10 Jahren)</a:t>
            </a:r>
            <a:endParaRPr/>
          </a:p>
          <a:p>
            <a:pPr>
              <a:defRPr/>
            </a:pPr>
            <a:r>
              <a:rPr lang="de-DE"/>
              <a:t>20.10.2023</a:t>
            </a: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34</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defRPr/>
            </a:pPr>
            <a:r>
              <a:rPr lang="de-DE"/>
              <a:t>je besser und konkreter die Anfrage desto größer ist die Chance ein Angebot zu bekommen.</a:t>
            </a:r>
          </a:p>
          <a:p>
            <a:pPr>
              <a:defRPr/>
            </a:pPr>
            <a:endParaRPr lang="de-DE"/>
          </a:p>
          <a:p>
            <a:endParaRPr lang="de-DE"/>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35</a:t>
            </a:fld>
            <a:endParaRPr lang="de-DE"/>
          </a:p>
        </p:txBody>
      </p:sp>
    </p:spTree>
    <p:extLst>
      <p:ext uri="{BB962C8B-B14F-4D97-AF65-F5344CB8AC3E}">
        <p14:creationId xmlns:p14="http://schemas.microsoft.com/office/powerpoint/2010/main" val="136475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36</a:t>
            </a:fld>
            <a:endParaRPr lang="de-DE"/>
          </a:p>
        </p:txBody>
      </p:sp>
    </p:spTree>
    <p:extLst>
      <p:ext uri="{BB962C8B-B14F-4D97-AF65-F5344CB8AC3E}">
        <p14:creationId xmlns:p14="http://schemas.microsoft.com/office/powerpoint/2010/main" val="2070504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37</a:t>
            </a:fld>
            <a:endParaRPr lang="de-DE"/>
          </a:p>
        </p:txBody>
      </p:sp>
    </p:spTree>
    <p:extLst>
      <p:ext uri="{BB962C8B-B14F-4D97-AF65-F5344CB8AC3E}">
        <p14:creationId xmlns:p14="http://schemas.microsoft.com/office/powerpoint/2010/main" val="1405480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preiswerteste Variante mit Notstrom:  Hybrid-Wechselrichter mit Notstrom-Steckdose</a:t>
            </a:r>
          </a:p>
          <a:p>
            <a:pPr>
              <a:defRPr/>
            </a:pPr>
            <a:r>
              <a:rPr lang="de-DE"/>
              <a:t>für Notstromversorgung bei Netzausfall (Inselfähigkeit) sind spezielle Komponenten erforderlich</a:t>
            </a:r>
            <a:endParaRPr/>
          </a:p>
          <a:p>
            <a:pPr>
              <a:defRPr/>
            </a:pPr>
            <a:r>
              <a:rPr lang="de-DE"/>
              <a:t>Die Notstrom-Steckdose ist komplett vom öffentlichen Netz und vom Hausnetz getrennt.</a:t>
            </a:r>
            <a:endParaRPr/>
          </a:p>
          <a:p>
            <a:pPr>
              <a:defRPr/>
            </a:pPr>
            <a:r>
              <a:rPr lang="de-DE"/>
              <a:t>Bei Netzausfall holt man den Strom mit einem Kabel aus dem Keller in den Wohnbereich für Kühlschrank, Gefrierschrank, Computer, Fernseher …</a:t>
            </a:r>
            <a:endParaRPr/>
          </a:p>
          <a:p>
            <a:pPr>
              <a:defRPr/>
            </a:pPr>
            <a:r>
              <a:rPr lang="de-DE"/>
              <a:t>Notstromsteckdosen können z.B. 2 kW Leistung liefern, also ausreichend für gleichzeitige Versorgung vorstehend genannter Geräte</a:t>
            </a:r>
          </a:p>
          <a:p>
            <a:pPr>
              <a:defRPr/>
            </a:pPr>
            <a:r>
              <a:rPr lang="de-DE"/>
              <a:t>20.10.2023</a:t>
            </a:r>
            <a:endParaRP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40</a:t>
            </a:fld>
            <a:endParaRPr lang="de-DE"/>
          </a:p>
        </p:txBody>
      </p:sp>
    </p:spTree>
    <p:extLst>
      <p:ext uri="{BB962C8B-B14F-4D97-AF65-F5344CB8AC3E}">
        <p14:creationId xmlns:p14="http://schemas.microsoft.com/office/powerpoint/2010/main" val="1179130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a:t>Variante: inselfähiger Hybrid-Wechselrichter kann Haus komplett versorgen</a:t>
            </a:r>
            <a:br>
              <a:rPr lang="de-DE"/>
            </a:br>
            <a:r>
              <a:rPr lang="de-DE"/>
              <a:t>teurer als mit Notstromsteckdose</a:t>
            </a:r>
            <a:br>
              <a:rPr lang="de-DE"/>
            </a:br>
            <a:r>
              <a:rPr lang="de-DE"/>
              <a:t>Umschaltbox trennt bei Stromausfall das Hausnetz vom öffentlichen Netz, kann auch integriert in Speicher sein</a:t>
            </a:r>
            <a:br>
              <a:rPr lang="de-DE"/>
            </a:br>
            <a:r>
              <a:rPr lang="de-DE"/>
              <a:t>Wichtig: prüfen, ob der Wechselrichter bei Netzausfall gleichzeitig die Batterie laden kann</a:t>
            </a:r>
            <a:br>
              <a:rPr lang="de-DE"/>
            </a:br>
            <a:r>
              <a:rPr lang="de-DE"/>
              <a:t>(manche können das nicht).</a:t>
            </a:r>
            <a:endParaRPr/>
          </a:p>
          <a:p>
            <a:pPr>
              <a:defRPr/>
            </a:pPr>
            <a:r>
              <a:rPr lang="de-DE"/>
              <a:t>Achtung: ganz neu (April 2022): es gibt von SMA einen Hybrid-Wechselrichter mit integrierter Umschaltung</a:t>
            </a:r>
          </a:p>
          <a:p>
            <a:pPr>
              <a:defRPr/>
            </a:pPr>
            <a:r>
              <a:rPr lang="de-DE"/>
              <a:t>20.10.2023</a:t>
            </a:r>
            <a:endParaRP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41</a:t>
            </a:fld>
            <a:endParaRPr lang="de-DE"/>
          </a:p>
        </p:txBody>
      </p:sp>
    </p:spTree>
    <p:extLst>
      <p:ext uri="{BB962C8B-B14F-4D97-AF65-F5344CB8AC3E}">
        <p14:creationId xmlns:p14="http://schemas.microsoft.com/office/powerpoint/2010/main" val="235518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t>Standardgröße sind 1,77 x 1,1 m². </a:t>
            </a:r>
          </a:p>
          <a:p>
            <a:pPr>
              <a:defRPr/>
            </a:pPr>
            <a:r>
              <a:rPr lang="de-DE"/>
              <a:t>Es gibt auch abweichende Modulgrößen, die aber sehr viel teurer pro kWp sind, also eher was für Spezialfälle. </a:t>
            </a:r>
          </a:p>
          <a:p>
            <a:pPr marL="0" marR="0" lvl="0" indent="0" algn="l" defTabSz="914400" eaLnBrk="1" fontAlgn="auto" latinLnBrk="0" hangingPunct="1">
              <a:lnSpc>
                <a:spcPct val="100000"/>
              </a:lnSpc>
              <a:spcBef>
                <a:spcPts val="0"/>
              </a:spcBef>
              <a:spcAft>
                <a:spcPts val="0"/>
              </a:spcAft>
              <a:buClrTx/>
              <a:buSzTx/>
              <a:buFontTx/>
              <a:buNone/>
              <a:tabLst/>
              <a:defRPr/>
            </a:pPr>
            <a:r>
              <a:rPr lang="de-DE"/>
              <a:t>Wirkungsgrad der Module:  19 – 21 %</a:t>
            </a:r>
          </a:p>
          <a:p>
            <a:pPr>
              <a:defRPr/>
            </a:pPr>
            <a:r>
              <a:rPr lang="de-DE"/>
              <a:t>Ein 4-Personen Haushalt hat einen Jahresverbrauch von ca. 3.500 kWh im Jahr</a:t>
            </a:r>
          </a:p>
          <a:p>
            <a:pPr>
              <a:defRPr/>
            </a:pPr>
            <a:r>
              <a:rPr lang="de-DE"/>
              <a:t>Energy Payback Time (EPBT): Die EPBT beschreibt den Zeitpunkt, an dem sich das PV-System energetisch amortisiert. (lt. https://www.umweltbundesamt.de/sites/default/files/medien/5750/publikationen/2021-05-06_cc_35-2021_oekobilanzen_windenergie_photovoltaik.pdf)</a:t>
            </a:r>
          </a:p>
          <a:p>
            <a:pPr>
              <a:defRPr/>
            </a:pPr>
            <a:r>
              <a:rPr lang="de-DE"/>
              <a:t>Die Module mit schwarzen Rückseiten haben eine geringfügig geringere Leistung/Modul z.B. weil weniger Licht von der Folie zurück in die Zellen reflektiert wird. Außerdem wird das schwarze Modul schneller warm, was zusätzlich die Leistung mindert. (Preis für schöneres Design).</a:t>
            </a:r>
          </a:p>
          <a:p>
            <a:pPr>
              <a:defRPr/>
            </a:pPr>
            <a:r>
              <a:rPr lang="de-DE"/>
              <a:t>All Black-Module sind mit schwarzem Rahmen und schwarzer Rückseitenfolie ausgestattet.</a:t>
            </a:r>
          </a:p>
          <a:p>
            <a:pPr>
              <a:defRPr/>
            </a:pPr>
            <a:r>
              <a:rPr lang="de-DE"/>
              <a:t>Für private Installationen empfehlen wir Module mit monokristallinen Solarzellen, die langzeitstabiler sind.</a:t>
            </a:r>
          </a:p>
          <a:p>
            <a:pPr>
              <a:defRPr/>
            </a:pPr>
            <a:r>
              <a:rPr lang="de-DE"/>
              <a:t>Module mit polykristallinen Solarzellen sind günstiger, aber etwas weniger langzeitstabil, daher eher etwas für Profis.</a:t>
            </a:r>
          </a:p>
          <a:p>
            <a:pPr marL="0" marR="0" indent="0" algn="l" defTabSz="914400">
              <a:lnSpc>
                <a:spcPct val="100000"/>
              </a:lnSpc>
              <a:spcBef>
                <a:spcPts val="0"/>
              </a:spcBef>
              <a:spcAft>
                <a:spcPts val="0"/>
              </a:spcAft>
              <a:buClrTx/>
              <a:buSzTx/>
              <a:buFontTx/>
              <a:buNone/>
              <a:defRPr/>
            </a:pPr>
            <a:r>
              <a:rPr lang="de-DE"/>
              <a:t>Amorphe Dünnschicht für Privathaushalte nicht zu empfehlen.</a:t>
            </a:r>
          </a:p>
          <a:p>
            <a:pPr marL="0" marR="0" indent="0" algn="l" defTabSz="914400">
              <a:lnSpc>
                <a:spcPct val="100000"/>
              </a:lnSpc>
              <a:spcBef>
                <a:spcPts val="0"/>
              </a:spcBef>
              <a:spcAft>
                <a:spcPts val="0"/>
              </a:spcAft>
              <a:buClrTx/>
              <a:buSzTx/>
              <a:buFontTx/>
              <a:buNone/>
              <a:defRPr/>
            </a:pPr>
            <a:r>
              <a:rPr lang="de-DE" sz="1200">
                <a:solidFill>
                  <a:schemeClr val="tx1"/>
                </a:solidFill>
              </a:rPr>
              <a:t>Übersicht Halbzellenmodule unter http://vorort.bund.net/luna/2022_solarmodulhersteller_glas-glas_module.xlsx</a:t>
            </a:r>
            <a:endParaRPr lang="de-DE"/>
          </a:p>
          <a:p>
            <a:pPr>
              <a:defRPr/>
            </a:pPr>
            <a:r>
              <a:rPr lang="de-DE"/>
              <a:t>20.10.2023</a:t>
            </a:r>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8</a:t>
            </a:fld>
            <a:endParaRPr lang="de-DE"/>
          </a:p>
        </p:txBody>
      </p:sp>
    </p:spTree>
    <p:extLst>
      <p:ext uri="{BB962C8B-B14F-4D97-AF65-F5344CB8AC3E}">
        <p14:creationId xmlns:p14="http://schemas.microsoft.com/office/powerpoint/2010/main" val="262316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9</a:t>
            </a:fld>
            <a:endParaRPr lang="de-DE"/>
          </a:p>
        </p:txBody>
      </p:sp>
    </p:spTree>
    <p:extLst>
      <p:ext uri="{BB962C8B-B14F-4D97-AF65-F5344CB8AC3E}">
        <p14:creationId xmlns:p14="http://schemas.microsoft.com/office/powerpoint/2010/main" val="54459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10</a:t>
            </a:fld>
            <a:endParaRPr lang="de-DE"/>
          </a:p>
        </p:txBody>
      </p:sp>
    </p:spTree>
    <p:extLst>
      <p:ext uri="{BB962C8B-B14F-4D97-AF65-F5344CB8AC3E}">
        <p14:creationId xmlns:p14="http://schemas.microsoft.com/office/powerpoint/2010/main" val="133543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Variante: kein Strom bei Netzausfall, billigste Variante mit Speicher</a:t>
            </a:r>
          </a:p>
          <a:p>
            <a:pPr marL="0" marR="0" lvl="0" indent="0" algn="l" defTabSz="914400" eaLnBrk="1" fontAlgn="auto" latinLnBrk="0" hangingPunct="1">
              <a:lnSpc>
                <a:spcPct val="100000"/>
              </a:lnSpc>
              <a:spcBef>
                <a:spcPts val="0"/>
              </a:spcBef>
              <a:spcAft>
                <a:spcPts val="0"/>
              </a:spcAft>
              <a:buClrTx/>
              <a:buSzTx/>
              <a:buFontTx/>
              <a:buNone/>
              <a:tabLst/>
              <a:defRPr/>
            </a:pPr>
            <a:r>
              <a:rPr lang="de-DE"/>
              <a:t>Wechselrichter und Batterien brauchen für den Betrieb den Anschluss an das öffentliche Netz</a:t>
            </a:r>
            <a:endParaRPr/>
          </a:p>
          <a:p>
            <a:pPr>
              <a:defRPr/>
            </a:pPr>
            <a:r>
              <a:rPr lang="de-DE"/>
              <a:t>Hybrid-Wechselrichter kann sowohl den Wechselstrom / Drehstrom erzeugen als auch den Speicher laden </a:t>
            </a:r>
            <a:br>
              <a:rPr lang="de-DE"/>
            </a:br>
            <a:r>
              <a:rPr lang="de-DE"/>
              <a:t>bzw. Energie aus dem Speicher entnehmen.</a:t>
            </a:r>
          </a:p>
          <a:p>
            <a:pPr>
              <a:defRPr/>
            </a:pPr>
            <a:r>
              <a:rPr lang="de-DE"/>
              <a:t>20.10.2023</a:t>
            </a: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11</a:t>
            </a:fld>
            <a:endParaRPr lang="de-DE"/>
          </a:p>
        </p:txBody>
      </p:sp>
    </p:spTree>
    <p:extLst>
      <p:ext uri="{BB962C8B-B14F-4D97-AF65-F5344CB8AC3E}">
        <p14:creationId xmlns:p14="http://schemas.microsoft.com/office/powerpoint/2010/main" val="400343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Darstellung </a:t>
            </a:r>
            <a:r>
              <a:rPr lang="de-DE" dirty="0"/>
              <a:t>zeigt prozentuale Jahreserzeugung gegenüber der optimalen Ausrichtung nach Süden (= 100%). </a:t>
            </a:r>
            <a:br>
              <a:rPr lang="de-DE" dirty="0"/>
            </a:br>
            <a:r>
              <a:rPr lang="de-DE" dirty="0"/>
              <a:t>Die Südausrichtung ergibt den maximalen Jahresertrag.</a:t>
            </a:r>
            <a:br>
              <a:rPr lang="de-DE" dirty="0"/>
            </a:br>
            <a:r>
              <a:rPr lang="de-DE" dirty="0"/>
              <a:t>Auch Abweichung von bis zu 40° nach Ost oder West sind noch sehr gut (95%). Die Steilheit des Daches ist mitentscheidend, normale Neigungen sind alle OK.</a:t>
            </a:r>
            <a:endParaRPr dirty="0"/>
          </a:p>
          <a:p>
            <a:pPr>
              <a:defRPr/>
            </a:pPr>
            <a:r>
              <a:rPr lang="de-DE" dirty="0"/>
              <a:t>Interessanterweise können auch Norddächer für PV geeignet sein, wenn diese direkt mit bebaut werden. </a:t>
            </a:r>
            <a:br>
              <a:rPr lang="de-DE" dirty="0"/>
            </a:br>
            <a:r>
              <a:rPr lang="de-DE" dirty="0" err="1"/>
              <a:t>Insbesonders</a:t>
            </a:r>
            <a:r>
              <a:rPr lang="de-DE" dirty="0"/>
              <a:t> wenn diese eher flach sind. Bei weniger als 20° Neigung nach Norden liegen die Erträge noch etwa 85-80 %.</a:t>
            </a:r>
            <a:endParaRPr dirty="0"/>
          </a:p>
          <a:p>
            <a:pPr>
              <a:defRPr/>
            </a:pPr>
            <a:r>
              <a:rPr lang="de-DE" dirty="0"/>
              <a:t>Fast wichtiger als die optimale Ausrichtung sind Verschattungen. Diese sollten unbedingt vermieden werden. Auch schmale Schatten, wie z.B. von Antennen können zu erheblichen Einbußen bei der PV-Erzeugung führen. Kamine, Bäume, Pfosten, Gauben, Satellitenanlage und Gebäude können also sehr wichtige Faktoren für den Solarertrag </a:t>
            </a:r>
            <a:r>
              <a:rPr lang="de-DE"/>
              <a:t>sein. Hier muss der Lieferant vernünftig planen.</a:t>
            </a:r>
            <a:endParaRPr lang="de-DE" dirty="0"/>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14</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dirty="0"/>
              <a:t>Bei Flachdächern ist oft die Ost-West-Ausrichtung wirtschaftlicher als eine Südausrichtung.</a:t>
            </a:r>
            <a:endParaRPr dirty="0"/>
          </a:p>
          <a:p>
            <a:pPr marL="0" marR="0" lvl="0" indent="0" algn="l" defTabSz="914400">
              <a:lnSpc>
                <a:spcPct val="100000"/>
              </a:lnSpc>
              <a:spcBef>
                <a:spcPts val="0"/>
              </a:spcBef>
              <a:spcAft>
                <a:spcPts val="0"/>
              </a:spcAft>
              <a:buClrTx/>
              <a:buSzTx/>
              <a:buFontTx/>
              <a:buNone/>
              <a:defRPr/>
            </a:pPr>
            <a:r>
              <a:rPr lang="de-DE" dirty="0"/>
              <a:t>Grund: mit einer Süd-Ausrichtung mit Aufständerung braucht man Abstände um Verschattungen zu vermeiden. </a:t>
            </a:r>
            <a:br>
              <a:rPr lang="de-DE"/>
            </a:br>
            <a:r>
              <a:rPr lang="de-DE"/>
              <a:t>Man </a:t>
            </a:r>
            <a:r>
              <a:rPr lang="de-DE" dirty="0"/>
              <a:t>kann nur etwa die halbe Grundfläche des Daches mit Modulen belegen.</a:t>
            </a:r>
            <a:br>
              <a:rPr lang="de-DE" dirty="0"/>
            </a:br>
            <a:r>
              <a:rPr lang="de-DE" dirty="0"/>
              <a:t>Bei Ost-West-Ausrichtung der Module kann man fast die gesamte Fläche mit Modulen belegen.</a:t>
            </a:r>
            <a:br>
              <a:rPr lang="de-DE" dirty="0"/>
            </a:br>
            <a:r>
              <a:rPr lang="de-DE" dirty="0"/>
              <a:t>Standard heute ist ca. 10%-Neigung, so reinigt der Regen die Module</a:t>
            </a:r>
            <a:endParaRPr dirty="0"/>
          </a:p>
          <a:p>
            <a:pPr marL="0" marR="0" lvl="0" indent="0" algn="l" defTabSz="914400">
              <a:lnSpc>
                <a:spcPct val="100000"/>
              </a:lnSpc>
              <a:spcBef>
                <a:spcPts val="0"/>
              </a:spcBef>
              <a:spcAft>
                <a:spcPts val="0"/>
              </a:spcAft>
              <a:buClrTx/>
              <a:buSzTx/>
              <a:buFontTx/>
              <a:buNone/>
              <a:defRPr/>
            </a:pPr>
            <a:r>
              <a:rPr lang="de-DE" dirty="0"/>
              <a:t>Ost-West-Ausrichtung benötigt auch weniger </a:t>
            </a:r>
            <a:r>
              <a:rPr lang="de-DE" dirty="0" err="1"/>
              <a:t>Ballastierung</a:t>
            </a:r>
            <a:r>
              <a:rPr lang="de-DE" dirty="0"/>
              <a:t> , da der Wind weniger Angriffsfläche hat.</a:t>
            </a:r>
            <a:endParaRPr dirty="0"/>
          </a:p>
          <a:p>
            <a:pPr marL="0" marR="0" lvl="0" indent="0" algn="l" defTabSz="914400">
              <a:lnSpc>
                <a:spcPct val="100000"/>
              </a:lnSpc>
              <a:spcBef>
                <a:spcPts val="0"/>
              </a:spcBef>
              <a:spcAft>
                <a:spcPts val="0"/>
              </a:spcAft>
              <a:buClrTx/>
              <a:buSzTx/>
              <a:buFontTx/>
              <a:buNone/>
              <a:defRPr/>
            </a:pPr>
            <a:r>
              <a:rPr lang="de-DE"/>
              <a:t>20.10.202</a:t>
            </a:r>
            <a:r>
              <a:rPr lang="de-DE" dirty="0"/>
              <a:t>3</a:t>
            </a:r>
          </a:p>
        </p:txBody>
      </p:sp>
      <p:sp>
        <p:nvSpPr>
          <p:cNvPr id="4" name="Foliennummernplatzhalter 3"/>
          <p:cNvSpPr>
            <a:spLocks noGrp="1"/>
          </p:cNvSpPr>
          <p:nvPr>
            <p:ph type="sldNum" sz="quarter" idx="5"/>
          </p:nvPr>
        </p:nvSpPr>
        <p:spPr bwMode="auto"/>
        <p:txBody>
          <a:bodyPr/>
          <a:lstStyle/>
          <a:p>
            <a:pPr>
              <a:defRPr/>
            </a:pPr>
            <a:fld id="{C1250313-5046-4ED2-B4D7-C96A86A10FBF}" type="slidenum">
              <a:rPr lang="de-DE"/>
              <a:t>15</a:t>
            </a:fld>
            <a:endParaRPr lang="de-DE"/>
          </a:p>
        </p:txBody>
      </p:sp>
    </p:spTree>
    <p:extLst>
      <p:ext uri="{BB962C8B-B14F-4D97-AF65-F5344CB8AC3E}">
        <p14:creationId xmlns:p14="http://schemas.microsoft.com/office/powerpoint/2010/main" val="373162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C1250313-5046-4ED2-B4D7-C96A86A10FBF}" type="slidenum">
              <a:rPr lang="de-DE" smtClean="0"/>
              <a:t>16</a:t>
            </a:fld>
            <a:endParaRPr lang="de-DE"/>
          </a:p>
        </p:txBody>
      </p:sp>
    </p:spTree>
    <p:extLst>
      <p:ext uri="{BB962C8B-B14F-4D97-AF65-F5344CB8AC3E}">
        <p14:creationId xmlns:p14="http://schemas.microsoft.com/office/powerpoint/2010/main" val="1349168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emf"/><Relationship Id="rId5" Type="http://schemas.openxmlformats.org/officeDocument/2006/relationships/image" Target="../media/image4.png"/><Relationship Id="rId10"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bg>
      <p:bgPr>
        <a:solidFill>
          <a:srgbClr val="FEDEA8"/>
        </a:solidFill>
        <a:effectLst/>
      </p:bgPr>
    </p:bg>
    <p:spTree>
      <p:nvGrpSpPr>
        <p:cNvPr id="1" name=""/>
        <p:cNvGrpSpPr/>
        <p:nvPr/>
      </p:nvGrpSpPr>
      <p:grpSpPr bwMode="auto">
        <a:xfrm>
          <a:off x="0" y="0"/>
          <a:ext cx="0" cy="0"/>
          <a:chOff x="0" y="0"/>
          <a:chExt cx="0" cy="0"/>
        </a:xfrm>
      </p:grpSpPr>
      <p:sp>
        <p:nvSpPr>
          <p:cNvPr id="37" name="Rechteck 36"/>
          <p:cNvSpPr/>
          <p:nvPr userDrawn="1"/>
        </p:nvSpPr>
        <p:spPr bwMode="auto">
          <a:xfrm>
            <a:off x="0" y="0"/>
            <a:ext cx="9714704" cy="6858000"/>
          </a:xfrm>
          <a:prstGeom prst="rect">
            <a:avLst/>
          </a:prstGeom>
          <a:solidFill>
            <a:srgbClr val="FEDEA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1" name="Rechteck 10"/>
          <p:cNvSpPr/>
          <p:nvPr userDrawn="1"/>
        </p:nvSpPr>
        <p:spPr bwMode="auto">
          <a:xfrm>
            <a:off x="9714704" y="0"/>
            <a:ext cx="24772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 name="Titel 1"/>
          <p:cNvSpPr>
            <a:spLocks noGrp="1"/>
          </p:cNvSpPr>
          <p:nvPr>
            <p:ph type="ctrTitle" hasCustomPrompt="1"/>
          </p:nvPr>
        </p:nvSpPr>
        <p:spPr bwMode="auto">
          <a:xfrm>
            <a:off x="576908" y="1246807"/>
            <a:ext cx="8560889" cy="696579"/>
          </a:xfrm>
        </p:spPr>
        <p:txBody>
          <a:bodyPr anchor="b">
            <a:noAutofit/>
          </a:bodyPr>
          <a:lstStyle>
            <a:lvl1pPr algn="ctr">
              <a:defRPr sz="4800" b="1">
                <a:solidFill>
                  <a:srgbClr val="5723B8"/>
                </a:solidFill>
                <a:latin typeface="Calibri" panose="020F0502020204030204" pitchFamily="34" charset="0"/>
                <a:cs typeface="Calibri" panose="020F0502020204030204" pitchFamily="34" charset="0"/>
              </a:defRPr>
            </a:lvl1pPr>
          </a:lstStyle>
          <a:p>
            <a:pPr>
              <a:defRPr/>
            </a:pPr>
            <a:r>
              <a:rPr lang="de-DE" dirty="0"/>
              <a:t>Dein Dach kann das auch!</a:t>
            </a:r>
            <a:endParaRPr dirty="0"/>
          </a:p>
        </p:txBody>
      </p:sp>
      <p:sp>
        <p:nvSpPr>
          <p:cNvPr id="3" name="Untertitel 2"/>
          <p:cNvSpPr>
            <a:spLocks noGrp="1"/>
          </p:cNvSpPr>
          <p:nvPr>
            <p:ph type="subTitle" idx="1" hasCustomPrompt="1"/>
          </p:nvPr>
        </p:nvSpPr>
        <p:spPr bwMode="auto">
          <a:xfrm>
            <a:off x="1682588" y="2059790"/>
            <a:ext cx="6541168" cy="365125"/>
          </a:xfrm>
        </p:spPr>
        <p:txBody>
          <a:bodyPr>
            <a:normAutofit/>
          </a:bodyPr>
          <a:lstStyle>
            <a:lvl1pPr marL="0" indent="0" algn="ctr">
              <a:buNone/>
              <a:defRPr sz="18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Solarinfos von und für Nachbar:innen</a:t>
            </a:r>
            <a:endParaRPr/>
          </a:p>
        </p:txBody>
      </p:sp>
      <p:sp>
        <p:nvSpPr>
          <p:cNvPr id="4" name="Datumsplatzhalter 3"/>
          <p:cNvSpPr>
            <a:spLocks noGrp="1"/>
          </p:cNvSpPr>
          <p:nvPr>
            <p:ph type="dt" sz="half" idx="10"/>
          </p:nvPr>
        </p:nvSpPr>
        <p:spPr bwMode="auto">
          <a:xfrm>
            <a:off x="9819678" y="6311900"/>
            <a:ext cx="2267348" cy="365125"/>
          </a:xfrm>
        </p:spPr>
        <p:txBody>
          <a:bodyPr/>
          <a:lstStyle>
            <a:lvl1pPr algn="ct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4082925" y="224361"/>
            <a:ext cx="1740494" cy="986590"/>
          </a:xfrm>
          <a:prstGeom prst="rect">
            <a:avLst/>
          </a:prstGeom>
        </p:spPr>
      </p:pic>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bwMode="auto">
          <a:xfrm>
            <a:off x="1544816" y="3018708"/>
            <a:ext cx="6111364" cy="3355874"/>
          </a:xfrm>
          <a:prstGeom prst="rect">
            <a:avLst/>
          </a:prstGeom>
        </p:spPr>
      </p:pic>
      <p:pic>
        <p:nvPicPr>
          <p:cNvPr id="14" name="Grafik 13"/>
          <p:cNvPicPr>
            <a:picLocks noChangeAspect="1"/>
          </p:cNvPicPr>
          <p:nvPr userDrawn="1"/>
        </p:nvPicPr>
        <p:blipFill>
          <a:blip r:embed="rId4" cstate="email">
            <a:extLst>
              <a:ext uri="{28A0092B-C50C-407E-A947-70E740481C1C}">
                <a14:useLocalDpi xmlns:a14="http://schemas.microsoft.com/office/drawing/2010/main"/>
              </a:ext>
            </a:extLst>
          </a:blip>
          <a:stretch/>
        </p:blipFill>
        <p:spPr bwMode="auto">
          <a:xfrm>
            <a:off x="314171" y="5078458"/>
            <a:ext cx="1524000" cy="1524000"/>
          </a:xfrm>
          <a:prstGeom prst="rect">
            <a:avLst/>
          </a:prstGeom>
        </p:spPr>
      </p:pic>
      <p:pic>
        <p:nvPicPr>
          <p:cNvPr id="34" name="Grafik 33"/>
          <p:cNvPicPr>
            <a:picLocks noChangeAspect="1"/>
          </p:cNvPicPr>
          <p:nvPr userDrawn="1"/>
        </p:nvPicPr>
        <p:blipFill>
          <a:blip r:embed="rId5" cstate="email">
            <a:extLst>
              <a:ext uri="{28A0092B-C50C-407E-A947-70E740481C1C}">
                <a14:useLocalDpi xmlns:a14="http://schemas.microsoft.com/office/drawing/2010/main"/>
              </a:ext>
            </a:extLst>
          </a:blip>
          <a:stretch/>
        </p:blipFill>
        <p:spPr bwMode="auto">
          <a:xfrm>
            <a:off x="2216606" y="3050709"/>
            <a:ext cx="964535" cy="756582"/>
          </a:xfrm>
          <a:prstGeom prst="rect">
            <a:avLst/>
          </a:prstGeom>
        </p:spPr>
      </p:pic>
      <p:pic>
        <p:nvPicPr>
          <p:cNvPr id="36" name="Grafik 35" descr="Ein Bild, das Text enthält.&#10;&#10;Automatisch generierte Beschreibung"/>
          <p:cNvPicPr>
            <a:picLocks noChangeAspect="1"/>
          </p:cNvPicPr>
          <p:nvPr userDrawn="1"/>
        </p:nvPicPr>
        <p:blipFill>
          <a:blip r:embed="rId6" cstate="email">
            <a:extLst>
              <a:ext uri="{28A0092B-C50C-407E-A947-70E740481C1C}">
                <a14:useLocalDpi xmlns:a14="http://schemas.microsoft.com/office/drawing/2010/main"/>
              </a:ext>
            </a:extLst>
          </a:blip>
          <a:stretch/>
        </p:blipFill>
        <p:spPr bwMode="auto">
          <a:xfrm>
            <a:off x="7177752" y="4380919"/>
            <a:ext cx="1849555" cy="1147784"/>
          </a:xfrm>
          <a:prstGeom prst="rect">
            <a:avLst/>
          </a:prstGeom>
        </p:spPr>
      </p:pic>
      <p:pic>
        <p:nvPicPr>
          <p:cNvPr id="6" name="Grafik 5"/>
          <p:cNvPicPr>
            <a:picLocks noChangeAspect="1"/>
          </p:cNvPicPr>
          <p:nvPr userDrawn="1"/>
        </p:nvPicPr>
        <p:blipFill>
          <a:blip r:embed="rId7" cstate="email">
            <a:extLst>
              <a:ext uri="{28A0092B-C50C-407E-A947-70E740481C1C}">
                <a14:useLocalDpi xmlns:a14="http://schemas.microsoft.com/office/drawing/2010/main"/>
              </a:ext>
            </a:extLst>
          </a:blip>
          <a:stretch/>
        </p:blipFill>
        <p:spPr bwMode="auto">
          <a:xfrm>
            <a:off x="9882076" y="3517377"/>
            <a:ext cx="2001154" cy="1207767"/>
          </a:xfrm>
          <a:prstGeom prst="rect">
            <a:avLst/>
          </a:prstGeom>
        </p:spPr>
      </p:pic>
      <p:pic>
        <p:nvPicPr>
          <p:cNvPr id="9" name="Grafik 8"/>
          <p:cNvPicPr>
            <a:picLocks noChangeAspect="1"/>
          </p:cNvPicPr>
          <p:nvPr userDrawn="1"/>
        </p:nvPicPr>
        <p:blipFill>
          <a:blip r:embed="rId8" cstate="email">
            <a:extLst>
              <a:ext uri="{28A0092B-C50C-407E-A947-70E740481C1C}">
                <a14:useLocalDpi xmlns:a14="http://schemas.microsoft.com/office/drawing/2010/main"/>
              </a:ext>
            </a:extLst>
          </a:blip>
          <a:stretch/>
        </p:blipFill>
        <p:spPr bwMode="auto">
          <a:xfrm>
            <a:off x="10007484" y="1972247"/>
            <a:ext cx="1891736" cy="702012"/>
          </a:xfrm>
          <a:prstGeom prst="rect">
            <a:avLst/>
          </a:prstGeom>
        </p:spPr>
      </p:pic>
      <p:pic>
        <p:nvPicPr>
          <p:cNvPr id="7" name="Grafik 6"/>
          <p:cNvPicPr>
            <a:picLocks noChangeAspect="1"/>
          </p:cNvPicPr>
          <p:nvPr userDrawn="1"/>
        </p:nvPicPr>
        <p:blipFill>
          <a:blip r:embed="rId9" cstate="email">
            <a:extLst>
              <a:ext uri="{28A0092B-C50C-407E-A947-70E740481C1C}">
                <a14:useLocalDpi xmlns:a14="http://schemas.microsoft.com/office/drawing/2010/main"/>
              </a:ext>
            </a:extLst>
          </a:blip>
          <a:stretch/>
        </p:blipFill>
        <p:spPr bwMode="auto">
          <a:xfrm>
            <a:off x="10292891" y="4911279"/>
            <a:ext cx="1304916" cy="1038001"/>
          </a:xfrm>
          <a:prstGeom prst="rect">
            <a:avLst/>
          </a:prstGeom>
        </p:spPr>
      </p:pic>
      <p:sp>
        <p:nvSpPr>
          <p:cNvPr id="5" name="Textfeld 4"/>
          <p:cNvSpPr txBox="1"/>
          <p:nvPr userDrawn="1"/>
        </p:nvSpPr>
        <p:spPr bwMode="auto">
          <a:xfrm>
            <a:off x="9811675" y="260648"/>
            <a:ext cx="2267348" cy="307777"/>
          </a:xfrm>
          <a:prstGeom prst="rect">
            <a:avLst/>
          </a:prstGeom>
          <a:noFill/>
        </p:spPr>
        <p:txBody>
          <a:bodyPr wrap="square" rtlCol="0">
            <a:spAutoFit/>
          </a:bodyPr>
          <a:lstStyle/>
          <a:p>
            <a:pPr>
              <a:defRPr/>
            </a:pPr>
            <a:r>
              <a:rPr lang="de-DE" sz="1400">
                <a:solidFill>
                  <a:schemeClr val="bg2">
                    <a:lumMod val="25000"/>
                  </a:schemeClr>
                </a:solidFill>
                <a:latin typeface="Calibri" panose="020F0502020204030204" pitchFamily="34" charset="0"/>
                <a:cs typeface="Calibri" panose="020F0502020204030204" pitchFamily="34" charset="0"/>
              </a:rPr>
              <a:t>Initiiert und organisiert von:</a:t>
            </a:r>
            <a:endParaRPr>
              <a:latin typeface="Calibri" panose="020F0502020204030204" pitchFamily="34" charset="0"/>
              <a:cs typeface="Calibri" panose="020F0502020204030204" pitchFamily="34" charset="0"/>
            </a:endParaRPr>
          </a:p>
        </p:txBody>
      </p:sp>
      <p:sp>
        <p:nvSpPr>
          <p:cNvPr id="18" name="Textfeld 17"/>
          <p:cNvSpPr txBox="1"/>
          <p:nvPr userDrawn="1"/>
        </p:nvSpPr>
        <p:spPr bwMode="auto">
          <a:xfrm>
            <a:off x="9811675" y="3276920"/>
            <a:ext cx="2267348" cy="307777"/>
          </a:xfrm>
          <a:prstGeom prst="rect">
            <a:avLst/>
          </a:prstGeom>
          <a:noFill/>
        </p:spPr>
        <p:txBody>
          <a:bodyPr wrap="square" rtlCol="0">
            <a:spAutoFit/>
          </a:bodyPr>
          <a:lstStyle/>
          <a:p>
            <a:pPr>
              <a:defRPr/>
            </a:pPr>
            <a:r>
              <a:rPr lang="de-DE" sz="1400">
                <a:solidFill>
                  <a:schemeClr val="bg2">
                    <a:lumMod val="25000"/>
                  </a:schemeClr>
                </a:solidFill>
                <a:latin typeface="Calibri" panose="020F0502020204030204" pitchFamily="34" charset="0"/>
                <a:cs typeface="Calibri" panose="020F0502020204030204" pitchFamily="34" charset="0"/>
              </a:rPr>
              <a:t>Unterstützt von:</a:t>
            </a:r>
            <a:endParaRPr>
              <a:latin typeface="Calibri" panose="020F0502020204030204" pitchFamily="34" charset="0"/>
              <a:cs typeface="Calibri" panose="020F0502020204030204" pitchFamily="34" charset="0"/>
            </a:endParaRPr>
          </a:p>
        </p:txBody>
      </p:sp>
      <p:graphicFrame>
        <p:nvGraphicFramePr>
          <p:cNvPr id="19" name="Objekt 18">
            <a:extLst>
              <a:ext uri="{FF2B5EF4-FFF2-40B4-BE49-F238E27FC236}">
                <a16:creationId xmlns:a16="http://schemas.microsoft.com/office/drawing/2014/main" id="{7038BE68-0836-7809-4C20-B8CEEB4A746D}"/>
              </a:ext>
            </a:extLst>
          </p:cNvPr>
          <p:cNvGraphicFramePr>
            <a:graphicFrameLocks noChangeAspect="1"/>
          </p:cNvGraphicFramePr>
          <p:nvPr userDrawn="1">
            <p:extLst>
              <p:ext uri="{D42A27DB-BD31-4B8C-83A1-F6EECF244321}">
                <p14:modId xmlns:p14="http://schemas.microsoft.com/office/powerpoint/2010/main" val="2539162204"/>
              </p:ext>
            </p:extLst>
          </p:nvPr>
        </p:nvGraphicFramePr>
        <p:xfrm>
          <a:off x="9912734" y="923126"/>
          <a:ext cx="2060161" cy="646277"/>
        </p:xfrm>
        <a:graphic>
          <a:graphicData uri="http://schemas.openxmlformats.org/presentationml/2006/ole">
            <mc:AlternateContent xmlns:mc="http://schemas.openxmlformats.org/markup-compatibility/2006">
              <mc:Choice xmlns:v="urn:schemas-microsoft-com:vml" Requires="v">
                <p:oleObj name="Acrobat Document" r:id="rId10" imgW="5283200" imgH="1657350" progId="Acrobat.Document.DC">
                  <p:embed/>
                </p:oleObj>
              </mc:Choice>
              <mc:Fallback>
                <p:oleObj name="Acrobat Document" r:id="rId10" imgW="5283200" imgH="1657350" progId="Acrobat.Document.DC">
                  <p:embed/>
                  <p:pic>
                    <p:nvPicPr>
                      <p:cNvPr id="13" name="Objekt 12">
                        <a:extLst>
                          <a:ext uri="{FF2B5EF4-FFF2-40B4-BE49-F238E27FC236}">
                            <a16:creationId xmlns:a16="http://schemas.microsoft.com/office/drawing/2014/main" id="{03DF9E7C-3BEA-E3FA-AAF0-CDA3C2FE5303}"/>
                          </a:ext>
                        </a:extLst>
                      </p:cNvPr>
                      <p:cNvPicPr/>
                      <p:nvPr/>
                    </p:nvPicPr>
                    <p:blipFill>
                      <a:blip r:embed="rId11"/>
                      <a:stretch>
                        <a:fillRect/>
                      </a:stretch>
                    </p:blipFill>
                    <p:spPr>
                      <a:xfrm>
                        <a:off x="9912734" y="923126"/>
                        <a:ext cx="2060161" cy="646277"/>
                      </a:xfrm>
                      <a:prstGeom prst="rect">
                        <a:avLst/>
                      </a:prstGeom>
                    </p:spPr>
                  </p:pic>
                </p:oleObj>
              </mc:Fallback>
            </mc:AlternateContent>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p:bg>
      <p:bgPr>
        <a:solidFill>
          <a:srgbClr val="FEDEA8"/>
        </a:solidFill>
        <a:effectLst/>
      </p:bgPr>
    </p:bg>
    <p:spTree>
      <p:nvGrpSpPr>
        <p:cNvPr id="1" name=""/>
        <p:cNvGrpSpPr/>
        <p:nvPr/>
      </p:nvGrpSpPr>
      <p:grpSpPr bwMode="auto">
        <a:xfrm>
          <a:off x="0" y="0"/>
          <a:ext cx="0" cy="0"/>
          <a:chOff x="0" y="0"/>
          <a:chExt cx="0" cy="0"/>
        </a:xfrm>
      </p:grpSpPr>
      <p:sp>
        <p:nvSpPr>
          <p:cNvPr id="11" name="Rechteck 10"/>
          <p:cNvSpPr/>
          <p:nvPr userDrawn="1"/>
        </p:nvSpPr>
        <p:spPr bwMode="auto">
          <a:xfrm>
            <a:off x="9714704" y="0"/>
            <a:ext cx="24772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 name="Datumsplatzhalter 3"/>
          <p:cNvSpPr>
            <a:spLocks noGrp="1"/>
          </p:cNvSpPr>
          <p:nvPr>
            <p:ph type="dt" sz="half" idx="10"/>
          </p:nvPr>
        </p:nvSpPr>
        <p:spPr bwMode="auto">
          <a:xfrm>
            <a:off x="9819678" y="6311900"/>
            <a:ext cx="2267348" cy="365125"/>
          </a:xfrm>
        </p:spPr>
        <p:txBody>
          <a:bodyPr/>
          <a:lstStyle>
            <a:lvl1pPr algn="ct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pic>
        <p:nvPicPr>
          <p:cNvPr id="6" name="Grafik 5"/>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9882076" y="3517377"/>
            <a:ext cx="2001154" cy="1207767"/>
          </a:xfrm>
          <a:prstGeom prst="rect">
            <a:avLst/>
          </a:prstGeom>
        </p:spPr>
      </p:pic>
      <p:pic>
        <p:nvPicPr>
          <p:cNvPr id="7" name="Grafik 6"/>
          <p:cNvPicPr>
            <a:picLocks noChangeAspect="1"/>
          </p:cNvPicPr>
          <p:nvPr userDrawn="1"/>
        </p:nvPicPr>
        <p:blipFill>
          <a:blip r:embed="rId3" cstate="email">
            <a:extLst>
              <a:ext uri="{28A0092B-C50C-407E-A947-70E740481C1C}">
                <a14:useLocalDpi xmlns:a14="http://schemas.microsoft.com/office/drawing/2010/main"/>
              </a:ext>
            </a:extLst>
          </a:blip>
          <a:stretch/>
        </p:blipFill>
        <p:spPr bwMode="auto">
          <a:xfrm>
            <a:off x="10292891" y="4911279"/>
            <a:ext cx="1304916" cy="1038001"/>
          </a:xfrm>
          <a:prstGeom prst="rect">
            <a:avLst/>
          </a:prstGeom>
        </p:spPr>
      </p:pic>
      <p:sp>
        <p:nvSpPr>
          <p:cNvPr id="5" name="Textfeld 4"/>
          <p:cNvSpPr txBox="1"/>
          <p:nvPr userDrawn="1"/>
        </p:nvSpPr>
        <p:spPr bwMode="auto">
          <a:xfrm>
            <a:off x="9811675" y="260648"/>
            <a:ext cx="2267348" cy="307777"/>
          </a:xfrm>
          <a:prstGeom prst="rect">
            <a:avLst/>
          </a:prstGeom>
          <a:noFill/>
        </p:spPr>
        <p:txBody>
          <a:bodyPr wrap="square" rtlCol="0">
            <a:spAutoFit/>
          </a:bodyPr>
          <a:lstStyle/>
          <a:p>
            <a:pPr>
              <a:defRPr/>
            </a:pPr>
            <a:r>
              <a:rPr lang="de-DE" sz="1400">
                <a:solidFill>
                  <a:schemeClr val="bg2">
                    <a:lumMod val="25000"/>
                  </a:schemeClr>
                </a:solidFill>
                <a:latin typeface="Calibri" panose="020F0502020204030204" pitchFamily="34" charset="0"/>
                <a:cs typeface="Calibri" panose="020F0502020204030204" pitchFamily="34" charset="0"/>
              </a:rPr>
              <a:t>Initiiert und organisiert von:</a:t>
            </a:r>
            <a:endParaRPr>
              <a:latin typeface="Calibri" panose="020F0502020204030204" pitchFamily="34" charset="0"/>
              <a:cs typeface="Calibri" panose="020F0502020204030204" pitchFamily="34" charset="0"/>
            </a:endParaRPr>
          </a:p>
        </p:txBody>
      </p:sp>
      <p:sp>
        <p:nvSpPr>
          <p:cNvPr id="18" name="Textfeld 17"/>
          <p:cNvSpPr txBox="1"/>
          <p:nvPr userDrawn="1"/>
        </p:nvSpPr>
        <p:spPr bwMode="auto">
          <a:xfrm>
            <a:off x="9811675" y="3276920"/>
            <a:ext cx="2267348" cy="307777"/>
          </a:xfrm>
          <a:prstGeom prst="rect">
            <a:avLst/>
          </a:prstGeom>
          <a:noFill/>
        </p:spPr>
        <p:txBody>
          <a:bodyPr wrap="square" rtlCol="0">
            <a:spAutoFit/>
          </a:bodyPr>
          <a:lstStyle/>
          <a:p>
            <a:pPr>
              <a:defRPr/>
            </a:pPr>
            <a:r>
              <a:rPr lang="de-DE" sz="1400">
                <a:solidFill>
                  <a:schemeClr val="bg2">
                    <a:lumMod val="25000"/>
                  </a:schemeClr>
                </a:solidFill>
                <a:latin typeface="Calibri" panose="020F0502020204030204" pitchFamily="34" charset="0"/>
                <a:cs typeface="Calibri" panose="020F0502020204030204" pitchFamily="34" charset="0"/>
              </a:rPr>
              <a:t>Unterstützt von:</a:t>
            </a:r>
            <a:endParaRPr>
              <a:latin typeface="Calibri" panose="020F0502020204030204" pitchFamily="34" charset="0"/>
              <a:cs typeface="Calibri" panose="020F0502020204030204" pitchFamily="34" charset="0"/>
            </a:endParaRPr>
          </a:p>
        </p:txBody>
      </p:sp>
      <p:pic>
        <p:nvPicPr>
          <p:cNvPr id="17" name="Grafik 16">
            <a:extLst>
              <a:ext uri="{FF2B5EF4-FFF2-40B4-BE49-F238E27FC236}">
                <a16:creationId xmlns:a16="http://schemas.microsoft.com/office/drawing/2014/main" id="{8F37C2DE-D356-560C-DAA5-E0B0F5E80EB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26" y="0"/>
            <a:ext cx="9718766" cy="6858000"/>
          </a:xfrm>
          <a:prstGeom prst="rect">
            <a:avLst/>
          </a:prstGeom>
        </p:spPr>
      </p:pic>
      <p:graphicFrame>
        <p:nvGraphicFramePr>
          <p:cNvPr id="12" name="Objekt 11">
            <a:extLst>
              <a:ext uri="{FF2B5EF4-FFF2-40B4-BE49-F238E27FC236}">
                <a16:creationId xmlns:a16="http://schemas.microsoft.com/office/drawing/2014/main" id="{04402A5F-C3FE-8670-5717-8234EF5B6851}"/>
              </a:ext>
            </a:extLst>
          </p:cNvPr>
          <p:cNvGraphicFramePr>
            <a:graphicFrameLocks noChangeAspect="1"/>
          </p:cNvGraphicFramePr>
          <p:nvPr userDrawn="1">
            <p:extLst>
              <p:ext uri="{D42A27DB-BD31-4B8C-83A1-F6EECF244321}">
                <p14:modId xmlns:p14="http://schemas.microsoft.com/office/powerpoint/2010/main" val="2539162204"/>
              </p:ext>
            </p:extLst>
          </p:nvPr>
        </p:nvGraphicFramePr>
        <p:xfrm>
          <a:off x="9912734" y="923126"/>
          <a:ext cx="2060161" cy="646277"/>
        </p:xfrm>
        <a:graphic>
          <a:graphicData uri="http://schemas.openxmlformats.org/presentationml/2006/ole">
            <mc:AlternateContent xmlns:mc="http://schemas.openxmlformats.org/markup-compatibility/2006">
              <mc:Choice xmlns:v="urn:schemas-microsoft-com:vml" Requires="v">
                <p:oleObj name="Acrobat Document" r:id="rId5" imgW="5283200" imgH="1657350" progId="Acrobat.Document.DC">
                  <p:embed/>
                </p:oleObj>
              </mc:Choice>
              <mc:Fallback>
                <p:oleObj name="Acrobat Document" r:id="rId5" imgW="5283200" imgH="1657350" progId="Acrobat.Document.DC">
                  <p:embed/>
                  <p:pic>
                    <p:nvPicPr>
                      <p:cNvPr id="13" name="Objekt 12">
                        <a:extLst>
                          <a:ext uri="{FF2B5EF4-FFF2-40B4-BE49-F238E27FC236}">
                            <a16:creationId xmlns:a16="http://schemas.microsoft.com/office/drawing/2014/main" id="{03DF9E7C-3BEA-E3FA-AAF0-CDA3C2FE5303}"/>
                          </a:ext>
                        </a:extLst>
                      </p:cNvPr>
                      <p:cNvPicPr/>
                      <p:nvPr/>
                    </p:nvPicPr>
                    <p:blipFill>
                      <a:blip r:embed="rId6"/>
                      <a:stretch>
                        <a:fillRect/>
                      </a:stretch>
                    </p:blipFill>
                    <p:spPr>
                      <a:xfrm>
                        <a:off x="9912734" y="923126"/>
                        <a:ext cx="2060161" cy="646277"/>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D101193F-6D5D-7168-7985-F500C3E68CF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bwMode="gray">
          <a:xfrm>
            <a:off x="9912424" y="1988840"/>
            <a:ext cx="2114517" cy="600240"/>
          </a:xfrm>
          <a:prstGeom prst="rect">
            <a:avLst/>
          </a:prstGeom>
        </p:spPr>
      </p:pic>
    </p:spTree>
    <p:extLst>
      <p:ext uri="{BB962C8B-B14F-4D97-AF65-F5344CB8AC3E}">
        <p14:creationId xmlns:p14="http://schemas.microsoft.com/office/powerpoint/2010/main" val="233789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Kapiteltrenner">
    <p:spTree>
      <p:nvGrpSpPr>
        <p:cNvPr id="1" name=""/>
        <p:cNvGrpSpPr/>
        <p:nvPr/>
      </p:nvGrpSpPr>
      <p:grpSpPr bwMode="auto">
        <a:xfrm>
          <a:off x="0" y="0"/>
          <a:ext cx="0" cy="0"/>
          <a:chOff x="0" y="0"/>
          <a:chExt cx="0" cy="0"/>
        </a:xfrm>
      </p:grpSpPr>
      <p:sp>
        <p:nvSpPr>
          <p:cNvPr id="8" name="Rechteck 7"/>
          <p:cNvSpPr/>
          <p:nvPr userDrawn="1"/>
        </p:nvSpPr>
        <p:spPr bwMode="auto">
          <a:xfrm>
            <a:off x="0" y="-4480"/>
            <a:ext cx="12192000" cy="2796538"/>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0574441" y="161767"/>
            <a:ext cx="1393901" cy="790125"/>
          </a:xfrm>
          <a:prstGeom prst="rect">
            <a:avLst/>
          </a:prstGeom>
        </p:spPr>
      </p:pic>
      <p:sp>
        <p:nvSpPr>
          <p:cNvPr id="10" name="Titel 1"/>
          <p:cNvSpPr>
            <a:spLocks noGrp="1"/>
          </p:cNvSpPr>
          <p:nvPr>
            <p:ph type="ctrTitle" hasCustomPrompt="1"/>
          </p:nvPr>
        </p:nvSpPr>
        <p:spPr bwMode="auto">
          <a:xfrm>
            <a:off x="1663838" y="1165860"/>
            <a:ext cx="8839377" cy="1536889"/>
          </a:xfrm>
        </p:spPr>
        <p:txBody>
          <a:bodyPr anchor="b">
            <a:normAutofit/>
          </a:bodyPr>
          <a:lstStyle>
            <a:lvl1pPr algn="ctr">
              <a:defRPr sz="5600">
                <a:solidFill>
                  <a:srgbClr val="5723B8"/>
                </a:solidFill>
                <a:latin typeface="Calibri" panose="020F0502020204030204" pitchFamily="34" charset="0"/>
                <a:cs typeface="Calibri" panose="020F0502020204030204" pitchFamily="34" charset="0"/>
              </a:defRPr>
            </a:lvl1pPr>
          </a:lstStyle>
          <a:p>
            <a:pPr>
              <a:defRPr/>
            </a:pPr>
            <a:r>
              <a:rPr lang="de-DE" dirty="0"/>
              <a:t>Kapitel 1</a:t>
            </a:r>
            <a:endParaRPr dirty="0"/>
          </a:p>
        </p:txBody>
      </p:sp>
      <p:pic>
        <p:nvPicPr>
          <p:cNvPr id="13" name="Grafik 12"/>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bwMode="auto">
          <a:xfrm>
            <a:off x="0" y="3093693"/>
            <a:ext cx="4427220" cy="2517474"/>
          </a:xfrm>
          <a:prstGeom prst="rect">
            <a:avLst/>
          </a:prstGeom>
        </p:spPr>
      </p:pic>
      <p:sp>
        <p:nvSpPr>
          <p:cNvPr id="18" name="Textplatzhalter 17"/>
          <p:cNvSpPr>
            <a:spLocks noGrp="1"/>
          </p:cNvSpPr>
          <p:nvPr>
            <p:ph type="body" sz="quarter" idx="14" hasCustomPrompt="1"/>
          </p:nvPr>
        </p:nvSpPr>
        <p:spPr bwMode="auto">
          <a:xfrm>
            <a:off x="1663838" y="2928766"/>
            <a:ext cx="8839377" cy="976312"/>
          </a:xfrm>
        </p:spPr>
        <p:txBody>
          <a:bodyPr>
            <a:noAutofit/>
          </a:bodyPr>
          <a:lstStyle>
            <a:lvl1pPr marL="0" indent="0" algn="ctr">
              <a:buNone/>
              <a:defRPr sz="2400">
                <a:solidFill>
                  <a:srgbClr val="5723B8"/>
                </a:solidFill>
                <a:latin typeface="Calibri" panose="020F0502020204030204" pitchFamily="34" charset="0"/>
                <a:cs typeface="Calibri" panose="020F0502020204030204" pitchFamily="34" charset="0"/>
              </a:defRPr>
            </a:lvl1pPr>
            <a:lvl2pPr algn="ctr">
              <a:defRPr sz="1800">
                <a:solidFill>
                  <a:srgbClr val="5723B8"/>
                </a:solidFill>
              </a:defRPr>
            </a:lvl2pPr>
            <a:lvl3pPr algn="ctr">
              <a:defRPr sz="1800">
                <a:solidFill>
                  <a:srgbClr val="5723B8"/>
                </a:solidFill>
              </a:defRPr>
            </a:lvl3pPr>
            <a:lvl4pPr algn="ctr">
              <a:defRPr sz="1800">
                <a:solidFill>
                  <a:srgbClr val="5723B8"/>
                </a:solidFill>
              </a:defRPr>
            </a:lvl4pPr>
            <a:lvl5pPr algn="ctr">
              <a:defRPr sz="1800">
                <a:solidFill>
                  <a:srgbClr val="5723B8"/>
                </a:solidFill>
              </a:defRPr>
            </a:lvl5pPr>
          </a:lstStyle>
          <a:p>
            <a:pPr lvl="0">
              <a:defRPr/>
            </a:pPr>
            <a:r>
              <a:rPr lang="de-DE"/>
              <a:t>Untertitel vom Kapitel 1</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ext">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2" name="Titel 1"/>
          <p:cNvSpPr>
            <a:spLocks noGrp="1"/>
          </p:cNvSpPr>
          <p:nvPr>
            <p:ph type="title"/>
          </p:nvPr>
        </p:nvSpPr>
        <p:spPr bwMode="auto">
          <a:xfrm>
            <a:off x="327212" y="716834"/>
            <a:ext cx="10515600" cy="651988"/>
          </a:xfrm>
        </p:spPr>
        <p:txBody>
          <a:bodyPr>
            <a:normAutofit/>
          </a:bodyPr>
          <a:lstStyle>
            <a:lvl1pPr>
              <a:defRPr sz="3400">
                <a:solidFill>
                  <a:srgbClr val="5723B8"/>
                </a:solidFill>
                <a:latin typeface="Calibri" panose="020F0502020204030204" pitchFamily="34" charset="0"/>
                <a:cs typeface="Calibri" panose="020F0502020204030204" pitchFamily="34" charset="0"/>
              </a:defRPr>
            </a:lvl1pPr>
          </a:lstStyle>
          <a:p>
            <a:pPr>
              <a:defRPr/>
            </a:pPr>
            <a:r>
              <a:rPr lang="de-DE"/>
              <a:t>Mastertitelformat bearbeiten</a:t>
            </a:r>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11064552" y="6356350"/>
            <a:ext cx="903789"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0" name="Inhaltsplatzhalter 2"/>
          <p:cNvSpPr>
            <a:spLocks noGrp="1"/>
          </p:cNvSpPr>
          <p:nvPr>
            <p:ph idx="1"/>
          </p:nvPr>
        </p:nvSpPr>
        <p:spPr bwMode="auto">
          <a:xfrm>
            <a:off x="838200" y="1627093"/>
            <a:ext cx="10004612" cy="4374777"/>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stStyle>
          <a:p>
            <a:pPr lvl="0">
              <a:defRPr/>
            </a:pPr>
            <a:r>
              <a:rPr lang="de-DE" dirty="0"/>
              <a:t>Mastertextformat bearbeiten</a:t>
            </a:r>
            <a:endParaRPr dirty="0"/>
          </a:p>
          <a:p>
            <a:pPr lvl="1">
              <a:defRPr/>
            </a:pPr>
            <a:r>
              <a:rPr lang="de-DE" dirty="0"/>
              <a:t>Zweite Ebene</a:t>
            </a:r>
            <a:endParaRPr dirty="0"/>
          </a:p>
          <a:p>
            <a:pPr lvl="2">
              <a:defRPr/>
            </a:pPr>
            <a:r>
              <a:rPr lang="de-DE" dirty="0"/>
              <a:t>Dritte Ebene</a:t>
            </a:r>
            <a:endParaRPr dirty="0"/>
          </a:p>
        </p:txBody>
      </p:sp>
      <p:pic>
        <p:nvPicPr>
          <p:cNvPr id="5" name="Grafik 4">
            <a:extLst>
              <a:ext uri="{FF2B5EF4-FFF2-40B4-BE49-F238E27FC236}">
                <a16:creationId xmlns:a16="http://schemas.microsoft.com/office/drawing/2014/main" id="{8F83BA6A-61FA-28F0-1A5F-2936C7524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6160" y="168439"/>
            <a:ext cx="2880000" cy="2362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ext">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1" name="Titel 2"/>
          <p:cNvSpPr>
            <a:spLocks noGrp="1"/>
          </p:cNvSpPr>
          <p:nvPr>
            <p:ph type="title"/>
          </p:nvPr>
        </p:nvSpPr>
        <p:spPr bwMode="auto">
          <a:xfrm>
            <a:off x="292238" y="737075"/>
            <a:ext cx="10515600" cy="651988"/>
          </a:xfrm>
        </p:spPr>
        <p:txBody>
          <a:bodyPr>
            <a:normAutofit/>
          </a:bodyPr>
          <a:lstStyle>
            <a:lvl1pPr>
              <a:defRPr sz="3400">
                <a:latin typeface="Calibri" panose="020F0502020204030204" pitchFamily="34" charset="0"/>
                <a:cs typeface="Calibri" panose="020F0502020204030204" pitchFamily="34" charset="0"/>
              </a:defRPr>
            </a:lvl1pPr>
          </a:lstStyle>
          <a:p>
            <a:pPr>
              <a:defRPr/>
            </a:pPr>
            <a:r>
              <a:rPr lang="de-DE">
                <a:solidFill>
                  <a:srgbClr val="5723B8"/>
                </a:solidFill>
              </a:rPr>
              <a:t>Die Idee:</a:t>
            </a:r>
            <a:endParaRPr/>
          </a:p>
        </p:txBody>
      </p:sp>
      <p:sp>
        <p:nvSpPr>
          <p:cNvPr id="12" name="Inhaltsplatzhalter 3"/>
          <p:cNvSpPr>
            <a:spLocks noGrp="1"/>
          </p:cNvSpPr>
          <p:nvPr>
            <p:ph idx="1"/>
          </p:nvPr>
        </p:nvSpPr>
        <p:spPr bwMode="auto">
          <a:xfrm>
            <a:off x="665962" y="1708478"/>
            <a:ext cx="10515600" cy="3805237"/>
          </a:xfrm>
        </p:spPr>
        <p:txBody>
          <a:bodyPr/>
          <a:lstStyle>
            <a:lvl1pPr>
              <a:defRPr>
                <a:latin typeface="Calibri" panose="020F0502020204030204" pitchFamily="34" charset="0"/>
                <a:cs typeface="Calibri" panose="020F0502020204030204" pitchFamily="34" charset="0"/>
              </a:defRPr>
            </a:lvl1pPr>
          </a:lstStyle>
          <a:p>
            <a:pPr marL="0" indent="0">
              <a:buNone/>
              <a:defRPr/>
            </a:pPr>
            <a:r>
              <a:rPr lang="de-DE" sz="2800" b="1">
                <a:solidFill>
                  <a:srgbClr val="FF8D5C"/>
                </a:solidFill>
              </a:rPr>
              <a:t>Solaranlagen sind ansteckend – im positiven Sinne!</a:t>
            </a:r>
            <a:endParaRPr lang="de-DE"/>
          </a:p>
          <a:p>
            <a:pPr marL="0" indent="0">
              <a:buNone/>
              <a:defRPr/>
            </a:pPr>
            <a:endParaRPr lang="de-DE"/>
          </a:p>
          <a:p>
            <a:pPr>
              <a:defRPr/>
            </a:pPr>
            <a:r>
              <a:rPr lang="de-DE"/>
              <a:t>Die Wahrscheinlichkeit einer Installation von Solaranlagen hängt mit der Distanz zu benachbarten Solaranlagen zusammen!</a:t>
            </a:r>
            <a:endParaRPr/>
          </a:p>
          <a:p>
            <a:pPr>
              <a:defRPr/>
            </a:pPr>
            <a:r>
              <a:rPr lang="de-DE"/>
              <a:t>Diesen Effekt möchten wir nutzen und Solare „Keimzellen“ in der Nachbarschaft streuen.</a:t>
            </a:r>
            <a:endParaRPr/>
          </a:p>
          <a:p>
            <a:pPr>
              <a:defRPr/>
            </a:pP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ext und Bild">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0" name="Inhaltsplatzhalter 2"/>
          <p:cNvSpPr>
            <a:spLocks noGrp="1"/>
          </p:cNvSpPr>
          <p:nvPr>
            <p:ph idx="14"/>
          </p:nvPr>
        </p:nvSpPr>
        <p:spPr bwMode="auto">
          <a:xfrm>
            <a:off x="7894320" y="1928991"/>
            <a:ext cx="3459480" cy="4128908"/>
          </a:xfrm>
        </p:spPr>
        <p:txBody>
          <a:bodyPr/>
          <a:lstStyle>
            <a:lvl1pPr marL="0" indent="0">
              <a:buNone/>
              <a:defRPr sz="2600">
                <a:latin typeface="Calibri" panose="020F0502020204030204" pitchFamily="34" charset="0"/>
                <a:cs typeface="Calibri" panose="020F0502020204030204" pitchFamily="34" charset="0"/>
              </a:defRPr>
            </a:lvl1pPr>
            <a:lvl2pPr>
              <a:defRPr sz="2200"/>
            </a:lvl2pPr>
            <a:lvl3pPr>
              <a:defRPr sz="1600"/>
            </a:lvl3pPr>
          </a:lstStyle>
          <a:p>
            <a:pPr lvl="0">
              <a:defRPr/>
            </a:pPr>
            <a:endParaRPr lang="de-DE"/>
          </a:p>
        </p:txBody>
      </p:sp>
      <p:sp>
        <p:nvSpPr>
          <p:cNvPr id="12" name="Inhaltsplatzhalter 2"/>
          <p:cNvSpPr>
            <a:spLocks noGrp="1"/>
          </p:cNvSpPr>
          <p:nvPr>
            <p:ph idx="15"/>
          </p:nvPr>
        </p:nvSpPr>
        <p:spPr bwMode="auto">
          <a:xfrm>
            <a:off x="838200" y="1928991"/>
            <a:ext cx="6781800" cy="4128908"/>
          </a:xfrm>
        </p:spPr>
        <p:txBody>
          <a:bodyPr/>
          <a:lstStyle>
            <a:lvl1pPr>
              <a:defRPr sz="2600">
                <a:latin typeface="Calibri" panose="020F0502020204030204" pitchFamily="34" charset="0"/>
                <a:cs typeface="Calibri" panose="020F0502020204030204" pitchFamily="34" charset="0"/>
              </a:defRPr>
            </a:lvl1pPr>
            <a:lvl2pPr>
              <a:defRPr sz="22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stStyle>
          <a:p>
            <a:pPr lvl="0">
              <a:defRPr/>
            </a:pPr>
            <a:r>
              <a:rPr lang="de-DE"/>
              <a:t>Mastertextformat bearbeiten</a:t>
            </a:r>
            <a:endParaRPr/>
          </a:p>
          <a:p>
            <a:pPr lvl="1">
              <a:defRPr/>
            </a:pPr>
            <a:r>
              <a:rPr lang="de-DE"/>
              <a:t>Zweite Ebene</a:t>
            </a:r>
            <a:endParaRPr/>
          </a:p>
          <a:p>
            <a:pPr lvl="2">
              <a:defRPr/>
            </a:pPr>
            <a:r>
              <a:rPr lang="de-DE"/>
              <a:t>Dritte Ebene</a:t>
            </a:r>
            <a:endParaRPr/>
          </a:p>
        </p:txBody>
      </p:sp>
      <p:sp>
        <p:nvSpPr>
          <p:cNvPr id="14" name="Titel 1"/>
          <p:cNvSpPr>
            <a:spLocks noGrp="1"/>
          </p:cNvSpPr>
          <p:nvPr>
            <p:ph type="title"/>
          </p:nvPr>
        </p:nvSpPr>
        <p:spPr bwMode="auto">
          <a:xfrm>
            <a:off x="838200" y="892439"/>
            <a:ext cx="10515600" cy="651988"/>
          </a:xfrm>
        </p:spPr>
        <p:txBody>
          <a:bodyPr>
            <a:normAutofit/>
          </a:bodyPr>
          <a:lstStyle>
            <a:lvl1pPr>
              <a:defRPr sz="3400">
                <a:latin typeface="Calibri" panose="020F0502020204030204" pitchFamily="34" charset="0"/>
                <a:cs typeface="Calibri" panose="020F0502020204030204" pitchFamily="34" charset="0"/>
              </a:defRPr>
            </a:lvl1pPr>
          </a:lstStyle>
          <a:p>
            <a:pPr>
              <a:defRPr/>
            </a:pPr>
            <a:r>
              <a:rPr lang="de-DE"/>
              <a:t>Mastertitelformat bearbeiten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ld">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292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www.packsdrauf.solar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0" name="Titel 1"/>
          <p:cNvSpPr>
            <a:spLocks noGrp="1"/>
          </p:cNvSpPr>
          <p:nvPr>
            <p:ph type="title"/>
          </p:nvPr>
        </p:nvSpPr>
        <p:spPr bwMode="auto">
          <a:xfrm>
            <a:off x="327212" y="716834"/>
            <a:ext cx="10515600" cy="651988"/>
          </a:xfrm>
        </p:spPr>
        <p:txBody>
          <a:bodyPr>
            <a:normAutofit/>
          </a:bodyPr>
          <a:lstStyle>
            <a:lvl1pPr>
              <a:defRPr sz="3400">
                <a:solidFill>
                  <a:srgbClr val="5723B8"/>
                </a:solidFill>
                <a:latin typeface="Calibri" panose="020F0502020204030204" pitchFamily="34" charset="0"/>
                <a:cs typeface="Calibri" panose="020F0502020204030204" pitchFamily="34" charset="0"/>
              </a:defRPr>
            </a:lvl1pPr>
          </a:lstStyle>
          <a:p>
            <a:pPr>
              <a:defRPr/>
            </a:pPr>
            <a:r>
              <a:rPr lang="de-DE"/>
              <a:t>Mastertitelformat bearbeiten</a:t>
            </a:r>
            <a:endParaRPr/>
          </a:p>
        </p:txBody>
      </p:sp>
      <p:sp>
        <p:nvSpPr>
          <p:cNvPr id="11" name="Inhaltsplatzhalter 2"/>
          <p:cNvSpPr>
            <a:spLocks noGrp="1"/>
          </p:cNvSpPr>
          <p:nvPr>
            <p:ph idx="1"/>
          </p:nvPr>
        </p:nvSpPr>
        <p:spPr bwMode="auto">
          <a:xfrm>
            <a:off x="838200" y="1627093"/>
            <a:ext cx="10004612" cy="4374777"/>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stStyle>
          <a:p>
            <a:pPr lvl="0">
              <a:defRPr/>
            </a:pPr>
            <a:r>
              <a:rPr lang="de-DE"/>
              <a:t>Mastertextformat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4_Titel und Inhalt">
    <p:spTree>
      <p:nvGrpSpPr>
        <p:cNvPr id="1" name=""/>
        <p:cNvGrpSpPr/>
        <p:nvPr/>
      </p:nvGrpSpPr>
      <p:grpSpPr bwMode="auto">
        <a:xfrm>
          <a:off x="0" y="0"/>
          <a:ext cx="0" cy="0"/>
          <a:chOff x="0" y="0"/>
          <a:chExt cx="0" cy="0"/>
        </a:xfrm>
      </p:grpSpPr>
      <p:sp>
        <p:nvSpPr>
          <p:cNvPr id="8" name="Rechteck 7"/>
          <p:cNvSpPr/>
          <p:nvPr userDrawn="1"/>
        </p:nvSpPr>
        <p:spPr bwMode="auto">
          <a:xfrm>
            <a:off x="0" y="1"/>
            <a:ext cx="12192000" cy="526891"/>
          </a:xfrm>
          <a:prstGeom prst="rect">
            <a:avLst/>
          </a:prstGeom>
          <a:solidFill>
            <a:srgbClr val="FED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n>
                <a:noFill/>
              </a:ln>
              <a:latin typeface="Calibri" panose="020F0502020204030204" pitchFamily="34" charset="0"/>
            </a:endParaRPr>
          </a:p>
        </p:txBody>
      </p:sp>
      <p:sp>
        <p:nvSpPr>
          <p:cNvPr id="4" name="Datumsplatzhalter 3"/>
          <p:cNvSpPr>
            <a:spLocks noGrp="1"/>
          </p:cNvSpPr>
          <p:nvPr>
            <p:ph type="dt" sz="half" idx="10"/>
          </p:nvPr>
        </p:nvSpPr>
        <p:spPr bwMode="auto">
          <a:xfrm>
            <a:off x="1435238"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r>
              <a:rPr lang="de-DE"/>
              <a:t>27.06.2022 / packsdrauf.solar</a:t>
            </a:r>
          </a:p>
        </p:txBody>
      </p:sp>
      <p:sp>
        <p:nvSpPr>
          <p:cNvPr id="6" name="Foliennummernplatzhalter 5"/>
          <p:cNvSpPr>
            <a:spLocks noGrp="1"/>
          </p:cNvSpPr>
          <p:nvPr>
            <p:ph type="sldNum" sz="quarter" idx="12"/>
          </p:nvPr>
        </p:nvSpPr>
        <p:spPr bwMode="auto">
          <a:xfrm>
            <a:off x="9225142" y="6356350"/>
            <a:ext cx="2743200" cy="365125"/>
          </a:xfrm>
        </p:spPr>
        <p:txBody>
          <a:bodyPr/>
          <a:lstStyle>
            <a:lvl1pPr>
              <a:defRPr>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11181562" y="40455"/>
            <a:ext cx="786780" cy="445982"/>
          </a:xfrm>
          <a:prstGeom prst="rect">
            <a:avLst/>
          </a:prstGeom>
        </p:spPr>
      </p:pic>
      <p:sp>
        <p:nvSpPr>
          <p:cNvPr id="9" name="Untertitel 2"/>
          <p:cNvSpPr>
            <a:spLocks noGrp="1"/>
          </p:cNvSpPr>
          <p:nvPr>
            <p:ph type="subTitle" idx="13" hasCustomPrompt="1"/>
          </p:nvPr>
        </p:nvSpPr>
        <p:spPr bwMode="auto">
          <a:xfrm>
            <a:off x="292238" y="161767"/>
            <a:ext cx="5803762" cy="249713"/>
          </a:xfrm>
        </p:spPr>
        <p:txBody>
          <a:bodyPr>
            <a:normAutofit/>
          </a:bodyPr>
          <a:lstStyle>
            <a:lvl1pPr marL="0" indent="0" algn="l">
              <a:buNone/>
              <a:defRPr sz="1500">
                <a:solidFill>
                  <a:srgbClr val="5723B8"/>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Kapitel 1</a:t>
            </a:r>
            <a:endParaRPr/>
          </a:p>
        </p:txBody>
      </p:sp>
      <p:sp>
        <p:nvSpPr>
          <p:cNvPr id="10" name="Inhaltsplatzhalter 2"/>
          <p:cNvSpPr>
            <a:spLocks noGrp="1"/>
          </p:cNvSpPr>
          <p:nvPr>
            <p:ph idx="14"/>
          </p:nvPr>
        </p:nvSpPr>
        <p:spPr bwMode="auto">
          <a:xfrm>
            <a:off x="838200" y="1686671"/>
            <a:ext cx="10343362" cy="4371227"/>
          </a:xfrm>
        </p:spPr>
        <p:txBody>
          <a:bodyPr/>
          <a:lstStyle>
            <a:lvl1pPr marL="0" indent="0">
              <a:buNone/>
              <a:defRPr sz="2600">
                <a:latin typeface="Calibri" panose="020F0502020204030204" pitchFamily="34" charset="0"/>
                <a:cs typeface="Calibri" panose="020F0502020204030204" pitchFamily="34" charset="0"/>
              </a:defRPr>
            </a:lvl1pPr>
            <a:lvl2pPr>
              <a:defRPr sz="2200"/>
            </a:lvl2pPr>
            <a:lvl3pPr>
              <a:defRPr sz="1600"/>
            </a:lvl3pPr>
          </a:lstStyle>
          <a:p>
            <a:pPr lvl="0">
              <a:defRPr/>
            </a:pPr>
            <a:endParaRPr lang="de-DE"/>
          </a:p>
        </p:txBody>
      </p:sp>
      <p:pic>
        <p:nvPicPr>
          <p:cNvPr id="11" name="Grafik 10"/>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bwMode="auto">
          <a:xfrm>
            <a:off x="-245088" y="6017576"/>
            <a:ext cx="1521556" cy="730250"/>
          </a:xfrm>
          <a:prstGeom prst="rect">
            <a:avLst/>
          </a:prstGeom>
        </p:spPr>
      </p:pic>
      <p:sp>
        <p:nvSpPr>
          <p:cNvPr id="13" name="Titel 1"/>
          <p:cNvSpPr>
            <a:spLocks noGrp="1"/>
          </p:cNvSpPr>
          <p:nvPr>
            <p:ph type="title"/>
          </p:nvPr>
        </p:nvSpPr>
        <p:spPr bwMode="auto">
          <a:xfrm>
            <a:off x="327212" y="716834"/>
            <a:ext cx="10515600" cy="651988"/>
          </a:xfrm>
        </p:spPr>
        <p:txBody>
          <a:bodyPr>
            <a:normAutofit/>
          </a:bodyPr>
          <a:lstStyle>
            <a:lvl1pPr>
              <a:defRPr sz="3400">
                <a:solidFill>
                  <a:srgbClr val="5723B8"/>
                </a:solidFill>
                <a:latin typeface="Calibri" panose="020F0502020204030204" pitchFamily="34" charset="0"/>
                <a:cs typeface="Calibri" panose="020F0502020204030204" pitchFamily="34" charset="0"/>
              </a:defRPr>
            </a:lvl1pPr>
          </a:lstStyle>
          <a:p>
            <a:pPr>
              <a:defRPr/>
            </a:pPr>
            <a:r>
              <a:rPr lang="de-DE"/>
              <a:t>Mastertitelformat bearbeiten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dirty="0"/>
              <a:t>Mastertitelformat bearbeiten</a:t>
            </a:r>
            <a:endParaRPr dirty="0"/>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rgbClr val="5723B8"/>
                </a:solidFill>
                <a:latin typeface="Calibri" panose="020F0502020204030204" pitchFamily="34" charset="0"/>
                <a:cs typeface="Calibri" panose="020F0502020204030204" pitchFamily="34" charset="0"/>
              </a:defRPr>
            </a:lvl1pPr>
          </a:lstStyle>
          <a:p>
            <a:pPr>
              <a:defRPr/>
            </a:pPr>
            <a:r>
              <a:rPr lang="de-DE"/>
              <a:t>27.06.2022 / packsdrauf.solar</a:t>
            </a:r>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5723B8"/>
                </a:solidFill>
                <a:latin typeface="Calibri" panose="020F0502020204030204" pitchFamily="34" charset="0"/>
                <a:cs typeface="Calibri" panose="020F0502020204030204" pitchFamily="34" charset="0"/>
              </a:defRPr>
            </a:lvl1pPr>
          </a:lstStyle>
          <a:p>
            <a:pPr>
              <a:defRPr/>
            </a:pPr>
            <a:fld id="{1FBEC313-BFA3-4240-9241-A71F3CEF1773}" type="slidenum">
              <a:rPr lang="de-DE" smtClean="0"/>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3" r:id="rId6"/>
    <p:sldLayoutId id="2147483654" r:id="rId7"/>
    <p:sldLayoutId id="2147483655" r:id="rId8"/>
  </p:sldLayoutIdLst>
  <p:hf hdr="0"/>
  <p:txStyles>
    <p:titleStyle>
      <a:lvl1pPr algn="l" defTabSz="914400">
        <a:lnSpc>
          <a:spcPct val="90000"/>
        </a:lnSpc>
        <a:spcBef>
          <a:spcPts val="0"/>
        </a:spcBef>
        <a:buNone/>
        <a:defRPr sz="44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a:lnSpc>
          <a:spcPct val="90000"/>
        </a:lnSpc>
        <a:spcBef>
          <a:spcPts val="1000"/>
        </a:spcBef>
        <a:buFont typeface="Arial"/>
        <a:buChar char="•"/>
        <a:defRPr sz="28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4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pm-webgis-12.de/geoapp/frames/index_ext2.php?gui_id=hessen_sod_03"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verbraucherzentrale.de/wissen/energie/erneuerbare-energien/eeg-2023-das-aendert-sich-fuer-photovoltaikanlagen-75401" TargetMode="External"/><Relationship Id="rId5" Type="http://schemas.openxmlformats.org/officeDocument/2006/relationships/hyperlink" Target="http://www.sfv.de/solaranlagenberatung/eeg-verguetungen"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fv.de/solaranlagenberatung/foerderprogramme/hessen" TargetMode="External"/><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1.png"/><Relationship Id="rId7" Type="http://schemas.openxmlformats.org/officeDocument/2006/relationships/hyperlink" Target="http://www.finanzamt.bayern.de/Informationen/Steuerinfos/Weitere_Themen/Photovoltaikanlage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www.finanzverwaltung.nrw.de/de/photovoltaikanlage-und-das-finanzamt" TargetMode="External"/><Relationship Id="rId5" Type="http://schemas.openxmlformats.org/officeDocument/2006/relationships/hyperlink" Target="http://www.verbraucherzentrale.nrw/wissen/energie/erneuerbare-energien/photovoltaik-woran-sie-beim-thema-steuern-denken-sollten-65532" TargetMode="External"/><Relationship Id="rId4" Type="http://schemas.openxmlformats.org/officeDocument/2006/relationships/hyperlink" Target="http://www.pv-magazine.de/themen/steuertipp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hyperlink" Target="http://www.sfv.de/solaranlagenberatun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verbraucherzentrale.nrw/solarrechner"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tbd2f4255.emailsys1a.net/129/7059/897f3b9774/subscribe/form.html?_g=1660815608"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www.sfv.de/solaranlagenberatung" TargetMode="External"/><Relationship Id="rId7" Type="http://schemas.openxmlformats.org/officeDocument/2006/relationships/hyperlink" Target="http://www.sfv.de/mitmachen/mitglied-werden-1"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hyperlink" Target="http://www.sfv.de/mitmachen/spende" TargetMode="External"/><Relationship Id="rId9"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62.jpeg"/></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B8A9F91-3694-C0DE-E42C-EDD1D2341508}"/>
              </a:ext>
            </a:extLst>
          </p:cNvPr>
          <p:cNvSpPr>
            <a:spLocks noGrp="1"/>
          </p:cNvSpPr>
          <p:nvPr>
            <p:ph type="dt" sz="half" idx="10"/>
          </p:nvPr>
        </p:nvSpPr>
        <p:spPr/>
        <p:txBody>
          <a:bodyPr/>
          <a:lstStyle/>
          <a:p>
            <a:pPr>
              <a:defRPr/>
            </a:pPr>
            <a:r>
              <a:rPr lang="de-DE"/>
              <a:t>www.packsdrauf.solar</a:t>
            </a:r>
          </a:p>
        </p:txBody>
      </p:sp>
      <p:pic>
        <p:nvPicPr>
          <p:cNvPr id="4" name="Grafik 3">
            <a:extLst>
              <a:ext uri="{FF2B5EF4-FFF2-40B4-BE49-F238E27FC236}">
                <a16:creationId xmlns:a16="http://schemas.microsoft.com/office/drawing/2014/main" id="{3218648C-7E76-0904-1A03-41F5374D7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320" y="312455"/>
            <a:ext cx="2880000" cy="236225"/>
          </a:xfrm>
          <a:prstGeom prst="rect">
            <a:avLst/>
          </a:prstGeom>
        </p:spPr>
      </p:pic>
      <p:sp>
        <p:nvSpPr>
          <p:cNvPr id="5" name="Textfeld 4">
            <a:extLst>
              <a:ext uri="{FF2B5EF4-FFF2-40B4-BE49-F238E27FC236}">
                <a16:creationId xmlns:a16="http://schemas.microsoft.com/office/drawing/2014/main" id="{390B14B2-2681-6630-7EC7-4D2258DC647A}"/>
              </a:ext>
            </a:extLst>
          </p:cNvPr>
          <p:cNvSpPr txBox="1"/>
          <p:nvPr/>
        </p:nvSpPr>
        <p:spPr>
          <a:xfrm>
            <a:off x="6023992" y="548680"/>
            <a:ext cx="3723678" cy="338554"/>
          </a:xfrm>
          <a:prstGeom prst="rect">
            <a:avLst/>
          </a:prstGeom>
          <a:noFill/>
        </p:spPr>
        <p:txBody>
          <a:bodyPr wrap="square" rtlCol="0">
            <a:spAutoFit/>
          </a:bodyPr>
          <a:lstStyle/>
          <a:p>
            <a:r>
              <a:rPr lang="de-DE" sz="1600"/>
              <a:t>https://klima-initiative-bad-hersfeld.de/</a:t>
            </a:r>
          </a:p>
        </p:txBody>
      </p:sp>
    </p:spTree>
    <p:extLst>
      <p:ext uri="{BB962C8B-B14F-4D97-AF65-F5344CB8AC3E}">
        <p14:creationId xmlns:p14="http://schemas.microsoft.com/office/powerpoint/2010/main" val="268030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89497" y="806168"/>
            <a:ext cx="10515600" cy="651988"/>
          </a:xfrm>
        </p:spPr>
        <p:txBody>
          <a:bodyPr/>
          <a:lstStyle/>
          <a:p>
            <a:pPr>
              <a:defRPr/>
            </a:pPr>
            <a:r>
              <a:rPr lang="de-DE">
                <a:solidFill>
                  <a:srgbClr val="5723B8"/>
                </a:solidFill>
              </a:rPr>
              <a:t>PV-Anlage ohne Speicher</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10</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PV-Anlagenkonfiguration</a:t>
            </a:r>
            <a:endParaRPr/>
          </a:p>
        </p:txBody>
      </p:sp>
      <p:grpSp>
        <p:nvGrpSpPr>
          <p:cNvPr id="8" name="Gruppieren 7"/>
          <p:cNvGrpSpPr/>
          <p:nvPr/>
        </p:nvGrpSpPr>
        <p:grpSpPr bwMode="auto">
          <a:xfrm>
            <a:off x="9441921" y="1743942"/>
            <a:ext cx="2460582" cy="2629053"/>
            <a:chOff x="9640861" y="-2077417"/>
            <a:chExt cx="2833520" cy="3863098"/>
          </a:xfrm>
        </p:grpSpPr>
        <p:sp>
          <p:nvSpPr>
            <p:cNvPr id="10"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1"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2" name="Text Box 11"/>
            <p:cNvSpPr txBox="1">
              <a:spLocks noChangeArrowheads="1"/>
            </p:cNvSpPr>
            <p:nvPr/>
          </p:nvSpPr>
          <p:spPr bwMode="auto">
            <a:xfrm>
              <a:off x="10376820" y="-2077417"/>
              <a:ext cx="2097561"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sp>
        <p:nvSpPr>
          <p:cNvPr id="13" name="Foliennummernplatzhalter 2"/>
          <p:cNvSpPr txBox="1"/>
          <p:nvPr/>
        </p:nvSpPr>
        <p:spPr bwMode="auto">
          <a:xfrm>
            <a:off x="10973296" y="7942277"/>
            <a:ext cx="278449" cy="248488"/>
          </a:xfrm>
          <a:prstGeom prst="rect">
            <a:avLst/>
          </a:prstGeom>
        </p:spPr>
        <p:txBody>
          <a:bodyPr vert="horz" lIns="91440" tIns="45720" rIns="91440" bIns="45720" rtlCol="0" anchor="ctr"/>
          <a:lstStyle>
            <a:defPPr>
              <a:defRPr lang="de-DE"/>
            </a:defPPr>
            <a:lvl1pPr marL="0" algn="r" defTabSz="914400">
              <a:defRPr sz="1200">
                <a:solidFill>
                  <a:srgbClr val="5723B8"/>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en-US" dirty="0">
              <a:latin typeface="Calibri" panose="020F0502020204030204" pitchFamily="34" charset="0"/>
            </a:endParaRPr>
          </a:p>
        </p:txBody>
      </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422281" y="1742176"/>
            <a:ext cx="5738499" cy="4966755"/>
            <a:chOff x="77235" y="74715"/>
            <a:chExt cx="6576515" cy="7298089"/>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630305" y="74715"/>
              <a:ext cx="2133409"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77235" y="2092785"/>
              <a:ext cx="1617869"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4" y="6065529"/>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1997612" y="6603991"/>
              <a:ext cx="3688227"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7026901" y="1843680"/>
            <a:ext cx="2876929" cy="1980303"/>
            <a:chOff x="7132193" y="189000"/>
            <a:chExt cx="3312972" cy="2909832"/>
          </a:xfrm>
        </p:grpSpPr>
        <p:sp>
          <p:nvSpPr>
            <p:cNvPr id="40" name="Textfeld 39"/>
            <p:cNvSpPr txBox="1"/>
            <p:nvPr/>
          </p:nvSpPr>
          <p:spPr bwMode="auto">
            <a:xfrm>
              <a:off x="7132193" y="2217391"/>
              <a:ext cx="1826186" cy="859261"/>
            </a:xfrm>
            <a:prstGeom prst="rect">
              <a:avLst/>
            </a:prstGeom>
            <a:noFill/>
          </p:spPr>
          <p:txBody>
            <a:bodyPr wrap="square" rtlCol="0">
              <a:spAutoFit/>
            </a:bodyPr>
            <a:lstStyle/>
            <a:p>
              <a:pPr algn="ctr">
                <a:defRPr/>
              </a:pPr>
              <a:r>
                <a:rPr lang="de-DE" sz="1600">
                  <a:solidFill>
                    <a:srgbClr val="00B0F0"/>
                  </a:solidFill>
                  <a:latin typeface="Calibri" panose="020F0502020204030204" pitchFamily="34" charset="0"/>
                </a:rPr>
                <a:t>Dreh-</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912819" y="2467973"/>
            <a:ext cx="894479" cy="1217842"/>
            <a:chOff x="9043126" y="828561"/>
            <a:chExt cx="1030052" cy="1789480"/>
          </a:xfrm>
        </p:grpSpPr>
        <p:pic>
          <p:nvPicPr>
            <p:cNvPr id="46" name="Picture 17" descr="Text&#10;&#10;Description automatically generated"/>
            <p:cNvPicPr>
              <a:picLocks noChangeAspect="1" noChangeArrowheads="1"/>
            </p:cNvPicPr>
            <p:nvPr/>
          </p:nvPicPr>
          <p:blipFill>
            <a:blip r:embed="rId5"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9043126" y="1849229"/>
              <a:ext cx="1030052" cy="768812"/>
            </a:xfrm>
            <a:prstGeom prst="rect">
              <a:avLst/>
            </a:prstGeom>
            <a:noFill/>
          </p:spPr>
          <p:txBody>
            <a:bodyPr wrap="square" rtlCol="0">
              <a:spAutoFit/>
            </a:bodyPr>
            <a:lstStyle/>
            <a:p>
              <a:pPr>
                <a:defRPr/>
              </a:pPr>
              <a:r>
                <a:rPr lang="de-DE" sz="1400">
                  <a:latin typeface="Calibri" panose="020F0502020204030204" pitchFamily="34" charset="0"/>
                </a:rPr>
                <a:t>2-Wege-Zähler</a:t>
              </a:r>
              <a:endParaRPr dirty="0">
                <a:latin typeface="Calibri" panose="020F0502020204030204" pitchFamily="34" charset="0"/>
              </a:endParaRPr>
            </a:p>
          </p:txBody>
        </p:sp>
      </p:grpSp>
      <p:grpSp>
        <p:nvGrpSpPr>
          <p:cNvPr id="48" name="Gruppieren 47"/>
          <p:cNvGrpSpPr/>
          <p:nvPr/>
        </p:nvGrpSpPr>
        <p:grpSpPr bwMode="auto">
          <a:xfrm>
            <a:off x="5725263" y="1700299"/>
            <a:ext cx="2551962" cy="1367232"/>
            <a:chOff x="5914741" y="-20154"/>
            <a:chExt cx="2938751" cy="2008994"/>
          </a:xfrm>
        </p:grpSpPr>
        <p:sp>
          <p:nvSpPr>
            <p:cNvPr id="49" name="Text Box 11"/>
            <p:cNvSpPr txBox="1">
              <a:spLocks noChangeArrowheads="1"/>
            </p:cNvSpPr>
            <p:nvPr/>
          </p:nvSpPr>
          <p:spPr bwMode="auto">
            <a:xfrm>
              <a:off x="5914741" y="-20154"/>
              <a:ext cx="2938751" cy="542692"/>
            </a:xfrm>
            <a:prstGeom prst="rect">
              <a:avLst/>
            </a:prstGeom>
            <a:noFill/>
            <a:ln w="9525">
              <a:noFill/>
              <a:miter lim="800000"/>
              <a:headEnd/>
              <a:tailEnd/>
            </a:ln>
          </p:spPr>
          <p:txBody>
            <a:bodyPr wrap="square">
              <a:spAutoFit/>
            </a:bodyPr>
            <a:lstStyle/>
            <a:p>
              <a:pPr>
                <a:spcBef>
                  <a:spcPts val="0"/>
                </a:spcBef>
                <a:defRPr/>
              </a:pPr>
              <a:r>
                <a:rPr lang="de-DE" sz="1800" dirty="0">
                  <a:latin typeface="Calibri" panose="020F0502020204030204" pitchFamily="34" charset="0"/>
                </a:rPr>
                <a:t>PV-Wechselrichter</a:t>
              </a:r>
              <a:endParaRPr dirty="0">
                <a:latin typeface="Calibri" panose="020F0502020204030204" pitchFamily="34" charset="0"/>
              </a:endParaRPr>
            </a:p>
          </p:txBody>
        </p:sp>
        <p:pic>
          <p:nvPicPr>
            <p:cNvPr id="50" name="Grafik 49"/>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6080214" y="476672"/>
              <a:ext cx="1546534" cy="1512168"/>
            </a:xfrm>
            <a:prstGeom prst="rect">
              <a:avLst/>
            </a:prstGeom>
          </p:spPr>
        </p:pic>
      </p:grpSp>
      <p:sp>
        <p:nvSpPr>
          <p:cNvPr id="51" name="Textfeld 50"/>
          <p:cNvSpPr txBox="1"/>
          <p:nvPr/>
        </p:nvSpPr>
        <p:spPr bwMode="auto">
          <a:xfrm>
            <a:off x="4671386" y="3941834"/>
            <a:ext cx="3944894" cy="861774"/>
          </a:xfrm>
          <a:prstGeom prst="rect">
            <a:avLst/>
          </a:prstGeom>
          <a:noFill/>
        </p:spPr>
        <p:txBody>
          <a:bodyPr wrap="square" rtlCol="0">
            <a:spAutoFit/>
          </a:bodyPr>
          <a:lstStyle/>
          <a:p>
            <a:pPr algn="ctr">
              <a:defRPr/>
            </a:pPr>
            <a:r>
              <a:rPr lang="de-DE" sz="1600" dirty="0">
                <a:latin typeface="Calibri" panose="020F0502020204030204" pitchFamily="34" charset="0"/>
              </a:rPr>
              <a:t>Wechselrichter </a:t>
            </a:r>
            <a:r>
              <a:rPr lang="de-DE" sz="1600">
                <a:latin typeface="Calibri" panose="020F0502020204030204" pitchFamily="34" charset="0"/>
              </a:rPr>
              <a:t>haben 1–3  </a:t>
            </a:r>
            <a:r>
              <a:rPr lang="de-DE" sz="1600" dirty="0">
                <a:latin typeface="Calibri" panose="020F0502020204030204" pitchFamily="34" charset="0"/>
              </a:rPr>
              <a:t>DC-Eingänge (</a:t>
            </a:r>
            <a:r>
              <a:rPr lang="de-DE" sz="1600">
                <a:latin typeface="Calibri" panose="020F0502020204030204" pitchFamily="34" charset="0"/>
              </a:rPr>
              <a:t>Strings); Speicher mit integriertem Wechselrichter können viel mehr haben</a:t>
            </a:r>
            <a:r>
              <a:rPr lang="de-DE">
                <a:latin typeface="Calibri" panose="020F0502020204030204" pitchFamily="34" charset="0"/>
              </a:rPr>
              <a:t> </a:t>
            </a:r>
            <a:endParaRPr dirty="0">
              <a:latin typeface="Calibri" panose="020F0502020204030204" pitchFamily="34" charset="0"/>
            </a:endParaRPr>
          </a:p>
        </p:txBody>
      </p:sp>
      <p:sp>
        <p:nvSpPr>
          <p:cNvPr id="52" name="Textfeld 51"/>
          <p:cNvSpPr txBox="1"/>
          <p:nvPr/>
        </p:nvSpPr>
        <p:spPr bwMode="auto">
          <a:xfrm>
            <a:off x="5006795" y="4869160"/>
            <a:ext cx="4113541" cy="830997"/>
          </a:xfrm>
          <a:prstGeom prst="rect">
            <a:avLst/>
          </a:prstGeom>
          <a:noFill/>
        </p:spPr>
        <p:txBody>
          <a:bodyPr wrap="square" rtlCol="0">
            <a:spAutoFit/>
          </a:bodyPr>
          <a:lstStyle/>
          <a:p>
            <a:pPr algn="ctr">
              <a:defRPr/>
            </a:pPr>
            <a:r>
              <a:rPr lang="de-DE" sz="1600" dirty="0">
                <a:latin typeface="Calibri" panose="020F0502020204030204" pitchFamily="34" charset="0"/>
              </a:rPr>
              <a:t>Diese stellen </a:t>
            </a:r>
            <a:r>
              <a:rPr lang="de-DE" sz="1600">
                <a:latin typeface="Calibri" panose="020F0502020204030204" pitchFamily="34" charset="0"/>
              </a:rPr>
              <a:t>unabhängig voneinander das optimale Spannungs-Strom-</a:t>
            </a:r>
            <a:br>
              <a:rPr lang="de-DE" sz="1600" dirty="0">
                <a:latin typeface="Calibri" panose="020F0502020204030204" pitchFamily="34" charset="0"/>
              </a:rPr>
            </a:br>
            <a:r>
              <a:rPr lang="de-DE" sz="1600" dirty="0">
                <a:latin typeface="Calibri" panose="020F0502020204030204" pitchFamily="34" charset="0"/>
              </a:rPr>
              <a:t>Verhältnis ein </a:t>
            </a:r>
            <a:r>
              <a:rPr lang="de-DE" sz="1600">
                <a:latin typeface="Calibri" panose="020F0502020204030204" pitchFamily="34" charset="0"/>
              </a:rPr>
              <a:t>(Maximum Power Point)</a:t>
            </a:r>
            <a:endParaRPr dirty="0">
              <a:latin typeface="Calibri" panose="020F0502020204030204" pitchFamily="34" charset="0"/>
            </a:endParaRPr>
          </a:p>
        </p:txBody>
      </p:sp>
      <p:pic>
        <p:nvPicPr>
          <p:cNvPr id="6" name="Grafik 5"/>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3987" y="2495276"/>
            <a:ext cx="1209563" cy="1209563"/>
          </a:xfrm>
          <a:prstGeom prst="rect">
            <a:avLst/>
          </a:prstGeom>
        </p:spPr>
      </p:pic>
      <p:grpSp>
        <p:nvGrpSpPr>
          <p:cNvPr id="53" name="Gruppieren 52"/>
          <p:cNvGrpSpPr/>
          <p:nvPr/>
        </p:nvGrpSpPr>
        <p:grpSpPr bwMode="auto">
          <a:xfrm>
            <a:off x="4648520" y="2911196"/>
            <a:ext cx="828555" cy="686360"/>
            <a:chOff x="4888122" y="2014001"/>
            <a:chExt cx="828555" cy="686360"/>
          </a:xfrm>
        </p:grpSpPr>
        <p:sp>
          <p:nvSpPr>
            <p:cNvPr id="54" name="Rechteck 53"/>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5" name="Textfeld 54"/>
            <p:cNvSpPr txBox="1"/>
            <p:nvPr/>
          </p:nvSpPr>
          <p:spPr bwMode="auto">
            <a:xfrm>
              <a:off x="5013425" y="2108249"/>
              <a:ext cx="596317" cy="461665"/>
            </a:xfrm>
            <a:prstGeom prst="rect">
              <a:avLst/>
            </a:prstGeom>
            <a:noFill/>
          </p:spPr>
          <p:txBody>
            <a:bodyPr wrap="none" lIns="0" tIns="0" rIns="0" bIns="0" rtlCol="0">
              <a:spAutoFit/>
            </a:bodyPr>
            <a:lstStyle/>
            <a:p>
              <a:pPr algn="ctr">
                <a:defRPr/>
              </a:pPr>
              <a:r>
                <a:rPr lang="de-DE" sz="1000" dirty="0">
                  <a:latin typeface="Calibri" panose="020F0502020204030204" pitchFamily="34" charset="0"/>
                </a:rPr>
                <a:t>DC-Über-</a:t>
              </a:r>
              <a:br>
                <a:rPr lang="de-DE" sz="1000" dirty="0">
                  <a:latin typeface="Calibri" panose="020F0502020204030204" pitchFamily="34" charset="0"/>
                </a:rPr>
              </a:br>
              <a:r>
                <a:rPr lang="de-DE" sz="1000" dirty="0">
                  <a:latin typeface="Calibri" panose="020F0502020204030204" pitchFamily="34" charset="0"/>
                </a:rPr>
                <a:t>spannungs-</a:t>
              </a:r>
              <a:br>
                <a:rPr lang="de-DE" sz="1000" dirty="0">
                  <a:latin typeface="Calibri" panose="020F0502020204030204" pitchFamily="34" charset="0"/>
                </a:rPr>
              </a:br>
              <a:r>
                <a:rPr lang="de-DE" sz="1000" dirty="0">
                  <a:latin typeface="Calibri" panose="020F0502020204030204" pitchFamily="34" charset="0"/>
                </a:rPr>
                <a:t>Schutz</a:t>
              </a:r>
              <a:endParaRPr dirty="0">
                <a:latin typeface="Calibri" panose="020F0502020204030204" pitchFamily="34" charset="0"/>
              </a:endParaRPr>
            </a:p>
          </p:txBody>
        </p:sp>
      </p:grpSp>
      <p:sp>
        <p:nvSpPr>
          <p:cNvPr id="56" name="Textfeld 9"/>
          <p:cNvSpPr txBox="1">
            <a:spLocks noChangeArrowheads="1"/>
          </p:cNvSpPr>
          <p:nvPr/>
        </p:nvSpPr>
        <p:spPr bwMode="auto">
          <a:xfrm>
            <a:off x="9560891" y="6423139"/>
            <a:ext cx="2367757"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57" name="Textfeld 56"/>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
        <p:nvSpPr>
          <p:cNvPr id="5" name="Textfeld 4">
            <a:extLst>
              <a:ext uri="{FF2B5EF4-FFF2-40B4-BE49-F238E27FC236}">
                <a16:creationId xmlns:a16="http://schemas.microsoft.com/office/drawing/2014/main" id="{A18636DA-2BFB-3D11-B288-0DE509DCD983}"/>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extLst>
      <p:ext uri="{BB962C8B-B14F-4D97-AF65-F5344CB8AC3E}">
        <p14:creationId xmlns:p14="http://schemas.microsoft.com/office/powerpoint/2010/main" val="278114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4" name="Gruppieren 53"/>
          <p:cNvGrpSpPr/>
          <p:nvPr/>
        </p:nvGrpSpPr>
        <p:grpSpPr bwMode="auto">
          <a:xfrm>
            <a:off x="5042732" y="3013868"/>
            <a:ext cx="3381644" cy="3657654"/>
            <a:chOff x="4832042" y="1963864"/>
            <a:chExt cx="4475424" cy="4681443"/>
          </a:xfrm>
        </p:grpSpPr>
        <p:sp>
          <p:nvSpPr>
            <p:cNvPr id="55" name="Freihandform 47"/>
            <p:cNvSpPr/>
            <p:nvPr/>
          </p:nvSpPr>
          <p:spPr bwMode="auto">
            <a:xfrm>
              <a:off x="6974736" y="1991807"/>
              <a:ext cx="1912865" cy="46535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0 w 1587597"/>
                <a:gd name="connsiteY0" fmla="*/ 0 h 253325"/>
                <a:gd name="connsiteX1" fmla="*/ 1185 w 1587597"/>
                <a:gd name="connsiteY1" fmla="*/ 251331 h 253325"/>
                <a:gd name="connsiteX2" fmla="*/ 1587597 w 1587597"/>
                <a:gd name="connsiteY2" fmla="*/ 253325 h 253325"/>
                <a:gd name="connsiteX0" fmla="*/ 0 w 1558926"/>
                <a:gd name="connsiteY0" fmla="*/ 0 h 251777"/>
                <a:gd name="connsiteX1" fmla="*/ 1185 w 1558926"/>
                <a:gd name="connsiteY1" fmla="*/ 251331 h 251777"/>
                <a:gd name="connsiteX2" fmla="*/ 1558926 w 1558926"/>
                <a:gd name="connsiteY2" fmla="*/ 251777 h 251777"/>
                <a:gd name="connsiteX0" fmla="*/ 0 w 1558926"/>
                <a:gd name="connsiteY0" fmla="*/ 0 h 251777"/>
                <a:gd name="connsiteX1" fmla="*/ 72863 w 1558926"/>
                <a:gd name="connsiteY1" fmla="*/ 249783 h 251777"/>
                <a:gd name="connsiteX2" fmla="*/ 1558926 w 1558926"/>
                <a:gd name="connsiteY2" fmla="*/ 251777 h 251777"/>
                <a:gd name="connsiteX0" fmla="*/ 27486 w 1486063"/>
                <a:gd name="connsiteY0" fmla="*/ 0 h 250745"/>
                <a:gd name="connsiteX1" fmla="*/ 0 w 1486063"/>
                <a:gd name="connsiteY1" fmla="*/ 248751 h 250745"/>
                <a:gd name="connsiteX2" fmla="*/ 1486063 w 1486063"/>
                <a:gd name="connsiteY2" fmla="*/ 250745 h 250745"/>
                <a:gd name="connsiteX0" fmla="*/ 21752 w 1486063"/>
                <a:gd name="connsiteY0" fmla="*/ 0 h 250745"/>
                <a:gd name="connsiteX1" fmla="*/ 0 w 1486063"/>
                <a:gd name="connsiteY1" fmla="*/ 248751 h 250745"/>
                <a:gd name="connsiteX2" fmla="*/ 1486063 w 1486063"/>
                <a:gd name="connsiteY2" fmla="*/ 250745 h 250745"/>
                <a:gd name="connsiteX0" fmla="*/ 0 w 1464311"/>
                <a:gd name="connsiteY0" fmla="*/ 0 h 250745"/>
                <a:gd name="connsiteX1" fmla="*/ 24838 w 1464311"/>
                <a:gd name="connsiteY1" fmla="*/ 249783 h 250745"/>
                <a:gd name="connsiteX2" fmla="*/ 1464311 w 1464311"/>
                <a:gd name="connsiteY2" fmla="*/ 250745 h 250745"/>
                <a:gd name="connsiteX0" fmla="*/ 7417 w 1439473"/>
                <a:gd name="connsiteY0" fmla="*/ 0 h 252035"/>
                <a:gd name="connsiteX1" fmla="*/ 0 w 1439473"/>
                <a:gd name="connsiteY1" fmla="*/ 251073 h 252035"/>
                <a:gd name="connsiteX2" fmla="*/ 1439473 w 1439473"/>
                <a:gd name="connsiteY2" fmla="*/ 252035 h 252035"/>
              </a:gdLst>
              <a:ahLst/>
              <a:cxnLst>
                <a:cxn ang="0">
                  <a:pos x="connsiteX0" y="connsiteY0"/>
                </a:cxn>
                <a:cxn ang="0">
                  <a:pos x="connsiteX1" y="connsiteY1"/>
                </a:cxn>
                <a:cxn ang="0">
                  <a:pos x="connsiteX2" y="connsiteY2"/>
                </a:cxn>
              </a:cxnLst>
              <a:rect l="l" t="t" r="r" b="b"/>
              <a:pathLst>
                <a:path w="1439473" h="252035" extrusionOk="0">
                  <a:moveTo>
                    <a:pt x="7417" y="0"/>
                  </a:moveTo>
                  <a:lnTo>
                    <a:pt x="0" y="251073"/>
                  </a:lnTo>
                  <a:lnTo>
                    <a:pt x="1439473" y="252035"/>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6" name="Freihandform 48"/>
            <p:cNvSpPr/>
            <p:nvPr/>
          </p:nvSpPr>
          <p:spPr bwMode="auto">
            <a:xfrm>
              <a:off x="7063419" y="1963864"/>
              <a:ext cx="2244047" cy="4588237"/>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549929 w 1794277"/>
                <a:gd name="connsiteY0" fmla="*/ 0 h 3292722"/>
                <a:gd name="connsiteX1" fmla="*/ 0 w 1794277"/>
                <a:gd name="connsiteY1" fmla="*/ 3292722 h 3292722"/>
                <a:gd name="connsiteX2" fmla="*/ 1794277 w 1794277"/>
                <a:gd name="connsiteY2" fmla="*/ 3289041 h 3292722"/>
                <a:gd name="connsiteX0" fmla="*/ 4114 w 1248462"/>
                <a:gd name="connsiteY0" fmla="*/ 0 h 3289041"/>
                <a:gd name="connsiteX1" fmla="*/ 0 w 1248462"/>
                <a:gd name="connsiteY1" fmla="*/ 3278866 h 3289041"/>
                <a:gd name="connsiteX2" fmla="*/ 1248462 w 1248462"/>
                <a:gd name="connsiteY2" fmla="*/ 3289041 h 3289041"/>
                <a:gd name="connsiteX0" fmla="*/ 4114 w 1248462"/>
                <a:gd name="connsiteY0" fmla="*/ 0 h 3294583"/>
                <a:gd name="connsiteX1" fmla="*/ 0 w 1248462"/>
                <a:gd name="connsiteY1" fmla="*/ 3284408 h 3294583"/>
                <a:gd name="connsiteX2" fmla="*/ 1248462 w 1248462"/>
                <a:gd name="connsiteY2" fmla="*/ 3294583 h 3294583"/>
              </a:gdLst>
              <a:ahLst/>
              <a:cxnLst>
                <a:cxn ang="0">
                  <a:pos x="connsiteX0" y="connsiteY0"/>
                </a:cxn>
                <a:cxn ang="0">
                  <a:pos x="connsiteX1" y="connsiteY1"/>
                </a:cxn>
                <a:cxn ang="0">
                  <a:pos x="connsiteX2" y="connsiteY2"/>
                </a:cxn>
              </a:cxnLst>
              <a:rect l="l" t="t" r="r" b="b"/>
              <a:pathLst>
                <a:path w="1248462" h="3294583" extrusionOk="0">
                  <a:moveTo>
                    <a:pt x="4114" y="0"/>
                  </a:moveTo>
                  <a:cubicBezTo>
                    <a:pt x="2743" y="1092955"/>
                    <a:pt x="1371" y="2191453"/>
                    <a:pt x="0" y="3284408"/>
                  </a:cubicBezTo>
                  <a:lnTo>
                    <a:pt x="1248462" y="3294583"/>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7" name="Text Box 15"/>
            <p:cNvSpPr txBox="1">
              <a:spLocks noChangeArrowheads="1"/>
            </p:cNvSpPr>
            <p:nvPr/>
          </p:nvSpPr>
          <p:spPr bwMode="auto">
            <a:xfrm>
              <a:off x="4832042" y="5745022"/>
              <a:ext cx="2061035" cy="669671"/>
            </a:xfrm>
            <a:prstGeom prst="rect">
              <a:avLst/>
            </a:prstGeom>
            <a:noFill/>
            <a:ln w="9525">
              <a:noFill/>
              <a:miter lim="800000"/>
              <a:headEnd/>
              <a:tailEnd/>
            </a:ln>
          </p:spPr>
          <p:txBody>
            <a:bodyPr wrap="square">
              <a:spAutoFit/>
            </a:bodyPr>
            <a:lstStyle/>
            <a:p>
              <a:pPr algn="ctr">
                <a:defRPr/>
              </a:pPr>
              <a:r>
                <a:rPr lang="de-DE" sz="1400" dirty="0">
                  <a:solidFill>
                    <a:srgbClr val="00B050"/>
                  </a:solidFill>
                  <a:latin typeface="Calibri" panose="020F0502020204030204" pitchFamily="34" charset="0"/>
                </a:rPr>
                <a:t>Gleichstrom mit </a:t>
              </a:r>
              <a:r>
                <a:rPr lang="de-DE" sz="1400">
                  <a:solidFill>
                    <a:srgbClr val="00B050"/>
                  </a:solidFill>
                  <a:latin typeface="Calibri" panose="020F0502020204030204" pitchFamily="34" charset="0"/>
                </a:rPr>
                <a:t>Spannung 40-60 </a:t>
              </a:r>
              <a:r>
                <a:rPr lang="de-DE" sz="1400" dirty="0">
                  <a:solidFill>
                    <a:srgbClr val="00B050"/>
                  </a:solidFill>
                  <a:latin typeface="Calibri" panose="020F0502020204030204" pitchFamily="34" charset="0"/>
                </a:rPr>
                <a:t>V</a:t>
              </a:r>
              <a:endParaRPr dirty="0">
                <a:latin typeface="Calibri" panose="020F0502020204030204" pitchFamily="34" charset="0"/>
              </a:endParaRPr>
            </a:p>
          </p:txBody>
        </p:sp>
      </p:gr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11</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PV-Anlagenkonfiguration</a:t>
            </a:r>
          </a:p>
        </p:txBody>
      </p:sp>
      <p:sp>
        <p:nvSpPr>
          <p:cNvPr id="10" name="Titel 1"/>
          <p:cNvSpPr>
            <a:spLocks noGrp="1"/>
          </p:cNvSpPr>
          <p:nvPr>
            <p:ph type="title"/>
          </p:nvPr>
        </p:nvSpPr>
        <p:spPr bwMode="auto">
          <a:xfrm>
            <a:off x="381000" y="780788"/>
            <a:ext cx="10515600" cy="651988"/>
          </a:xfrm>
        </p:spPr>
        <p:txBody>
          <a:bodyPr/>
          <a:lstStyle/>
          <a:p>
            <a:pPr>
              <a:defRPr/>
            </a:pPr>
            <a:r>
              <a:rPr lang="de-DE">
                <a:solidFill>
                  <a:srgbClr val="5723B8"/>
                </a:solidFill>
              </a:rPr>
              <a:t>PV-Anlage mit Speicher</a:t>
            </a:r>
            <a:endParaRPr/>
          </a:p>
        </p:txBody>
      </p:sp>
      <p:grpSp>
        <p:nvGrpSpPr>
          <p:cNvPr id="8" name="Gruppieren 7"/>
          <p:cNvGrpSpPr/>
          <p:nvPr/>
        </p:nvGrpSpPr>
        <p:grpSpPr bwMode="auto">
          <a:xfrm>
            <a:off x="9441920" y="1805436"/>
            <a:ext cx="2559633" cy="2567559"/>
            <a:chOff x="9640861" y="-1987059"/>
            <a:chExt cx="2947584" cy="3772740"/>
          </a:xfrm>
        </p:grpSpPr>
        <p:sp>
          <p:nvSpPr>
            <p:cNvPr id="9"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3"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4" name="Text Box 11"/>
            <p:cNvSpPr txBox="1">
              <a:spLocks noChangeArrowheads="1"/>
            </p:cNvSpPr>
            <p:nvPr/>
          </p:nvSpPr>
          <p:spPr bwMode="auto">
            <a:xfrm>
              <a:off x="10490884" y="-1987059"/>
              <a:ext cx="2097561"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282725" y="1499446"/>
            <a:ext cx="5878055" cy="5215422"/>
            <a:chOff x="-82701" y="-281949"/>
            <a:chExt cx="6736451" cy="7663476"/>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1116986" y="-281949"/>
              <a:ext cx="1543645"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82701" y="2071127"/>
              <a:ext cx="1421915"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3" y="6065530"/>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2218306" y="6612714"/>
              <a:ext cx="3158974"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7074424" y="1843680"/>
            <a:ext cx="2829407" cy="1980303"/>
            <a:chOff x="7186918" y="189000"/>
            <a:chExt cx="3258247" cy="2909832"/>
          </a:xfrm>
        </p:grpSpPr>
        <p:sp>
          <p:nvSpPr>
            <p:cNvPr id="40" name="Textfeld 39"/>
            <p:cNvSpPr txBox="1"/>
            <p:nvPr/>
          </p:nvSpPr>
          <p:spPr bwMode="auto">
            <a:xfrm>
              <a:off x="7195958" y="2217391"/>
              <a:ext cx="1857295" cy="859261"/>
            </a:xfrm>
            <a:prstGeom prst="rect">
              <a:avLst/>
            </a:prstGeom>
            <a:noFill/>
          </p:spPr>
          <p:txBody>
            <a:bodyPr wrap="square" rtlCol="0">
              <a:spAutoFit/>
            </a:bodyPr>
            <a:lstStyle/>
            <a:p>
              <a:pPr algn="ctr">
                <a:defRPr/>
              </a:pPr>
              <a:r>
                <a:rPr lang="de-DE" sz="1600">
                  <a:solidFill>
                    <a:srgbClr val="00B0F0"/>
                  </a:solidFill>
                  <a:latin typeface="Calibri" panose="020F0502020204030204" pitchFamily="34" charset="0"/>
                </a:rPr>
                <a:t>Dreh-</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971353" y="2469416"/>
            <a:ext cx="904415" cy="1292380"/>
            <a:chOff x="9043125" y="828561"/>
            <a:chExt cx="1041494" cy="1899005"/>
          </a:xfrm>
        </p:grpSpPr>
        <p:pic>
          <p:nvPicPr>
            <p:cNvPr id="46" name="Picture 17" descr="Text&#10;&#10;Description automatically generated"/>
            <p:cNvPicPr>
              <a:picLocks noChangeAspect="1" noChangeArrowheads="1"/>
            </p:cNvPicPr>
            <p:nvPr/>
          </p:nvPicPr>
          <p:blipFill>
            <a:blip r:embed="rId5"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9043125" y="1958754"/>
              <a:ext cx="1041494" cy="768812"/>
            </a:xfrm>
            <a:prstGeom prst="rect">
              <a:avLst/>
            </a:prstGeom>
            <a:noFill/>
          </p:spPr>
          <p:txBody>
            <a:bodyPr wrap="square" rtlCol="0">
              <a:spAutoFit/>
            </a:bodyPr>
            <a:lstStyle/>
            <a:p>
              <a:pPr>
                <a:defRPr/>
              </a:pPr>
              <a:r>
                <a:rPr lang="de-DE" sz="1400">
                  <a:latin typeface="Calibri" panose="020F0502020204030204" pitchFamily="34" charset="0"/>
                </a:rPr>
                <a:t>2-Wege-Zähler</a:t>
              </a:r>
              <a:endParaRPr lang="de-DE" sz="1400" dirty="0">
                <a:latin typeface="Calibri" panose="020F0502020204030204" pitchFamily="34" charset="0"/>
              </a:endParaRPr>
            </a:p>
          </p:txBody>
        </p:sp>
      </p:grpSp>
      <p:grpSp>
        <p:nvGrpSpPr>
          <p:cNvPr id="48" name="Gruppieren 47"/>
          <p:cNvGrpSpPr/>
          <p:nvPr/>
        </p:nvGrpSpPr>
        <p:grpSpPr bwMode="auto">
          <a:xfrm>
            <a:off x="5813918" y="1397570"/>
            <a:ext cx="2279857" cy="1669961"/>
            <a:chOff x="6016833" y="-464980"/>
            <a:chExt cx="2625404" cy="2453820"/>
          </a:xfrm>
        </p:grpSpPr>
        <p:sp>
          <p:nvSpPr>
            <p:cNvPr id="49" name="Text Box 11"/>
            <p:cNvSpPr txBox="1">
              <a:spLocks noChangeArrowheads="1"/>
            </p:cNvSpPr>
            <p:nvPr/>
          </p:nvSpPr>
          <p:spPr bwMode="auto">
            <a:xfrm>
              <a:off x="6016833" y="-464980"/>
              <a:ext cx="2625404" cy="949711"/>
            </a:xfrm>
            <a:prstGeom prst="rect">
              <a:avLst/>
            </a:prstGeom>
            <a:noFill/>
            <a:ln w="9525">
              <a:noFill/>
              <a:miter lim="800000"/>
              <a:headEnd/>
              <a:tailEnd/>
            </a:ln>
          </p:spPr>
          <p:txBody>
            <a:bodyPr wrap="square">
              <a:spAutoFit/>
            </a:bodyPr>
            <a:lstStyle/>
            <a:p>
              <a:pPr>
                <a:spcBef>
                  <a:spcPts val="0"/>
                </a:spcBef>
                <a:defRPr/>
              </a:pPr>
              <a:r>
                <a:rPr lang="de-DE" dirty="0">
                  <a:latin typeface="Calibri" panose="020F0502020204030204" pitchFamily="34" charset="0"/>
                </a:rPr>
                <a:t>Hybrid-</a:t>
              </a:r>
              <a:r>
                <a:rPr lang="de-DE" sz="1800" dirty="0">
                  <a:latin typeface="Calibri" panose="020F0502020204030204" pitchFamily="34" charset="0"/>
                </a:rPr>
                <a:t>Wechselrichter</a:t>
              </a:r>
              <a:endParaRPr dirty="0">
                <a:latin typeface="Calibri" panose="020F0502020204030204" pitchFamily="34" charset="0"/>
              </a:endParaRPr>
            </a:p>
          </p:txBody>
        </p:sp>
        <p:pic>
          <p:nvPicPr>
            <p:cNvPr id="50" name="Grafik 49"/>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6080214" y="476672"/>
              <a:ext cx="1546534" cy="1512168"/>
            </a:xfrm>
            <a:prstGeom prst="rect">
              <a:avLst/>
            </a:prstGeom>
          </p:spPr>
        </p:pic>
      </p:grpSp>
      <p:pic>
        <p:nvPicPr>
          <p:cNvPr id="53" name="Grafik 52"/>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3987" y="2496063"/>
            <a:ext cx="1209563" cy="1209563"/>
          </a:xfrm>
          <a:prstGeom prst="rect">
            <a:avLst/>
          </a:prstGeom>
        </p:spPr>
      </p:pic>
      <p:grpSp>
        <p:nvGrpSpPr>
          <p:cNvPr id="61" name="Gruppieren 60"/>
          <p:cNvGrpSpPr/>
          <p:nvPr/>
        </p:nvGrpSpPr>
        <p:grpSpPr bwMode="auto">
          <a:xfrm>
            <a:off x="8104476" y="4178029"/>
            <a:ext cx="1284788" cy="2533883"/>
            <a:chOff x="8786740" y="3915321"/>
            <a:chExt cx="1377100" cy="2757929"/>
          </a:xfrm>
        </p:grpSpPr>
        <p:sp>
          <p:nvSpPr>
            <p:cNvPr id="62" name="Textfeld 61"/>
            <p:cNvSpPr txBox="1"/>
            <p:nvPr/>
          </p:nvSpPr>
          <p:spPr bwMode="auto">
            <a:xfrm>
              <a:off x="8983374" y="3915321"/>
              <a:ext cx="969397" cy="368489"/>
            </a:xfrm>
            <a:prstGeom prst="rect">
              <a:avLst/>
            </a:prstGeom>
            <a:noFill/>
          </p:spPr>
          <p:txBody>
            <a:bodyPr wrap="none" rtlCol="0">
              <a:spAutoFit/>
            </a:bodyPr>
            <a:lstStyle/>
            <a:p>
              <a:pPr>
                <a:defRPr/>
              </a:pPr>
              <a:r>
                <a:rPr lang="de-DE" sz="1600">
                  <a:latin typeface="Calibri" panose="020F0502020204030204" pitchFamily="34" charset="0"/>
                </a:rPr>
                <a:t>Speicher</a:t>
              </a:r>
              <a:endParaRPr dirty="0">
                <a:latin typeface="Calibri" panose="020F0502020204030204" pitchFamily="34" charset="0"/>
              </a:endParaRPr>
            </a:p>
          </p:txBody>
        </p:sp>
        <p:pic>
          <p:nvPicPr>
            <p:cNvPr id="63" name="Grafik 62"/>
            <p:cNvPicPr>
              <a:picLocks noChangeAspect="1"/>
            </p:cNvPicPr>
            <p:nvPr/>
          </p:nvPicPr>
          <p:blipFill>
            <a:blip r:embed="rId8" cstate="email">
              <a:extLst>
                <a:ext uri="{28A0092B-C50C-407E-A947-70E740481C1C}">
                  <a14:useLocalDpi xmlns:a14="http://schemas.microsoft.com/office/drawing/2010/main"/>
                </a:ext>
              </a:extLst>
            </a:blip>
            <a:stretch/>
          </p:blipFill>
          <p:spPr bwMode="auto">
            <a:xfrm>
              <a:off x="8786740" y="4267682"/>
              <a:ext cx="1377100" cy="2405568"/>
            </a:xfrm>
            <a:prstGeom prst="rect">
              <a:avLst/>
            </a:prstGeom>
          </p:spPr>
        </p:pic>
      </p:grpSp>
      <p:sp>
        <p:nvSpPr>
          <p:cNvPr id="64" name="Text Box 11"/>
          <p:cNvSpPr txBox="1">
            <a:spLocks noChangeArrowheads="1"/>
          </p:cNvSpPr>
          <p:nvPr/>
        </p:nvSpPr>
        <p:spPr bwMode="auto">
          <a:xfrm>
            <a:off x="4648520" y="4557634"/>
            <a:ext cx="1919320" cy="646331"/>
          </a:xfrm>
          <a:prstGeom prst="rect">
            <a:avLst/>
          </a:prstGeom>
          <a:solidFill>
            <a:schemeClr val="accent1">
              <a:lumMod val="20000"/>
              <a:lumOff val="80000"/>
            </a:schemeClr>
          </a:solidFill>
          <a:ln w="9525">
            <a:noFill/>
            <a:miter lim="800000"/>
            <a:headEnd/>
            <a:tailEnd/>
          </a:ln>
        </p:spPr>
        <p:txBody>
          <a:bodyPr wrap="square">
            <a:spAutoFit/>
          </a:bodyPr>
          <a:lstStyle/>
          <a:p>
            <a:pPr algn="ctr">
              <a:spcBef>
                <a:spcPts val="0"/>
              </a:spcBef>
              <a:defRPr/>
            </a:pPr>
            <a:r>
              <a:rPr lang="de-DE" dirty="0">
                <a:latin typeface="Calibri" panose="020F0502020204030204" pitchFamily="34" charset="0"/>
              </a:rPr>
              <a:t>Kein Strom bei Netzausfall</a:t>
            </a:r>
            <a:endParaRPr lang="de-DE" sz="1800" dirty="0">
              <a:latin typeface="Calibri" panose="020F0502020204030204" pitchFamily="34" charset="0"/>
            </a:endParaRPr>
          </a:p>
        </p:txBody>
      </p:sp>
      <p:grpSp>
        <p:nvGrpSpPr>
          <p:cNvPr id="65" name="Gruppieren 64"/>
          <p:cNvGrpSpPr/>
          <p:nvPr/>
        </p:nvGrpSpPr>
        <p:grpSpPr bwMode="auto">
          <a:xfrm>
            <a:off x="4648520" y="2911196"/>
            <a:ext cx="828555" cy="686360"/>
            <a:chOff x="4888122" y="2014001"/>
            <a:chExt cx="828555" cy="686360"/>
          </a:xfrm>
        </p:grpSpPr>
        <p:sp>
          <p:nvSpPr>
            <p:cNvPr id="66" name="Rechteck 65"/>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67" name="Textfeld 66"/>
            <p:cNvSpPr txBox="1"/>
            <p:nvPr/>
          </p:nvSpPr>
          <p:spPr bwMode="auto">
            <a:xfrm>
              <a:off x="5013425" y="2084434"/>
              <a:ext cx="596317" cy="461665"/>
            </a:xfrm>
            <a:prstGeom prst="rect">
              <a:avLst/>
            </a:prstGeom>
            <a:noFill/>
          </p:spPr>
          <p:txBody>
            <a:bodyPr wrap="none" lIns="0" tIns="0" rIns="0" bIns="0" rtlCol="0">
              <a:spAutoFit/>
            </a:bodyPr>
            <a:lstStyle/>
            <a:p>
              <a:pPr algn="ctr">
                <a:defRPr/>
              </a:pPr>
              <a:r>
                <a:rPr lang="de-DE" sz="1000" dirty="0">
                  <a:latin typeface="Calibri" panose="020F0502020204030204" pitchFamily="34" charset="0"/>
                </a:rPr>
                <a:t>DC-Über-</a:t>
              </a:r>
              <a:br>
                <a:rPr lang="de-DE" sz="1000" dirty="0">
                  <a:latin typeface="Calibri" panose="020F0502020204030204" pitchFamily="34" charset="0"/>
                </a:rPr>
              </a:br>
              <a:r>
                <a:rPr lang="de-DE" sz="1000" dirty="0">
                  <a:latin typeface="Calibri" panose="020F0502020204030204" pitchFamily="34" charset="0"/>
                </a:rPr>
                <a:t>spannungs-</a:t>
              </a:r>
              <a:br>
                <a:rPr lang="de-DE" sz="1000" dirty="0">
                  <a:latin typeface="Calibri" panose="020F0502020204030204" pitchFamily="34" charset="0"/>
                </a:rPr>
              </a:br>
              <a:r>
                <a:rPr lang="de-DE" sz="1000" dirty="0">
                  <a:latin typeface="Calibri" panose="020F0502020204030204" pitchFamily="34" charset="0"/>
                </a:rPr>
                <a:t>Schutz</a:t>
              </a:r>
              <a:endParaRPr sz="1000" dirty="0">
                <a:latin typeface="Calibri" panose="020F0502020204030204" pitchFamily="34" charset="0"/>
              </a:endParaRPr>
            </a:p>
          </p:txBody>
        </p:sp>
      </p:grpSp>
      <p:sp>
        <p:nvSpPr>
          <p:cNvPr id="69" name="Textfeld 9"/>
          <p:cNvSpPr txBox="1">
            <a:spLocks noChangeArrowheads="1"/>
          </p:cNvSpPr>
          <p:nvPr/>
        </p:nvSpPr>
        <p:spPr bwMode="auto">
          <a:xfrm>
            <a:off x="9698269" y="4797152"/>
            <a:ext cx="2262882"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58" name="Textfeld 57">
            <a:extLst>
              <a:ext uri="{FF2B5EF4-FFF2-40B4-BE49-F238E27FC236}">
                <a16:creationId xmlns:a16="http://schemas.microsoft.com/office/drawing/2014/main" id="{94F6BBCA-B663-E556-2AB2-B7C7219ACDB4}"/>
              </a:ext>
            </a:extLst>
          </p:cNvPr>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
        <p:nvSpPr>
          <p:cNvPr id="2" name="Textfeld 1">
            <a:extLst>
              <a:ext uri="{FF2B5EF4-FFF2-40B4-BE49-F238E27FC236}">
                <a16:creationId xmlns:a16="http://schemas.microsoft.com/office/drawing/2014/main" id="{F3A03043-D360-4EAC-4443-10E9A0F49E0D}"/>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18.11.2022</a:t>
            </a:r>
          </a:p>
        </p:txBody>
      </p:sp>
    </p:spTree>
    <p:extLst>
      <p:ext uri="{BB962C8B-B14F-4D97-AF65-F5344CB8AC3E}">
        <p14:creationId xmlns:p14="http://schemas.microsoft.com/office/powerpoint/2010/main" val="329592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A2F04-1938-73A9-83B9-E0E04FF8C745}"/>
              </a:ext>
            </a:extLst>
          </p:cNvPr>
          <p:cNvSpPr>
            <a:spLocks noGrp="1"/>
          </p:cNvSpPr>
          <p:nvPr>
            <p:ph type="title"/>
          </p:nvPr>
        </p:nvSpPr>
        <p:spPr/>
        <p:txBody>
          <a:bodyPr/>
          <a:lstStyle/>
          <a:p>
            <a:r>
              <a:rPr lang="de-DE">
                <a:solidFill>
                  <a:srgbClr val="5723B8"/>
                </a:solidFill>
              </a:rPr>
              <a:t>Einspeisemanagement</a:t>
            </a:r>
            <a:endParaRPr lang="de-DE"/>
          </a:p>
        </p:txBody>
      </p:sp>
      <p:sp>
        <p:nvSpPr>
          <p:cNvPr id="3" name="Datumsplatzhalter 2">
            <a:extLst>
              <a:ext uri="{FF2B5EF4-FFF2-40B4-BE49-F238E27FC236}">
                <a16:creationId xmlns:a16="http://schemas.microsoft.com/office/drawing/2014/main" id="{2FE619A3-B85C-7CFF-D121-827C3B769AE7}"/>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526FD878-4E27-1769-E0DB-65A5D9517490}"/>
              </a:ext>
            </a:extLst>
          </p:cNvPr>
          <p:cNvSpPr>
            <a:spLocks noGrp="1"/>
          </p:cNvSpPr>
          <p:nvPr>
            <p:ph type="sldNum" sz="quarter" idx="12"/>
          </p:nvPr>
        </p:nvSpPr>
        <p:spPr/>
        <p:txBody>
          <a:bodyPr/>
          <a:lstStyle/>
          <a:p>
            <a:pPr>
              <a:defRPr/>
            </a:pPr>
            <a:fld id="{1FBEC313-BFA3-4240-9241-A71F3CEF1773}" type="slidenum">
              <a:rPr lang="de-DE" smtClean="0"/>
              <a:pPr>
                <a:defRPr/>
              </a:pPr>
              <a:t>12</a:t>
            </a:fld>
            <a:endParaRPr lang="de-DE"/>
          </a:p>
        </p:txBody>
      </p:sp>
      <p:sp>
        <p:nvSpPr>
          <p:cNvPr id="5" name="Untertitel 4">
            <a:extLst>
              <a:ext uri="{FF2B5EF4-FFF2-40B4-BE49-F238E27FC236}">
                <a16:creationId xmlns:a16="http://schemas.microsoft.com/office/drawing/2014/main" id="{78C8730E-9547-69AB-FDBA-07A85AA5F928}"/>
              </a:ext>
            </a:extLst>
          </p:cNvPr>
          <p:cNvSpPr>
            <a:spLocks noGrp="1"/>
          </p:cNvSpPr>
          <p:nvPr>
            <p:ph type="subTitle" idx="13"/>
          </p:nvPr>
        </p:nvSpPr>
        <p:spPr/>
        <p:txBody>
          <a:bodyPr>
            <a:normAutofit fontScale="85000" lnSpcReduction="20000"/>
          </a:bodyPr>
          <a:lstStyle/>
          <a:p>
            <a:pPr>
              <a:defRPr/>
            </a:pPr>
            <a:r>
              <a:rPr lang="de-DE"/>
              <a:t>PV-Anlagenkonfiguration</a:t>
            </a:r>
          </a:p>
        </p:txBody>
      </p:sp>
      <p:sp>
        <p:nvSpPr>
          <p:cNvPr id="13" name="Inhaltsplatzhalter 8">
            <a:extLst>
              <a:ext uri="{FF2B5EF4-FFF2-40B4-BE49-F238E27FC236}">
                <a16:creationId xmlns:a16="http://schemas.microsoft.com/office/drawing/2014/main" id="{13260EF2-A5EF-4656-8E99-833875BEE234}"/>
              </a:ext>
            </a:extLst>
          </p:cNvPr>
          <p:cNvSpPr>
            <a:spLocks noGrp="1"/>
          </p:cNvSpPr>
          <p:nvPr>
            <p:ph idx="1"/>
          </p:nvPr>
        </p:nvSpPr>
        <p:spPr bwMode="auto">
          <a:xfrm>
            <a:off x="731605" y="1708478"/>
            <a:ext cx="8388731" cy="3880762"/>
          </a:xfrm>
        </p:spPr>
        <p:txBody>
          <a:bodyPr>
            <a:noAutofit/>
          </a:bodyPr>
          <a:lstStyle/>
          <a:p>
            <a:pPr>
              <a:defRPr/>
            </a:pPr>
            <a:r>
              <a:rPr lang="de-DE" sz="2400" dirty="0"/>
              <a:t>Das Einspeisemanagement legt fest, mit welcher Priorität </a:t>
            </a:r>
            <a:r>
              <a:rPr lang="de-DE" sz="2400"/>
              <a:t>Solarstrom direkt verbraucht, in die </a:t>
            </a:r>
            <a:r>
              <a:rPr lang="de-DE" sz="2400" dirty="0"/>
              <a:t>Batterie gespeichert oder ins öffentliche Stromnetz eingespeist wird.</a:t>
            </a:r>
            <a:endParaRPr dirty="0"/>
          </a:p>
          <a:p>
            <a:pPr>
              <a:defRPr/>
            </a:pPr>
            <a:r>
              <a:rPr lang="de-DE" sz="2400" dirty="0"/>
              <a:t>Hybrid-Wechselrichter </a:t>
            </a:r>
            <a:r>
              <a:rPr lang="de-DE" sz="2400"/>
              <a:t>mit Speicher oder integrierte Speichersysteme haben </a:t>
            </a:r>
            <a:r>
              <a:rPr lang="de-DE" sz="2400" dirty="0"/>
              <a:t>diese </a:t>
            </a:r>
            <a:r>
              <a:rPr lang="de-DE" sz="2400"/>
              <a:t>Funktion realisiert</a:t>
            </a:r>
            <a:endParaRPr dirty="0"/>
          </a:p>
          <a:p>
            <a:pPr>
              <a:defRPr/>
            </a:pPr>
            <a:r>
              <a:rPr lang="de-DE" sz="2400" dirty="0"/>
              <a:t>Die Priorität sollte sein:</a:t>
            </a:r>
            <a:endParaRPr dirty="0"/>
          </a:p>
          <a:p>
            <a:pPr lvl="1">
              <a:defRPr/>
            </a:pPr>
            <a:r>
              <a:rPr lang="de-DE" sz="2200" dirty="0"/>
              <a:t>Solarstrom im </a:t>
            </a:r>
            <a:r>
              <a:rPr lang="de-DE" sz="2200"/>
              <a:t>Haushalt - inkl. Elektroauto - verbrauchen</a:t>
            </a:r>
            <a:endParaRPr dirty="0"/>
          </a:p>
          <a:p>
            <a:pPr lvl="1">
              <a:defRPr/>
            </a:pPr>
            <a:r>
              <a:rPr lang="de-DE" sz="2200" dirty="0"/>
              <a:t>Solarstrom in einer Batterie speichern, um ihn später verbrauchen </a:t>
            </a:r>
            <a:r>
              <a:rPr lang="de-DE" sz="2200"/>
              <a:t>zu können</a:t>
            </a:r>
            <a:endParaRPr dirty="0"/>
          </a:p>
          <a:p>
            <a:pPr lvl="1">
              <a:defRPr/>
            </a:pPr>
            <a:r>
              <a:rPr lang="de-DE" sz="2200" dirty="0"/>
              <a:t>Solarstrom in das öffentliche </a:t>
            </a:r>
            <a:r>
              <a:rPr lang="de-DE" sz="2200"/>
              <a:t>Stromnetz einspeisen</a:t>
            </a:r>
            <a:endParaRPr dirty="0"/>
          </a:p>
          <a:p>
            <a:pPr>
              <a:defRPr/>
            </a:pPr>
            <a:endParaRPr lang="de-DE" sz="2400" dirty="0"/>
          </a:p>
        </p:txBody>
      </p:sp>
      <p:sp>
        <p:nvSpPr>
          <p:cNvPr id="19" name="Textfeld 18">
            <a:extLst>
              <a:ext uri="{FF2B5EF4-FFF2-40B4-BE49-F238E27FC236}">
                <a16:creationId xmlns:a16="http://schemas.microsoft.com/office/drawing/2014/main" id="{F3D67A0B-C51C-EEA0-B556-93469A1B9FD7}"/>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extLst>
      <p:ext uri="{BB962C8B-B14F-4D97-AF65-F5344CB8AC3E}">
        <p14:creationId xmlns:p14="http://schemas.microsoft.com/office/powerpoint/2010/main" val="227559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13</a:t>
            </a:fld>
            <a:endParaRPr lang="de-DE"/>
          </a:p>
        </p:txBody>
      </p:sp>
      <p:sp>
        <p:nvSpPr>
          <p:cNvPr id="4" name="Titel 3"/>
          <p:cNvSpPr>
            <a:spLocks noGrp="1"/>
          </p:cNvSpPr>
          <p:nvPr>
            <p:ph type="ctrTitle"/>
          </p:nvPr>
        </p:nvSpPr>
        <p:spPr bwMode="auto"/>
        <p:txBody>
          <a:bodyPr/>
          <a:lstStyle/>
          <a:p>
            <a:pPr>
              <a:defRPr/>
            </a:pPr>
            <a:r>
              <a:rPr lang="de-DE"/>
              <a:t>Dacheignung</a:t>
            </a:r>
            <a:endParaRPr/>
          </a:p>
        </p:txBody>
      </p:sp>
      <p:sp>
        <p:nvSpPr>
          <p:cNvPr id="5" name="Textplatzhalter 4"/>
          <p:cNvSpPr>
            <a:spLocks noGrp="1"/>
          </p:cNvSpPr>
          <p:nvPr>
            <p:ph type="body" sz="quarter" idx="14"/>
          </p:nvPr>
        </p:nvSpPr>
        <p:spPr bwMode="auto"/>
        <p:txBody>
          <a:bodyPr/>
          <a:lstStyle/>
          <a:p>
            <a:pPr>
              <a:defRPr/>
            </a:pPr>
            <a:r>
              <a:rPr lang="de-DE"/>
              <a:t>Welche Dächer sind zur Solarstromerzeugung geeignet?</a:t>
            </a:r>
            <a:endParaRPr/>
          </a:p>
        </p:txBody>
      </p:sp>
      <p:pic>
        <p:nvPicPr>
          <p:cNvPr id="6" name="Grafik 5">
            <a:extLst>
              <a:ext uri="{FF2B5EF4-FFF2-40B4-BE49-F238E27FC236}">
                <a16:creationId xmlns:a16="http://schemas.microsoft.com/office/drawing/2014/main" id="{9D8A6C21-BFD4-8293-FC8A-4923AB1262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20" y="312455"/>
            <a:ext cx="2880000" cy="2362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 name="Gruppieren 6"/>
          <p:cNvGrpSpPr/>
          <p:nvPr/>
        </p:nvGrpSpPr>
        <p:grpSpPr bwMode="auto">
          <a:xfrm>
            <a:off x="4583832" y="1270237"/>
            <a:ext cx="7468579" cy="4717708"/>
            <a:chOff x="3276600" y="1752599"/>
            <a:chExt cx="5365750" cy="2661787"/>
          </a:xfrm>
        </p:grpSpPr>
        <p:pic>
          <p:nvPicPr>
            <p:cNvPr id="8" name="Picture 2" descr="G:\Energie\figur\Privat\000_Herbstkampagne 2019\07_Vorträge\Ausrichtung_Dach.JPG"/>
            <p:cNvPicPr>
              <a:picLocks noChangeAspect="1" noChangeArrowheads="1"/>
            </p:cNvPicPr>
            <p:nvPr/>
          </p:nvPicPr>
          <p:blipFill>
            <a:blip r:embed="rId3"/>
            <a:stretch/>
          </p:blipFill>
          <p:spPr bwMode="auto">
            <a:xfrm>
              <a:off x="3276600" y="1752599"/>
              <a:ext cx="5365750" cy="2661787"/>
            </a:xfrm>
            <a:prstGeom prst="rect">
              <a:avLst/>
            </a:prstGeom>
            <a:noFill/>
          </p:spPr>
        </p:pic>
        <p:sp>
          <p:nvSpPr>
            <p:cNvPr id="9" name="Rechteck 8"/>
            <p:cNvSpPr/>
            <p:nvPr/>
          </p:nvSpPr>
          <p:spPr bwMode="auto">
            <a:xfrm>
              <a:off x="3810000" y="1752599"/>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grpSp>
      <p:sp>
        <p:nvSpPr>
          <p:cNvPr id="2" name="Titel 1"/>
          <p:cNvSpPr>
            <a:spLocks noGrp="1"/>
          </p:cNvSpPr>
          <p:nvPr>
            <p:ph type="title"/>
          </p:nvPr>
        </p:nvSpPr>
        <p:spPr bwMode="auto"/>
        <p:txBody>
          <a:bodyPr/>
          <a:lstStyle/>
          <a:p>
            <a:pPr>
              <a:defRPr/>
            </a:pPr>
            <a:r>
              <a:rPr lang="de-DE"/>
              <a:t>Ausrichtung und Verschattung</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14</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Dacheignung</a:t>
            </a:r>
            <a:endParaRPr/>
          </a:p>
        </p:txBody>
      </p:sp>
      <p:sp>
        <p:nvSpPr>
          <p:cNvPr id="5" name="Inhaltsplatzhalter 4"/>
          <p:cNvSpPr>
            <a:spLocks noGrp="1"/>
          </p:cNvSpPr>
          <p:nvPr>
            <p:ph idx="1"/>
          </p:nvPr>
        </p:nvSpPr>
        <p:spPr bwMode="auto">
          <a:xfrm>
            <a:off x="767408" y="1590676"/>
            <a:ext cx="4555733" cy="4467224"/>
          </a:xfrm>
        </p:spPr>
        <p:txBody>
          <a:bodyPr>
            <a:normAutofit/>
          </a:bodyPr>
          <a:lstStyle/>
          <a:p>
            <a:pPr>
              <a:defRPr/>
            </a:pPr>
            <a:r>
              <a:rPr lang="de-DE" dirty="0">
                <a:solidFill>
                  <a:schemeClr val="tx1"/>
                </a:solidFill>
              </a:rPr>
              <a:t>Südwest bis Südost optimal</a:t>
            </a:r>
            <a:endParaRPr lang="de-DE" dirty="0"/>
          </a:p>
          <a:p>
            <a:pPr>
              <a:defRPr/>
            </a:pPr>
            <a:r>
              <a:rPr lang="de-DE" dirty="0">
                <a:solidFill>
                  <a:schemeClr val="tx1"/>
                </a:solidFill>
              </a:rPr>
              <a:t>Flachdächer sehr gut</a:t>
            </a:r>
            <a:endParaRPr dirty="0"/>
          </a:p>
          <a:p>
            <a:pPr>
              <a:defRPr/>
            </a:pPr>
            <a:r>
              <a:rPr lang="de-DE" dirty="0">
                <a:solidFill>
                  <a:schemeClr val="tx1"/>
                </a:solidFill>
              </a:rPr>
              <a:t>Ost und West gut</a:t>
            </a:r>
            <a:endParaRPr lang="de-DE" dirty="0"/>
          </a:p>
          <a:p>
            <a:pPr>
              <a:defRPr/>
            </a:pPr>
            <a:r>
              <a:rPr lang="de-DE" dirty="0">
                <a:solidFill>
                  <a:schemeClr val="tx1"/>
                </a:solidFill>
              </a:rPr>
              <a:t>Norddächer möglichst flach</a:t>
            </a:r>
            <a:endParaRPr dirty="0"/>
          </a:p>
          <a:p>
            <a:pPr marL="0" indent="0">
              <a:buNone/>
              <a:defRPr/>
            </a:pPr>
            <a:endParaRPr lang="de-DE" dirty="0">
              <a:solidFill>
                <a:schemeClr val="tx1"/>
              </a:solidFill>
            </a:endParaRPr>
          </a:p>
          <a:p>
            <a:pPr>
              <a:lnSpc>
                <a:spcPct val="110000"/>
              </a:lnSpc>
              <a:spcBef>
                <a:spcPts val="600"/>
              </a:spcBef>
              <a:defRPr/>
            </a:pPr>
            <a:r>
              <a:rPr lang="de-DE" dirty="0">
                <a:solidFill>
                  <a:schemeClr val="tx1"/>
                </a:solidFill>
              </a:rPr>
              <a:t>Verschattung vermeiden: auch Teil-verschattete Module reduzieren die Leistung </a:t>
            </a:r>
            <a:r>
              <a:rPr lang="de-DE">
                <a:solidFill>
                  <a:schemeClr val="tx1"/>
                </a:solidFill>
              </a:rPr>
              <a:t>erheblich!</a:t>
            </a:r>
            <a:endParaRPr dirty="0"/>
          </a:p>
        </p:txBody>
      </p:sp>
      <p:sp>
        <p:nvSpPr>
          <p:cNvPr id="10" name="Textfeld 9"/>
          <p:cNvSpPr txBox="1">
            <a:spLocks noChangeArrowheads="1"/>
          </p:cNvSpPr>
          <p:nvPr/>
        </p:nvSpPr>
        <p:spPr bwMode="auto">
          <a:xfrm>
            <a:off x="7032104" y="5631051"/>
            <a:ext cx="1955303"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 VZ NRW</a:t>
            </a:r>
            <a:endParaRPr lang="de-DE" sz="1000" b="1" dirty="0">
              <a:solidFill>
                <a:schemeClr val="bg1">
                  <a:lumMod val="65000"/>
                </a:schemeClr>
              </a:solidFill>
              <a:latin typeface="Calibri" panose="020F0502020204030204" pitchFamily="34" charset="0"/>
              <a:ea typeface="ＭＳ Ｐゴシック"/>
            </a:endParaRPr>
          </a:p>
        </p:txBody>
      </p:sp>
      <p:sp>
        <p:nvSpPr>
          <p:cNvPr id="6" name="Textfeld 5"/>
          <p:cNvSpPr txBox="1"/>
          <p:nvPr/>
        </p:nvSpPr>
        <p:spPr bwMode="auto">
          <a:xfrm rot="20986730">
            <a:off x="7131383" y="1212325"/>
            <a:ext cx="1943406" cy="369332"/>
          </a:xfrm>
          <a:prstGeom prst="rect">
            <a:avLst/>
          </a:prstGeom>
          <a:noFill/>
        </p:spPr>
        <p:txBody>
          <a:bodyPr wrap="square" rtlCol="0">
            <a:spAutoFit/>
          </a:bodyPr>
          <a:lstStyle/>
          <a:p>
            <a:pPr>
              <a:defRPr/>
            </a:pPr>
            <a:r>
              <a:rPr lang="de-DE" dirty="0">
                <a:solidFill>
                  <a:schemeClr val="bg1">
                    <a:lumMod val="50000"/>
                  </a:schemeClr>
                </a:solidFill>
                <a:latin typeface="Calibri" panose="020F0502020204030204" pitchFamily="34" charset="0"/>
              </a:rPr>
              <a:t>Nordseite: 70%</a:t>
            </a:r>
            <a:endParaRPr dirty="0">
              <a:latin typeface="Calibri" panose="020F0502020204030204" pitchFamily="34" charset="0"/>
            </a:endParaRPr>
          </a:p>
        </p:txBody>
      </p:sp>
      <p:sp>
        <p:nvSpPr>
          <p:cNvPr id="11" name="Textfeld 10">
            <a:extLst>
              <a:ext uri="{FF2B5EF4-FFF2-40B4-BE49-F238E27FC236}">
                <a16:creationId xmlns:a16="http://schemas.microsoft.com/office/drawing/2014/main" id="{C5F5B89D-1C19-BB82-1AAE-BF1BCA99999F}"/>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20.10.2022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Flachdächer</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15</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Dacheignung</a:t>
            </a:r>
            <a:endParaRPr/>
          </a:p>
        </p:txBody>
      </p:sp>
      <p:sp>
        <p:nvSpPr>
          <p:cNvPr id="5" name="Inhaltsplatzhalter 4"/>
          <p:cNvSpPr>
            <a:spLocks noGrp="1"/>
          </p:cNvSpPr>
          <p:nvPr>
            <p:ph idx="1"/>
          </p:nvPr>
        </p:nvSpPr>
        <p:spPr bwMode="auto">
          <a:xfrm>
            <a:off x="6716177" y="1527322"/>
            <a:ext cx="4958443" cy="4467224"/>
          </a:xfrm>
        </p:spPr>
        <p:txBody>
          <a:bodyPr/>
          <a:lstStyle/>
          <a:p>
            <a:pPr marL="0" indent="0">
              <a:buNone/>
              <a:defRPr/>
            </a:pPr>
            <a:r>
              <a:rPr lang="de-DE" u="sng" dirty="0"/>
              <a:t>Süd</a:t>
            </a:r>
            <a:r>
              <a:rPr lang="de-DE" dirty="0"/>
              <a:t> Ausrichtung:</a:t>
            </a:r>
            <a:endParaRPr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22439" y="2048233"/>
            <a:ext cx="3386151" cy="2028840"/>
          </a:xfrm>
          <a:prstGeom prst="rect">
            <a:avLst/>
          </a:prstGeom>
          <a:noFill/>
          <a:ln>
            <a:noFill/>
          </a:ln>
        </p:spPr>
      </p:pic>
      <p:grpSp>
        <p:nvGrpSpPr>
          <p:cNvPr id="9" name="Gruppieren 8"/>
          <p:cNvGrpSpPr/>
          <p:nvPr/>
        </p:nvGrpSpPr>
        <p:grpSpPr bwMode="auto">
          <a:xfrm>
            <a:off x="6745873" y="2005023"/>
            <a:ext cx="4628258" cy="3465380"/>
            <a:chOff x="7306359" y="1259645"/>
            <a:chExt cx="4945976" cy="3727642"/>
          </a:xfrm>
        </p:grpSpPr>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7360283" y="1259645"/>
              <a:ext cx="3839043" cy="2223282"/>
            </a:xfrm>
            <a:prstGeom prst="rect">
              <a:avLst/>
            </a:prstGeom>
            <a:noFill/>
            <a:ln>
              <a:noFill/>
            </a:ln>
          </p:spPr>
        </p:pic>
        <p:sp>
          <p:nvSpPr>
            <p:cNvPr id="12" name="Textfeld 11"/>
            <p:cNvSpPr txBox="1"/>
            <p:nvPr/>
          </p:nvSpPr>
          <p:spPr bwMode="auto">
            <a:xfrm>
              <a:off x="7306359" y="3530586"/>
              <a:ext cx="4945976" cy="1456701"/>
            </a:xfrm>
            <a:prstGeom prst="rect">
              <a:avLst/>
            </a:prstGeom>
            <a:noFill/>
          </p:spPr>
          <p:txBody>
            <a:bodyPr wrap="square" lIns="121917" tIns="60958" rIns="121917" bIns="60958" rtlCol="0">
              <a:spAutoFit/>
            </a:bodyPr>
            <a:lstStyle/>
            <a:p>
              <a:pPr marL="234000" indent="-457200">
                <a:defRPr/>
              </a:pPr>
              <a:r>
                <a:rPr lang="de-DE" sz="2000" dirty="0">
                  <a:latin typeface="Calibri" panose="020F0502020204030204" pitchFamily="34" charset="0"/>
                </a:rPr>
                <a:t>+   höherer Ertrag je Modul im Jahr</a:t>
              </a:r>
              <a:endParaRPr dirty="0">
                <a:latin typeface="Calibri" panose="020F0502020204030204" pitchFamily="34" charset="0"/>
              </a:endParaRPr>
            </a:p>
            <a:p>
              <a:pPr marL="234000" indent="-457200">
                <a:defRPr/>
              </a:pPr>
              <a:r>
                <a:rPr lang="de-DE" sz="2000" dirty="0">
                  <a:latin typeface="Calibri" panose="020F0502020204030204" pitchFamily="34" charset="0"/>
                </a:rPr>
                <a:t>-   weniger Module je Fläche, da Abstand notwendig um Verschattung zu vermeiden</a:t>
              </a:r>
              <a:endParaRPr sz="2000" dirty="0">
                <a:latin typeface="Calibri" panose="020F0502020204030204" pitchFamily="34" charset="0"/>
              </a:endParaRPr>
            </a:p>
          </p:txBody>
        </p:sp>
      </p:grpSp>
      <p:sp>
        <p:nvSpPr>
          <p:cNvPr id="13" name="Textfeld 12"/>
          <p:cNvSpPr txBox="1"/>
          <p:nvPr/>
        </p:nvSpPr>
        <p:spPr bwMode="auto">
          <a:xfrm>
            <a:off x="657116" y="4085888"/>
            <a:ext cx="5726916" cy="1354213"/>
          </a:xfrm>
          <a:prstGeom prst="rect">
            <a:avLst/>
          </a:prstGeom>
          <a:noFill/>
        </p:spPr>
        <p:txBody>
          <a:bodyPr wrap="square" lIns="121917" tIns="60958" rIns="121917" bIns="60958" rtlCol="0">
            <a:spAutoFit/>
          </a:bodyPr>
          <a:lstStyle/>
          <a:p>
            <a:pPr>
              <a:defRPr/>
            </a:pPr>
            <a:r>
              <a:rPr lang="de-DE" sz="2000" dirty="0">
                <a:latin typeface="Calibri" panose="020F0502020204030204" pitchFamily="34" charset="0"/>
              </a:rPr>
              <a:t>+  optimale Platznutzung</a:t>
            </a:r>
            <a:endParaRPr sz="2000" dirty="0">
              <a:latin typeface="Calibri" panose="020F0502020204030204" pitchFamily="34" charset="0"/>
            </a:endParaRPr>
          </a:p>
          <a:p>
            <a:pPr marL="234000" indent="-252000">
              <a:defRPr/>
            </a:pPr>
            <a:r>
              <a:rPr lang="de-DE" sz="2000" dirty="0">
                <a:latin typeface="Calibri" panose="020F0502020204030204" pitchFamily="34" charset="0"/>
              </a:rPr>
              <a:t>+  höherer Eigenverbrauch möglich, da höhere Erzeugung in den Morgen- und Abendstunden</a:t>
            </a:r>
            <a:endParaRPr sz="2000" dirty="0">
              <a:latin typeface="Calibri" panose="020F0502020204030204" pitchFamily="34" charset="0"/>
            </a:endParaRPr>
          </a:p>
          <a:p>
            <a:pPr>
              <a:defRPr/>
            </a:pPr>
            <a:r>
              <a:rPr lang="de-DE" sz="2000" dirty="0">
                <a:latin typeface="Calibri" panose="020F0502020204030204" pitchFamily="34" charset="0"/>
              </a:rPr>
              <a:t>-  etwas geringerer Ertrag je Modul im Jahr</a:t>
            </a:r>
            <a:endParaRPr sz="2000" dirty="0">
              <a:latin typeface="Calibri" panose="020F0502020204030204" pitchFamily="34" charset="0"/>
            </a:endParaRPr>
          </a:p>
        </p:txBody>
      </p:sp>
      <p:sp>
        <p:nvSpPr>
          <p:cNvPr id="16" name="Inhaltsplatzhalter 4"/>
          <p:cNvSpPr txBox="1"/>
          <p:nvPr/>
        </p:nvSpPr>
        <p:spPr bwMode="auto">
          <a:xfrm>
            <a:off x="657116" y="1527322"/>
            <a:ext cx="4958443" cy="4467224"/>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u="sng" dirty="0">
                <a:latin typeface="Calibri" panose="020F0502020204030204" pitchFamily="34" charset="0"/>
              </a:rPr>
              <a:t>Ost-West</a:t>
            </a:r>
            <a:r>
              <a:rPr lang="de-DE" dirty="0">
                <a:latin typeface="Calibri" panose="020F0502020204030204" pitchFamily="34" charset="0"/>
              </a:rPr>
              <a:t> Ausrichtung:</a:t>
            </a:r>
            <a:endParaRPr dirty="0">
              <a:latin typeface="Calibri" panose="020F0502020204030204" pitchFamily="34" charset="0"/>
            </a:endParaRPr>
          </a:p>
        </p:txBody>
      </p:sp>
      <p:sp>
        <p:nvSpPr>
          <p:cNvPr id="15" name="Textfeld 14"/>
          <p:cNvSpPr txBox="1"/>
          <p:nvPr/>
        </p:nvSpPr>
        <p:spPr bwMode="auto">
          <a:xfrm>
            <a:off x="3763297" y="5733256"/>
            <a:ext cx="5905760" cy="719587"/>
          </a:xfrm>
          <a:prstGeom prst="rect">
            <a:avLst/>
          </a:prstGeom>
          <a:noFill/>
        </p:spPr>
        <p:txBody>
          <a:bodyPr wrap="square">
            <a:spAutoFit/>
          </a:bodyPr>
          <a:lstStyle/>
          <a:p>
            <a:pPr>
              <a:defRPr/>
            </a:pPr>
            <a:r>
              <a:rPr lang="de-DE" sz="2000" i="1" dirty="0">
                <a:latin typeface="Calibri" panose="020F0502020204030204" pitchFamily="34" charset="0"/>
              </a:rPr>
              <a:t>Montage auf Flachdächern ist durch Beschwerung der Systeme ohne Beschädigung der Dachhaut möglich</a:t>
            </a:r>
            <a:endParaRPr dirty="0">
              <a:latin typeface="Calibri" panose="020F0502020204030204" pitchFamily="34" charset="0"/>
            </a:endParaRPr>
          </a:p>
        </p:txBody>
      </p:sp>
      <p:pic>
        <p:nvPicPr>
          <p:cNvPr id="18" name="Grafik 17" descr="Post-it-Notizen Silhouette"/>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3085521" y="5784718"/>
            <a:ext cx="611004" cy="611004"/>
          </a:xfrm>
          <a:prstGeom prst="rect">
            <a:avLst/>
          </a:prstGeom>
        </p:spPr>
      </p:pic>
      <p:sp>
        <p:nvSpPr>
          <p:cNvPr id="17" name="Textfeld 9"/>
          <p:cNvSpPr txBox="1">
            <a:spLocks noChangeArrowheads="1"/>
          </p:cNvSpPr>
          <p:nvPr/>
        </p:nvSpPr>
        <p:spPr bwMode="auto">
          <a:xfrm>
            <a:off x="10568354" y="6395722"/>
            <a:ext cx="2078911"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Fotos: Ulrich </a:t>
            </a:r>
            <a:r>
              <a:rPr lang="de-DE" sz="1000" dirty="0" err="1">
                <a:solidFill>
                  <a:schemeClr val="bg1">
                    <a:lumMod val="65000"/>
                  </a:schemeClr>
                </a:solidFill>
                <a:latin typeface="Calibri" panose="020F0502020204030204" pitchFamily="34" charset="0"/>
                <a:ea typeface="ＭＳ Ｐゴシック"/>
              </a:rPr>
              <a:t>Böke</a:t>
            </a:r>
            <a:endParaRPr lang="de-DE" sz="1000" b="1" dirty="0">
              <a:solidFill>
                <a:schemeClr val="bg1">
                  <a:lumMod val="65000"/>
                </a:schemeClr>
              </a:solidFill>
              <a:latin typeface="Calibri" panose="020F0502020204030204" pitchFamily="34" charset="0"/>
              <a:ea typeface="ＭＳ Ｐゴシック"/>
            </a:endParaRPr>
          </a:p>
        </p:txBody>
      </p:sp>
    </p:spTree>
    <p:extLst>
      <p:ext uri="{BB962C8B-B14F-4D97-AF65-F5344CB8AC3E}">
        <p14:creationId xmlns:p14="http://schemas.microsoft.com/office/powerpoint/2010/main" val="210398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Solarkataster</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16</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Dacheignung</a:t>
            </a:r>
            <a:endParaRPr/>
          </a:p>
        </p:txBody>
      </p:sp>
      <p:sp>
        <p:nvSpPr>
          <p:cNvPr id="15" name="Inhaltsplatzhalter 14"/>
          <p:cNvSpPr>
            <a:spLocks noGrp="1"/>
          </p:cNvSpPr>
          <p:nvPr>
            <p:ph idx="1"/>
          </p:nvPr>
        </p:nvSpPr>
        <p:spPr bwMode="auto">
          <a:xfrm>
            <a:off x="335360" y="1268760"/>
            <a:ext cx="6480720" cy="2880000"/>
          </a:xfrm>
        </p:spPr>
        <p:txBody>
          <a:bodyPr>
            <a:normAutofit/>
          </a:bodyPr>
          <a:lstStyle/>
          <a:p>
            <a:pPr>
              <a:defRPr/>
            </a:pPr>
            <a:r>
              <a:rPr lang="de-DE"/>
              <a:t>Ein Solarkataster für Hessen findet sich unter </a:t>
            </a:r>
            <a:r>
              <a:rPr lang="de-DE">
                <a:hlinkClick r:id="rId3"/>
              </a:rPr>
              <a:t>https://www.gpm-webgis-12.de/geoapp/frames/index_ext2.php?gui_id=hessen_sod_03</a:t>
            </a:r>
            <a:endParaRPr/>
          </a:p>
          <a:p>
            <a:pPr>
              <a:defRPr/>
            </a:pPr>
            <a:r>
              <a:rPr lang="de-DE"/>
              <a:t>Hilfreich für eine erste, grobe Einschätzung</a:t>
            </a:r>
            <a:endParaRPr/>
          </a:p>
          <a:p>
            <a:pPr>
              <a:defRPr/>
            </a:pPr>
            <a:r>
              <a:rPr lang="de-DE" b="1"/>
              <a:t>Aber</a:t>
            </a:r>
            <a:r>
              <a:rPr lang="de-DE"/>
              <a:t>: Ersetzt keine genaue Betrachtung</a:t>
            </a:r>
            <a:endParaRPr/>
          </a:p>
          <a:p>
            <a:pPr marL="0" indent="0">
              <a:buNone/>
              <a:defRPr/>
            </a:pPr>
            <a:endParaRPr lang="de-DE"/>
          </a:p>
        </p:txBody>
      </p:sp>
      <p:pic>
        <p:nvPicPr>
          <p:cNvPr id="6" name="Grafik 5">
            <a:extLst>
              <a:ext uri="{FF2B5EF4-FFF2-40B4-BE49-F238E27FC236}">
                <a16:creationId xmlns:a16="http://schemas.microsoft.com/office/drawing/2014/main" id="{4C2C5616-BD87-0B39-417B-70EDA14A9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783" y="620688"/>
            <a:ext cx="4760857" cy="3384376"/>
          </a:xfrm>
          <a:prstGeom prst="rect">
            <a:avLst/>
          </a:prstGeom>
        </p:spPr>
      </p:pic>
      <p:pic>
        <p:nvPicPr>
          <p:cNvPr id="8" name="Grafik 7">
            <a:extLst>
              <a:ext uri="{FF2B5EF4-FFF2-40B4-BE49-F238E27FC236}">
                <a16:creationId xmlns:a16="http://schemas.microsoft.com/office/drawing/2014/main" id="{B3027135-6585-0DE4-F046-EFFEFE7CF8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5760" y="4147000"/>
            <a:ext cx="4104456" cy="2522360"/>
          </a:xfrm>
          <a:prstGeom prst="rect">
            <a:avLst/>
          </a:prstGeom>
        </p:spPr>
      </p:pic>
      <p:sp>
        <p:nvSpPr>
          <p:cNvPr id="9" name="Textfeld 8">
            <a:extLst>
              <a:ext uri="{FF2B5EF4-FFF2-40B4-BE49-F238E27FC236}">
                <a16:creationId xmlns:a16="http://schemas.microsoft.com/office/drawing/2014/main" id="{CC866F58-830E-36E3-DDCA-3A80EAF944DB}"/>
              </a:ext>
            </a:extLst>
          </p:cNvPr>
          <p:cNvSpPr txBox="1"/>
          <p:nvPr/>
        </p:nvSpPr>
        <p:spPr bwMode="auto">
          <a:xfrm>
            <a:off x="11136560" y="6207115"/>
            <a:ext cx="792088" cy="246221"/>
          </a:xfrm>
          <a:prstGeom prst="rect">
            <a:avLst/>
          </a:prstGeom>
          <a:noFill/>
        </p:spPr>
        <p:txBody>
          <a:bodyPr wrap="square" rtlCol="0">
            <a:spAutoFit/>
          </a:bodyPr>
          <a:lstStyle/>
          <a:p>
            <a:pPr algn="r"/>
            <a:r>
              <a:rPr lang="de-DE" sz="1000"/>
              <a:t>20.10.2023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17</a:t>
            </a:fld>
            <a:endParaRPr lang="de-DE"/>
          </a:p>
        </p:txBody>
      </p:sp>
      <p:sp>
        <p:nvSpPr>
          <p:cNvPr id="4" name="Titel 3"/>
          <p:cNvSpPr>
            <a:spLocks noGrp="1"/>
          </p:cNvSpPr>
          <p:nvPr>
            <p:ph type="ctrTitle"/>
          </p:nvPr>
        </p:nvSpPr>
        <p:spPr bwMode="auto">
          <a:xfrm>
            <a:off x="1676311" y="1196752"/>
            <a:ext cx="8839377" cy="1536889"/>
          </a:xfrm>
        </p:spPr>
        <p:txBody>
          <a:bodyPr/>
          <a:lstStyle/>
          <a:p>
            <a:pPr>
              <a:defRPr/>
            </a:pPr>
            <a:r>
              <a:rPr lang="de-DE"/>
              <a:t>Energieerzeugung</a:t>
            </a:r>
            <a:endParaRPr/>
          </a:p>
        </p:txBody>
      </p:sp>
      <p:pic>
        <p:nvPicPr>
          <p:cNvPr id="5" name="Grafik 4">
            <a:extLst>
              <a:ext uri="{FF2B5EF4-FFF2-40B4-BE49-F238E27FC236}">
                <a16:creationId xmlns:a16="http://schemas.microsoft.com/office/drawing/2014/main" id="{7CBD83A4-2E1C-2BF4-E535-434DAB799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20" y="312455"/>
            <a:ext cx="2880000" cy="236225"/>
          </a:xfrm>
          <a:prstGeom prst="rect">
            <a:avLst/>
          </a:prstGeom>
        </p:spPr>
      </p:pic>
      <p:sp>
        <p:nvSpPr>
          <p:cNvPr id="6" name="Textfeld 5">
            <a:extLst>
              <a:ext uri="{FF2B5EF4-FFF2-40B4-BE49-F238E27FC236}">
                <a16:creationId xmlns:a16="http://schemas.microsoft.com/office/drawing/2014/main" id="{AFA2904B-A026-DADE-3BA6-D4126FAAFC4B}"/>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4"/>
          <p:cNvSpPr>
            <a:spLocks noGrp="1"/>
          </p:cNvSpPr>
          <p:nvPr>
            <p:ph idx="1"/>
          </p:nvPr>
        </p:nvSpPr>
        <p:spPr bwMode="auto">
          <a:xfrm>
            <a:off x="536669" y="1750767"/>
            <a:ext cx="10004612" cy="4374777"/>
          </a:xfrm>
        </p:spPr>
        <p:txBody>
          <a:bodyPr/>
          <a:lstStyle/>
          <a:p>
            <a:pPr marL="0" indent="0" algn="r">
              <a:buNone/>
              <a:defRPr/>
            </a:pPr>
            <a:r>
              <a:rPr lang="de-DE"/>
              <a:t>14 Jahres-Statistik</a:t>
            </a:r>
            <a:endParaRPr/>
          </a:p>
          <a:p>
            <a:pPr>
              <a:defRPr/>
            </a:pPr>
            <a:endParaRPr lang="de-DE"/>
          </a:p>
        </p:txBody>
      </p:sp>
      <p:sp>
        <p:nvSpPr>
          <p:cNvPr id="2" name="Titel 1"/>
          <p:cNvSpPr>
            <a:spLocks noGrp="1"/>
          </p:cNvSpPr>
          <p:nvPr>
            <p:ph type="title"/>
          </p:nvPr>
        </p:nvSpPr>
        <p:spPr bwMode="auto">
          <a:xfrm>
            <a:off x="312922" y="745413"/>
            <a:ext cx="11479027" cy="651988"/>
          </a:xfrm>
        </p:spPr>
        <p:txBody>
          <a:bodyPr>
            <a:normAutofit/>
          </a:bodyPr>
          <a:lstStyle/>
          <a:p>
            <a:pPr>
              <a:defRPr/>
            </a:pPr>
            <a:r>
              <a:rPr lang="de-DE"/>
              <a:t>Monatliche Stromerzeugung einer 7,8 kWp-Referenzanlage</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18</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Energieerzeugung </a:t>
            </a:r>
            <a:endParaRPr/>
          </a:p>
        </p:txBody>
      </p:sp>
      <p:sp>
        <p:nvSpPr>
          <p:cNvPr id="7" name="Text Box 4"/>
          <p:cNvSpPr txBox="1">
            <a:spLocks noChangeArrowheads="1"/>
          </p:cNvSpPr>
          <p:nvPr/>
        </p:nvSpPr>
        <p:spPr bwMode="auto">
          <a:xfrm>
            <a:off x="8832304" y="5847075"/>
            <a:ext cx="1371263" cy="246221"/>
          </a:xfrm>
          <a:prstGeom prst="rect">
            <a:avLst/>
          </a:prstGeom>
          <a:noFill/>
          <a:ln w="9525">
            <a:noFill/>
            <a:miter lim="800000"/>
            <a:headEnd/>
            <a:tailEnd/>
          </a:ln>
        </p:spPr>
        <p:txBody>
          <a:bodyPr wrap="square">
            <a:spAutoFit/>
          </a:bodyPr>
          <a:lstStyle/>
          <a:p>
            <a:pPr marL="0" marR="0" lvl="0" indent="0" algn="r" defTabSz="914400">
              <a:lnSpc>
                <a:spcPct val="100000"/>
              </a:lnSpc>
              <a:spcBef>
                <a:spcPts val="0"/>
              </a:spcBef>
              <a:spcAft>
                <a:spcPts val="0"/>
              </a:spcAft>
              <a:buClrTx/>
              <a:buSzTx/>
              <a:buFontTx/>
              <a:buNone/>
              <a:defRPr/>
            </a:pPr>
            <a:r>
              <a:rPr lang="de-DE" sz="1000" b="0" i="0" u="none" strike="noStrike" cap="none" spc="0" dirty="0">
                <a:ln>
                  <a:noFill/>
                </a:ln>
                <a:solidFill>
                  <a:schemeClr val="bg1">
                    <a:lumMod val="50000"/>
                  </a:schemeClr>
                </a:solidFill>
                <a:latin typeface="Calibri"/>
                <a:cs typeface="Arial"/>
              </a:rPr>
              <a:t>Quelle: LUNA e.V.</a:t>
            </a:r>
            <a:endParaRPr sz="1000" dirty="0">
              <a:solidFill>
                <a:schemeClr val="bg1">
                  <a:lumMod val="50000"/>
                </a:schemeClr>
              </a:solidFill>
              <a:latin typeface="Calibri" panose="020F0502020204030204" pitchFamily="34" charset="0"/>
            </a:endParaRPr>
          </a:p>
        </p:txBody>
      </p:sp>
      <p:pic>
        <p:nvPicPr>
          <p:cNvPr id="9"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l="1715" t="1576" r="7546" b="4727"/>
          <a:stretch/>
        </p:blipFill>
        <p:spPr bwMode="auto">
          <a:xfrm>
            <a:off x="1349188" y="2194372"/>
            <a:ext cx="7956490" cy="3570138"/>
          </a:xfrm>
          <a:prstGeom prst="rect">
            <a:avLst/>
          </a:prstGeom>
          <a:noFill/>
          <a:ln>
            <a:noFill/>
          </a:ln>
        </p:spPr>
      </p:pic>
      <p:sp>
        <p:nvSpPr>
          <p:cNvPr id="10" name="TextBox 12"/>
          <p:cNvSpPr txBox="1"/>
          <p:nvPr/>
        </p:nvSpPr>
        <p:spPr bwMode="auto">
          <a:xfrm>
            <a:off x="1286093" y="1734738"/>
            <a:ext cx="1368152" cy="369332"/>
          </a:xfrm>
          <a:prstGeom prst="rect">
            <a:avLst/>
          </a:prstGeom>
          <a:noFill/>
        </p:spPr>
        <p:txBody>
          <a:bodyPr wrap="square" rtlCol="0">
            <a:spAutoFit/>
          </a:bodyPr>
          <a:lstStyle/>
          <a:p>
            <a:pPr>
              <a:defRPr/>
            </a:pPr>
            <a:r>
              <a:rPr lang="en-US" dirty="0">
                <a:latin typeface="Calibri" panose="020F0502020204030204" pitchFamily="34" charset="0"/>
              </a:rPr>
              <a:t>kWh/</a:t>
            </a:r>
            <a:r>
              <a:rPr lang="en-US" dirty="0" err="1">
                <a:latin typeface="Calibri" panose="020F0502020204030204" pitchFamily="34" charset="0"/>
              </a:rPr>
              <a:t>kWp</a:t>
            </a:r>
            <a:endParaRPr dirty="0">
              <a:latin typeface="Calibri" panose="020F0502020204030204" pitchFamily="34" charset="0"/>
            </a:endParaRPr>
          </a:p>
        </p:txBody>
      </p:sp>
      <p:grpSp>
        <p:nvGrpSpPr>
          <p:cNvPr id="12" name="Gruppieren 11"/>
          <p:cNvGrpSpPr/>
          <p:nvPr/>
        </p:nvGrpSpPr>
        <p:grpSpPr bwMode="auto">
          <a:xfrm>
            <a:off x="3617362" y="5925519"/>
            <a:ext cx="3906722" cy="528355"/>
            <a:chOff x="4425478" y="1617945"/>
            <a:chExt cx="3614738" cy="528355"/>
          </a:xfrm>
        </p:grpSpPr>
        <p:sp>
          <p:nvSpPr>
            <p:cNvPr id="13" name="Text Box 9"/>
            <p:cNvSpPr txBox="1">
              <a:spLocks noChangeArrowheads="1"/>
            </p:cNvSpPr>
            <p:nvPr/>
          </p:nvSpPr>
          <p:spPr bwMode="auto">
            <a:xfrm>
              <a:off x="4425478" y="1617945"/>
              <a:ext cx="3614738" cy="400050"/>
            </a:xfrm>
            <a:prstGeom prst="rect">
              <a:avLst/>
            </a:prstGeom>
            <a:noFill/>
            <a:ln w="9525">
              <a:noFill/>
              <a:miter lim="800000"/>
              <a:headEnd/>
              <a:tailEnd/>
            </a:ln>
          </p:spPr>
          <p:txBody>
            <a:bodyPr wrap="square">
              <a:spAutoFit/>
            </a:bodyPr>
            <a:lstStyle/>
            <a:p>
              <a:pPr algn="ctr" defTabSz="914400">
                <a:spcBef>
                  <a:spcPts val="0"/>
                </a:spcBef>
                <a:spcAft>
                  <a:spcPts val="0"/>
                </a:spcAft>
                <a:defRPr/>
              </a:pPr>
              <a:r>
                <a:rPr lang="en-GB" sz="2000" dirty="0">
                  <a:latin typeface="Arial"/>
                </a:rPr>
                <a:t>70 % </a:t>
              </a:r>
              <a:r>
                <a:rPr lang="en-GB" sz="2000" dirty="0" err="1">
                  <a:latin typeface="Arial"/>
                </a:rPr>
                <a:t>im</a:t>
              </a:r>
              <a:r>
                <a:rPr lang="en-GB" sz="2000" dirty="0">
                  <a:latin typeface="Arial"/>
                </a:rPr>
                <a:t> </a:t>
              </a:r>
              <a:r>
                <a:rPr lang="en-GB" sz="2000" dirty="0" err="1">
                  <a:latin typeface="Arial"/>
                </a:rPr>
                <a:t>Sommerhalbjahr</a:t>
              </a:r>
              <a:endParaRPr dirty="0">
                <a:latin typeface="Calibri" panose="020F0502020204030204" pitchFamily="34" charset="0"/>
              </a:endParaRPr>
            </a:p>
          </p:txBody>
        </p:sp>
        <p:grpSp>
          <p:nvGrpSpPr>
            <p:cNvPr id="15" name="Gruppieren 14"/>
            <p:cNvGrpSpPr/>
            <p:nvPr/>
          </p:nvGrpSpPr>
          <p:grpSpPr bwMode="auto">
            <a:xfrm>
              <a:off x="4425478" y="1736725"/>
              <a:ext cx="3614738" cy="409575"/>
              <a:chOff x="4425478" y="1736725"/>
              <a:chExt cx="3614738" cy="409575"/>
            </a:xfrm>
          </p:grpSpPr>
          <p:sp>
            <p:nvSpPr>
              <p:cNvPr id="16" name="Line 6"/>
              <p:cNvSpPr>
                <a:spLocks noChangeShapeType="1"/>
              </p:cNvSpPr>
              <p:nvPr/>
            </p:nvSpPr>
            <p:spPr bwMode="auto">
              <a:xfrm>
                <a:off x="4425478" y="1736725"/>
                <a:ext cx="0" cy="396875"/>
              </a:xfrm>
              <a:prstGeom prst="line">
                <a:avLst/>
              </a:prstGeom>
              <a:noFill/>
              <a:ln w="9525">
                <a:solidFill>
                  <a:srgbClr val="000066"/>
                </a:solidFill>
                <a:round/>
                <a:headEnd/>
                <a:tailEnd/>
              </a:ln>
            </p:spPr>
            <p:txBody>
              <a:bodyPr/>
              <a:lstStyle/>
              <a:p>
                <a:pPr marL="0" marR="0" lvl="0" indent="0" defTabSz="914400">
                  <a:lnSpc>
                    <a:spcPct val="100000"/>
                  </a:lnSpc>
                  <a:spcBef>
                    <a:spcPts val="0"/>
                  </a:spcBef>
                  <a:spcAft>
                    <a:spcPts val="0"/>
                  </a:spcAft>
                  <a:buClrTx/>
                  <a:buSzTx/>
                  <a:buFontTx/>
                  <a:buNone/>
                  <a:defRPr/>
                </a:pPr>
                <a:endParaRPr lang="de-DE" sz="2000" b="0" i="0" u="none" strike="noStrike" cap="none" spc="0">
                  <a:ln>
                    <a:noFill/>
                  </a:ln>
                  <a:solidFill>
                    <a:srgbClr val="000066"/>
                  </a:solidFill>
                  <a:latin typeface="Arial"/>
                </a:endParaRPr>
              </a:p>
            </p:txBody>
          </p:sp>
          <p:sp>
            <p:nvSpPr>
              <p:cNvPr id="17" name="Line 7"/>
              <p:cNvSpPr>
                <a:spLocks noChangeShapeType="1"/>
              </p:cNvSpPr>
              <p:nvPr/>
            </p:nvSpPr>
            <p:spPr bwMode="auto">
              <a:xfrm>
                <a:off x="8040216" y="1749425"/>
                <a:ext cx="0" cy="396875"/>
              </a:xfrm>
              <a:prstGeom prst="line">
                <a:avLst/>
              </a:prstGeom>
              <a:noFill/>
              <a:ln w="9525">
                <a:solidFill>
                  <a:srgbClr val="000066"/>
                </a:solidFill>
                <a:round/>
                <a:headEnd/>
                <a:tailEnd/>
              </a:ln>
            </p:spPr>
            <p:txBody>
              <a:bodyPr/>
              <a:lstStyle/>
              <a:p>
                <a:pPr marL="0" marR="0" lvl="0" indent="0" defTabSz="914400">
                  <a:lnSpc>
                    <a:spcPct val="100000"/>
                  </a:lnSpc>
                  <a:spcBef>
                    <a:spcPts val="0"/>
                  </a:spcBef>
                  <a:spcAft>
                    <a:spcPts val="0"/>
                  </a:spcAft>
                  <a:buClrTx/>
                  <a:buSzTx/>
                  <a:buFontTx/>
                  <a:buNone/>
                  <a:defRPr/>
                </a:pPr>
                <a:endParaRPr lang="de-DE" sz="2000" b="0" i="0" u="none" strike="noStrike" cap="none" spc="0">
                  <a:ln>
                    <a:noFill/>
                  </a:ln>
                  <a:solidFill>
                    <a:srgbClr val="000066"/>
                  </a:solidFill>
                  <a:latin typeface="Arial"/>
                </a:endParaRPr>
              </a:p>
            </p:txBody>
          </p:sp>
          <p:cxnSp>
            <p:nvCxnSpPr>
              <p:cNvPr id="18" name="Gerade Verbindung mit Pfeil 11"/>
              <p:cNvCxnSpPr>
                <a:cxnSpLocks/>
              </p:cNvCxnSpPr>
              <p:nvPr/>
            </p:nvCxnSpPr>
            <p:spPr bwMode="auto">
              <a:xfrm>
                <a:off x="4425478" y="2041525"/>
                <a:ext cx="3614738" cy="0"/>
              </a:xfrm>
              <a:prstGeom prst="straightConnector1">
                <a:avLst/>
              </a:prstGeom>
              <a:noFill/>
              <a:ln w="12700" cap="flat" cmpd="sng" algn="ctr">
                <a:solidFill>
                  <a:srgbClr val="000000"/>
                </a:solidFill>
                <a:prstDash val="solid"/>
                <a:headEnd type="triangle"/>
                <a:tailEnd type="triangle"/>
              </a:ln>
              <a:effectLst/>
            </p:spPr>
          </p:cxnSp>
        </p:grpSp>
      </p:grpSp>
      <p:sp>
        <p:nvSpPr>
          <p:cNvPr id="6" name="Textfeld 5">
            <a:extLst>
              <a:ext uri="{FF2B5EF4-FFF2-40B4-BE49-F238E27FC236}">
                <a16:creationId xmlns:a16="http://schemas.microsoft.com/office/drawing/2014/main" id="{D1D3AAE9-9E89-3D7C-B7CD-C90838ECEBB1}"/>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18.11.2022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de-DE"/>
              <a:t>Ertragsbeispiel Jahr 7,2 kWp-Anlage Hersfeld Chemnitzer Str.</a:t>
            </a:r>
            <a:endParaRPr lang="de-DE"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19</a:t>
            </a:fld>
            <a:endParaRPr lang="de-DE"/>
          </a:p>
        </p:txBody>
      </p:sp>
      <p:sp>
        <p:nvSpPr>
          <p:cNvPr id="9" name="Text Box 4"/>
          <p:cNvSpPr txBox="1">
            <a:spLocks noChangeArrowheads="1"/>
          </p:cNvSpPr>
          <p:nvPr/>
        </p:nvSpPr>
        <p:spPr bwMode="auto">
          <a:xfrm>
            <a:off x="2530160" y="7464172"/>
            <a:ext cx="7008284" cy="338137"/>
          </a:xfrm>
          <a:prstGeom prst="rect">
            <a:avLst/>
          </a:prstGeom>
          <a:noFill/>
          <a:ln w="9525">
            <a:noFill/>
            <a:miter lim="800000"/>
            <a:headEnd/>
            <a:tailEnd/>
          </a:ln>
        </p:spPr>
        <p:txBody>
          <a:bodyPr>
            <a:spAutoFit/>
          </a:bodyPr>
          <a:lstStyle/>
          <a:p>
            <a:pPr algn="ctr">
              <a:spcBef>
                <a:spcPts val="0"/>
              </a:spcBef>
              <a:defRPr/>
            </a:pPr>
            <a:r>
              <a:rPr lang="de-DE" sz="1600" dirty="0">
                <a:latin typeface="Calibri" panose="020F0502020204030204" pitchFamily="34" charset="0"/>
              </a:rPr>
              <a:t>Quelle: LUNA e.V.</a:t>
            </a:r>
            <a:endParaRPr dirty="0">
              <a:latin typeface="Calibri" panose="020F0502020204030204" pitchFamily="34" charset="0"/>
            </a:endParaRPr>
          </a:p>
        </p:txBody>
      </p:sp>
      <p:sp>
        <p:nvSpPr>
          <p:cNvPr id="17" name="Untertitel 13"/>
          <p:cNvSpPr txBox="1"/>
          <p:nvPr/>
        </p:nvSpPr>
        <p:spPr bwMode="auto">
          <a:xfrm>
            <a:off x="292238" y="161767"/>
            <a:ext cx="5803762" cy="249713"/>
          </a:xfrm>
          <a:prstGeom prst="rect">
            <a:avLst/>
          </a:prstGeom>
        </p:spPr>
        <p:txBody>
          <a:bodyPr vert="horz" lIns="91440" tIns="45720" rIns="91440" bIns="45720" rtlCol="0">
            <a:normAutofit fontScale="85000" lnSpcReduction="20000"/>
          </a:bodyPr>
          <a:lstStyle>
            <a:lvl1pPr marL="0" indent="0" algn="l" defTabSz="914400">
              <a:lnSpc>
                <a:spcPct val="90000"/>
              </a:lnSpc>
              <a:spcBef>
                <a:spcPts val="1000"/>
              </a:spcBef>
              <a:buFont typeface="Arial"/>
              <a:buNone/>
              <a:defRPr sz="1500">
                <a:solidFill>
                  <a:srgbClr val="5723B8"/>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de-DE"/>
              <a:t>Energie</a:t>
            </a:r>
            <a:r>
              <a:rPr lang="de-DE">
                <a:latin typeface="Calibri" panose="020F0502020204030204" pitchFamily="34" charset="0"/>
              </a:rPr>
              <a:t>erzeugung </a:t>
            </a:r>
            <a:endParaRPr dirty="0">
              <a:latin typeface="Calibri" panose="020F0502020204030204" pitchFamily="34" charset="0"/>
            </a:endParaRPr>
          </a:p>
        </p:txBody>
      </p:sp>
      <p:pic>
        <p:nvPicPr>
          <p:cNvPr id="6" name="Grafik 5">
            <a:extLst>
              <a:ext uri="{FF2B5EF4-FFF2-40B4-BE49-F238E27FC236}">
                <a16:creationId xmlns:a16="http://schemas.microsoft.com/office/drawing/2014/main" id="{060086AC-6308-6E42-5C2B-2B24E968C21C}"/>
              </a:ext>
            </a:extLst>
          </p:cNvPr>
          <p:cNvPicPr>
            <a:picLocks noChangeAspect="1"/>
          </p:cNvPicPr>
          <p:nvPr/>
        </p:nvPicPr>
        <p:blipFill>
          <a:blip r:embed="rId3"/>
          <a:stretch>
            <a:fillRect/>
          </a:stretch>
        </p:blipFill>
        <p:spPr>
          <a:xfrm>
            <a:off x="335359" y="1412776"/>
            <a:ext cx="9770829" cy="4943574"/>
          </a:xfrm>
          <a:prstGeom prst="rect">
            <a:avLst/>
          </a:prstGeom>
        </p:spPr>
      </p:pic>
      <p:sp>
        <p:nvSpPr>
          <p:cNvPr id="10" name="Textfeld 9">
            <a:extLst>
              <a:ext uri="{FF2B5EF4-FFF2-40B4-BE49-F238E27FC236}">
                <a16:creationId xmlns:a16="http://schemas.microsoft.com/office/drawing/2014/main" id="{8C17E03C-3862-7385-0592-9C8A0B2C8747}"/>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20.10.2022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06592C4-347C-C3F0-97FE-49B95F53AE0B}"/>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33DFD912-EEBD-C694-4868-BC30286EAE48}"/>
              </a:ext>
            </a:extLst>
          </p:cNvPr>
          <p:cNvSpPr>
            <a:spLocks noGrp="1"/>
          </p:cNvSpPr>
          <p:nvPr>
            <p:ph type="sldNum" sz="quarter" idx="12"/>
          </p:nvPr>
        </p:nvSpPr>
        <p:spPr/>
        <p:txBody>
          <a:bodyPr/>
          <a:lstStyle/>
          <a:p>
            <a:pPr>
              <a:defRPr/>
            </a:pPr>
            <a:fld id="{1FBEC313-BFA3-4240-9241-A71F3CEF1773}" type="slidenum">
              <a:rPr lang="de-DE" smtClean="0"/>
              <a:pPr>
                <a:defRPr/>
              </a:pPr>
              <a:t>2</a:t>
            </a:fld>
            <a:endParaRPr lang="de-DE"/>
          </a:p>
        </p:txBody>
      </p:sp>
      <p:sp>
        <p:nvSpPr>
          <p:cNvPr id="5" name="Untertitel 4">
            <a:extLst>
              <a:ext uri="{FF2B5EF4-FFF2-40B4-BE49-F238E27FC236}">
                <a16:creationId xmlns:a16="http://schemas.microsoft.com/office/drawing/2014/main" id="{7FC51218-3EAA-9EFF-6FF9-D12EF19E5643}"/>
              </a:ext>
            </a:extLst>
          </p:cNvPr>
          <p:cNvSpPr>
            <a:spLocks noGrp="1"/>
          </p:cNvSpPr>
          <p:nvPr>
            <p:ph type="subTitle" idx="13"/>
          </p:nvPr>
        </p:nvSpPr>
        <p:spPr/>
        <p:txBody>
          <a:bodyPr>
            <a:normAutofit fontScale="85000" lnSpcReduction="20000"/>
          </a:bodyPr>
          <a:lstStyle/>
          <a:p>
            <a:r>
              <a:rPr lang="de-DE"/>
              <a:t>Übersicht</a:t>
            </a:r>
          </a:p>
        </p:txBody>
      </p:sp>
      <p:sp>
        <p:nvSpPr>
          <p:cNvPr id="7" name="Titel 5">
            <a:extLst>
              <a:ext uri="{FF2B5EF4-FFF2-40B4-BE49-F238E27FC236}">
                <a16:creationId xmlns:a16="http://schemas.microsoft.com/office/drawing/2014/main" id="{0636F4B3-CE66-2D55-28C7-4292F7B5425C}"/>
              </a:ext>
            </a:extLst>
          </p:cNvPr>
          <p:cNvSpPr>
            <a:spLocks noGrp="1"/>
          </p:cNvSpPr>
          <p:nvPr>
            <p:ph type="title"/>
          </p:nvPr>
        </p:nvSpPr>
        <p:spPr bwMode="auto">
          <a:xfrm>
            <a:off x="407368" y="737075"/>
            <a:ext cx="10515600" cy="651988"/>
          </a:xfrm>
        </p:spPr>
        <p:txBody>
          <a:bodyPr/>
          <a:lstStyle/>
          <a:p>
            <a:pPr>
              <a:defRPr/>
            </a:pPr>
            <a:r>
              <a:rPr lang="de-DE">
                <a:solidFill>
                  <a:srgbClr val="5723B8"/>
                </a:solidFill>
              </a:rPr>
              <a:t>Übersicht</a:t>
            </a:r>
            <a:endParaRPr/>
          </a:p>
        </p:txBody>
      </p:sp>
      <p:sp>
        <p:nvSpPr>
          <p:cNvPr id="8" name="Inhaltsplatzhalter 6">
            <a:extLst>
              <a:ext uri="{FF2B5EF4-FFF2-40B4-BE49-F238E27FC236}">
                <a16:creationId xmlns:a16="http://schemas.microsoft.com/office/drawing/2014/main" id="{03CF8413-0B1A-F7C2-D348-6CC273F670CE}"/>
              </a:ext>
            </a:extLst>
          </p:cNvPr>
          <p:cNvSpPr>
            <a:spLocks noGrp="1"/>
          </p:cNvSpPr>
          <p:nvPr>
            <p:ph idx="1"/>
          </p:nvPr>
        </p:nvSpPr>
        <p:spPr bwMode="auto">
          <a:xfrm>
            <a:off x="1271464" y="1708478"/>
            <a:ext cx="10515600" cy="3805237"/>
          </a:xfrm>
        </p:spPr>
        <p:txBody>
          <a:bodyPr>
            <a:normAutofit lnSpcReduction="10000"/>
          </a:bodyPr>
          <a:lstStyle/>
          <a:p>
            <a:pPr>
              <a:defRPr/>
            </a:pPr>
            <a:r>
              <a:rPr lang="de-DE" sz="2400"/>
              <a:t>Warum Photovoltaik?</a:t>
            </a:r>
            <a:endParaRPr sz="2400" dirty="0"/>
          </a:p>
          <a:p>
            <a:pPr>
              <a:defRPr/>
            </a:pPr>
            <a:r>
              <a:rPr lang="de-DE" sz="2400"/>
              <a:t>Basiswissen PV-Anlage</a:t>
            </a:r>
            <a:endParaRPr sz="2400" dirty="0"/>
          </a:p>
          <a:p>
            <a:pPr>
              <a:defRPr/>
            </a:pPr>
            <a:r>
              <a:rPr lang="de-DE" sz="2400"/>
              <a:t>Dacheignung</a:t>
            </a:r>
            <a:endParaRPr sz="2400" dirty="0"/>
          </a:p>
          <a:p>
            <a:pPr>
              <a:defRPr/>
            </a:pPr>
            <a:r>
              <a:rPr lang="de-DE" sz="2400"/>
              <a:t>Energieerzeugung</a:t>
            </a:r>
            <a:endParaRPr sz="2400" dirty="0"/>
          </a:p>
          <a:p>
            <a:pPr>
              <a:defRPr/>
            </a:pPr>
            <a:r>
              <a:rPr lang="de-DE" sz="2400"/>
              <a:t>Wirtschaftliche Betrachtung</a:t>
            </a:r>
            <a:endParaRPr sz="2400" dirty="0"/>
          </a:p>
          <a:p>
            <a:pPr>
              <a:defRPr/>
            </a:pPr>
            <a:r>
              <a:rPr lang="de-DE" sz="2400"/>
              <a:t>Steuerliche Betrachtung</a:t>
            </a:r>
          </a:p>
          <a:p>
            <a:pPr>
              <a:defRPr/>
            </a:pPr>
            <a:r>
              <a:rPr lang="de-DE" sz="2400"/>
              <a:t>Nützliche Tipps</a:t>
            </a:r>
            <a:endParaRPr sz="2400" dirty="0"/>
          </a:p>
          <a:p>
            <a:pPr>
              <a:defRPr/>
            </a:pPr>
            <a:r>
              <a:rPr lang="de-DE" sz="2400"/>
              <a:t>Dein Dach kann das auch</a:t>
            </a:r>
          </a:p>
          <a:p>
            <a:pPr>
              <a:defRPr/>
            </a:pPr>
            <a:r>
              <a:rPr lang="de-DE"/>
              <a:t>Anhang</a:t>
            </a:r>
            <a:endParaRPr lang="de-DE" sz="2400" dirty="0"/>
          </a:p>
        </p:txBody>
      </p:sp>
      <p:sp>
        <p:nvSpPr>
          <p:cNvPr id="2" name="Textfeld 1">
            <a:extLst>
              <a:ext uri="{FF2B5EF4-FFF2-40B4-BE49-F238E27FC236}">
                <a16:creationId xmlns:a16="http://schemas.microsoft.com/office/drawing/2014/main" id="{C4A4362A-B12B-65EC-FDA5-4264B01CFA1C}"/>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21.09.2023</a:t>
            </a:r>
          </a:p>
        </p:txBody>
      </p:sp>
    </p:spTree>
    <p:extLst>
      <p:ext uri="{BB962C8B-B14F-4D97-AF65-F5344CB8AC3E}">
        <p14:creationId xmlns:p14="http://schemas.microsoft.com/office/powerpoint/2010/main" val="263043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27212" y="716834"/>
            <a:ext cx="11565706" cy="651988"/>
          </a:xfrm>
        </p:spPr>
        <p:txBody>
          <a:bodyPr>
            <a:normAutofit fontScale="90000"/>
          </a:bodyPr>
          <a:lstStyle/>
          <a:p>
            <a:pPr>
              <a:defRPr/>
            </a:pPr>
            <a:r>
              <a:rPr lang="de-DE"/>
              <a:t>Ertragsbeispiel Sommertag 7,2 kWp-Anlage Hersfeld Chemnitzer Str.</a:t>
            </a:r>
            <a:endParaRPr lang="de-DE"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20</a:t>
            </a:fld>
            <a:endParaRPr lang="de-DE"/>
          </a:p>
        </p:txBody>
      </p:sp>
      <p:sp>
        <p:nvSpPr>
          <p:cNvPr id="9" name="Text Box 4"/>
          <p:cNvSpPr txBox="1">
            <a:spLocks noChangeArrowheads="1"/>
          </p:cNvSpPr>
          <p:nvPr/>
        </p:nvSpPr>
        <p:spPr bwMode="auto">
          <a:xfrm>
            <a:off x="2530160" y="7464172"/>
            <a:ext cx="7008284" cy="338137"/>
          </a:xfrm>
          <a:prstGeom prst="rect">
            <a:avLst/>
          </a:prstGeom>
          <a:noFill/>
          <a:ln w="9525">
            <a:noFill/>
            <a:miter lim="800000"/>
            <a:headEnd/>
            <a:tailEnd/>
          </a:ln>
        </p:spPr>
        <p:txBody>
          <a:bodyPr>
            <a:spAutoFit/>
          </a:bodyPr>
          <a:lstStyle/>
          <a:p>
            <a:pPr algn="ctr">
              <a:spcBef>
                <a:spcPts val="0"/>
              </a:spcBef>
              <a:defRPr/>
            </a:pPr>
            <a:r>
              <a:rPr lang="de-DE" sz="1600" dirty="0">
                <a:latin typeface="Calibri" panose="020F0502020204030204" pitchFamily="34" charset="0"/>
              </a:rPr>
              <a:t>Quelle: LUNA e.V.</a:t>
            </a:r>
            <a:endParaRPr dirty="0">
              <a:latin typeface="Calibri" panose="020F0502020204030204" pitchFamily="34" charset="0"/>
            </a:endParaRPr>
          </a:p>
        </p:txBody>
      </p:sp>
      <p:sp>
        <p:nvSpPr>
          <p:cNvPr id="17" name="Untertitel 13"/>
          <p:cNvSpPr txBox="1"/>
          <p:nvPr/>
        </p:nvSpPr>
        <p:spPr bwMode="auto">
          <a:xfrm>
            <a:off x="292238" y="161767"/>
            <a:ext cx="5803762" cy="249713"/>
          </a:xfrm>
          <a:prstGeom prst="rect">
            <a:avLst/>
          </a:prstGeom>
        </p:spPr>
        <p:txBody>
          <a:bodyPr vert="horz" lIns="91440" tIns="45720" rIns="91440" bIns="45720" rtlCol="0">
            <a:normAutofit fontScale="85000" lnSpcReduction="20000"/>
          </a:bodyPr>
          <a:lstStyle>
            <a:lvl1pPr marL="0" indent="0" algn="l" defTabSz="914400">
              <a:lnSpc>
                <a:spcPct val="90000"/>
              </a:lnSpc>
              <a:spcBef>
                <a:spcPts val="1000"/>
              </a:spcBef>
              <a:buFont typeface="Arial"/>
              <a:buNone/>
              <a:defRPr sz="1500">
                <a:solidFill>
                  <a:srgbClr val="5723B8"/>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de-DE"/>
              <a:t>Energie</a:t>
            </a:r>
            <a:r>
              <a:rPr lang="de-DE">
                <a:latin typeface="Calibri" panose="020F0502020204030204" pitchFamily="34" charset="0"/>
              </a:rPr>
              <a:t>erzeugung </a:t>
            </a:r>
            <a:endParaRPr dirty="0">
              <a:latin typeface="Calibri" panose="020F0502020204030204" pitchFamily="34" charset="0"/>
            </a:endParaRPr>
          </a:p>
        </p:txBody>
      </p:sp>
      <p:sp>
        <p:nvSpPr>
          <p:cNvPr id="10" name="Textfeld 9">
            <a:extLst>
              <a:ext uri="{FF2B5EF4-FFF2-40B4-BE49-F238E27FC236}">
                <a16:creationId xmlns:a16="http://schemas.microsoft.com/office/drawing/2014/main" id="{8C17E03C-3862-7385-0592-9C8A0B2C8747}"/>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26.10.2022</a:t>
            </a:r>
          </a:p>
        </p:txBody>
      </p:sp>
      <p:pic>
        <p:nvPicPr>
          <p:cNvPr id="7" name="Grafik 6">
            <a:extLst>
              <a:ext uri="{FF2B5EF4-FFF2-40B4-BE49-F238E27FC236}">
                <a16:creationId xmlns:a16="http://schemas.microsoft.com/office/drawing/2014/main" id="{57CAD78E-7232-149E-1671-8E9BA6464F7F}"/>
              </a:ext>
            </a:extLst>
          </p:cNvPr>
          <p:cNvPicPr>
            <a:picLocks noChangeAspect="1"/>
          </p:cNvPicPr>
          <p:nvPr/>
        </p:nvPicPr>
        <p:blipFill>
          <a:blip r:embed="rId3"/>
          <a:stretch>
            <a:fillRect/>
          </a:stretch>
        </p:blipFill>
        <p:spPr>
          <a:xfrm>
            <a:off x="324000" y="1584000"/>
            <a:ext cx="11568918" cy="3835618"/>
          </a:xfrm>
          <a:prstGeom prst="rect">
            <a:avLst/>
          </a:prstGeom>
        </p:spPr>
      </p:pic>
    </p:spTree>
    <p:extLst>
      <p:ext uri="{BB962C8B-B14F-4D97-AF65-F5344CB8AC3E}">
        <p14:creationId xmlns:p14="http://schemas.microsoft.com/office/powerpoint/2010/main" val="250182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27212" y="716834"/>
            <a:ext cx="11385412" cy="651988"/>
          </a:xfrm>
        </p:spPr>
        <p:txBody>
          <a:bodyPr>
            <a:normAutofit fontScale="90000"/>
          </a:bodyPr>
          <a:lstStyle/>
          <a:p>
            <a:pPr>
              <a:defRPr/>
            </a:pPr>
            <a:r>
              <a:rPr lang="de-DE"/>
              <a:t>Ertragsbeispiel Herbsttag 7,2 kWp-Anlage Hersfeld Chemnitzer Str.</a:t>
            </a:r>
            <a:endParaRPr lang="de-DE"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21</a:t>
            </a:fld>
            <a:endParaRPr lang="de-DE"/>
          </a:p>
        </p:txBody>
      </p:sp>
      <p:sp>
        <p:nvSpPr>
          <p:cNvPr id="9" name="Text Box 4"/>
          <p:cNvSpPr txBox="1">
            <a:spLocks noChangeArrowheads="1"/>
          </p:cNvSpPr>
          <p:nvPr/>
        </p:nvSpPr>
        <p:spPr bwMode="auto">
          <a:xfrm>
            <a:off x="2530160" y="7464172"/>
            <a:ext cx="7008284" cy="338137"/>
          </a:xfrm>
          <a:prstGeom prst="rect">
            <a:avLst/>
          </a:prstGeom>
          <a:noFill/>
          <a:ln w="9525">
            <a:noFill/>
            <a:miter lim="800000"/>
            <a:headEnd/>
            <a:tailEnd/>
          </a:ln>
        </p:spPr>
        <p:txBody>
          <a:bodyPr>
            <a:spAutoFit/>
          </a:bodyPr>
          <a:lstStyle/>
          <a:p>
            <a:pPr algn="ctr">
              <a:spcBef>
                <a:spcPts val="0"/>
              </a:spcBef>
              <a:defRPr/>
            </a:pPr>
            <a:r>
              <a:rPr lang="de-DE" sz="1600" dirty="0">
                <a:latin typeface="Calibri" panose="020F0502020204030204" pitchFamily="34" charset="0"/>
              </a:rPr>
              <a:t>Quelle: LUNA e.V.</a:t>
            </a:r>
            <a:endParaRPr dirty="0">
              <a:latin typeface="Calibri" panose="020F0502020204030204" pitchFamily="34" charset="0"/>
            </a:endParaRPr>
          </a:p>
        </p:txBody>
      </p:sp>
      <p:sp>
        <p:nvSpPr>
          <p:cNvPr id="17" name="Untertitel 13"/>
          <p:cNvSpPr txBox="1"/>
          <p:nvPr/>
        </p:nvSpPr>
        <p:spPr bwMode="auto">
          <a:xfrm>
            <a:off x="292238" y="161767"/>
            <a:ext cx="5803762" cy="249713"/>
          </a:xfrm>
          <a:prstGeom prst="rect">
            <a:avLst/>
          </a:prstGeom>
        </p:spPr>
        <p:txBody>
          <a:bodyPr vert="horz" lIns="91440" tIns="45720" rIns="91440" bIns="45720" rtlCol="0">
            <a:normAutofit fontScale="85000" lnSpcReduction="20000"/>
          </a:bodyPr>
          <a:lstStyle>
            <a:lvl1pPr marL="0" indent="0" algn="l" defTabSz="914400">
              <a:lnSpc>
                <a:spcPct val="90000"/>
              </a:lnSpc>
              <a:spcBef>
                <a:spcPts val="1000"/>
              </a:spcBef>
              <a:buFont typeface="Arial"/>
              <a:buNone/>
              <a:defRPr sz="1500">
                <a:solidFill>
                  <a:srgbClr val="5723B8"/>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de-DE"/>
              <a:t>Energie</a:t>
            </a:r>
            <a:r>
              <a:rPr lang="de-DE">
                <a:latin typeface="Calibri" panose="020F0502020204030204" pitchFamily="34" charset="0"/>
              </a:rPr>
              <a:t>erzeugung </a:t>
            </a:r>
            <a:endParaRPr dirty="0">
              <a:latin typeface="Calibri" panose="020F0502020204030204" pitchFamily="34" charset="0"/>
            </a:endParaRPr>
          </a:p>
        </p:txBody>
      </p:sp>
      <p:sp>
        <p:nvSpPr>
          <p:cNvPr id="10" name="Textfeld 9">
            <a:extLst>
              <a:ext uri="{FF2B5EF4-FFF2-40B4-BE49-F238E27FC236}">
                <a16:creationId xmlns:a16="http://schemas.microsoft.com/office/drawing/2014/main" id="{8C17E03C-3862-7385-0592-9C8A0B2C8747}"/>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26.10.2022</a:t>
            </a:r>
          </a:p>
        </p:txBody>
      </p:sp>
      <p:pic>
        <p:nvPicPr>
          <p:cNvPr id="6" name="Grafik 5">
            <a:extLst>
              <a:ext uri="{FF2B5EF4-FFF2-40B4-BE49-F238E27FC236}">
                <a16:creationId xmlns:a16="http://schemas.microsoft.com/office/drawing/2014/main" id="{B5A8DA8A-F6D9-6088-67A6-EED8CF44CA2A}"/>
              </a:ext>
            </a:extLst>
          </p:cNvPr>
          <p:cNvPicPr>
            <a:picLocks noChangeAspect="1"/>
          </p:cNvPicPr>
          <p:nvPr/>
        </p:nvPicPr>
        <p:blipFill>
          <a:blip r:embed="rId3"/>
          <a:stretch>
            <a:fillRect/>
          </a:stretch>
        </p:blipFill>
        <p:spPr>
          <a:xfrm>
            <a:off x="323999" y="1584000"/>
            <a:ext cx="11571094" cy="3861224"/>
          </a:xfrm>
          <a:prstGeom prst="rect">
            <a:avLst/>
          </a:prstGeom>
        </p:spPr>
      </p:pic>
    </p:spTree>
    <p:extLst>
      <p:ext uri="{BB962C8B-B14F-4D97-AF65-F5344CB8AC3E}">
        <p14:creationId xmlns:p14="http://schemas.microsoft.com/office/powerpoint/2010/main" val="2374945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22</a:t>
            </a:fld>
            <a:endParaRPr lang="de-DE"/>
          </a:p>
        </p:txBody>
      </p:sp>
      <p:sp>
        <p:nvSpPr>
          <p:cNvPr id="4" name="Titel 3"/>
          <p:cNvSpPr>
            <a:spLocks noGrp="1"/>
          </p:cNvSpPr>
          <p:nvPr>
            <p:ph type="ctrTitle"/>
          </p:nvPr>
        </p:nvSpPr>
        <p:spPr bwMode="auto"/>
        <p:txBody>
          <a:bodyPr>
            <a:normAutofit/>
          </a:bodyPr>
          <a:lstStyle/>
          <a:p>
            <a:pPr>
              <a:defRPr/>
            </a:pPr>
            <a:r>
              <a:rPr lang="de-DE"/>
              <a:t>Wirtschaftliche Betrachtung</a:t>
            </a:r>
            <a:endParaRPr/>
          </a:p>
        </p:txBody>
      </p:sp>
      <p:pic>
        <p:nvPicPr>
          <p:cNvPr id="5" name="Grafik 4">
            <a:extLst>
              <a:ext uri="{FF2B5EF4-FFF2-40B4-BE49-F238E27FC236}">
                <a16:creationId xmlns:a16="http://schemas.microsoft.com/office/drawing/2014/main" id="{0810CF98-F4BD-9352-D573-3A4DE614C1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20" y="312455"/>
            <a:ext cx="2880000" cy="2362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 name="Gruppieren 7"/>
          <p:cNvGrpSpPr/>
          <p:nvPr/>
        </p:nvGrpSpPr>
        <p:grpSpPr bwMode="auto">
          <a:xfrm>
            <a:off x="8442125" y="4352468"/>
            <a:ext cx="3250893" cy="2003882"/>
            <a:chOff x="3276600" y="1752599"/>
            <a:chExt cx="5365750" cy="2661787"/>
          </a:xfrm>
        </p:grpSpPr>
        <p:pic>
          <p:nvPicPr>
            <p:cNvPr id="9" name="Picture 2" descr="G:\Energie\figur\Privat\000_Herbstkampagne 2019\07_Vorträge\Ausrichtung_Dach.JPG"/>
            <p:cNvPicPr>
              <a:picLocks noChangeAspect="1" noChangeArrowheads="1"/>
            </p:cNvPicPr>
            <p:nvPr/>
          </p:nvPicPr>
          <p:blipFill>
            <a:blip r:embed="rId3" cstate="email">
              <a:extLst>
                <a:ext uri="{28A0092B-C50C-407E-A947-70E740481C1C}">
                  <a14:useLocalDpi xmlns:a14="http://schemas.microsoft.com/office/drawing/2010/main"/>
                </a:ext>
              </a:extLst>
            </a:blip>
            <a:stretch/>
          </p:blipFill>
          <p:spPr bwMode="auto">
            <a:xfrm>
              <a:off x="3276600" y="1752599"/>
              <a:ext cx="5365750" cy="2661787"/>
            </a:xfrm>
            <a:prstGeom prst="rect">
              <a:avLst/>
            </a:prstGeom>
            <a:noFill/>
          </p:spPr>
        </p:pic>
        <p:sp>
          <p:nvSpPr>
            <p:cNvPr id="10" name="Rechteck 9"/>
            <p:cNvSpPr/>
            <p:nvPr/>
          </p:nvSpPr>
          <p:spPr bwMode="auto">
            <a:xfrm>
              <a:off x="3810000" y="1752599"/>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grpSp>
      <p:sp>
        <p:nvSpPr>
          <p:cNvPr id="2" name="Titel 1"/>
          <p:cNvSpPr>
            <a:spLocks noGrp="1"/>
          </p:cNvSpPr>
          <p:nvPr>
            <p:ph type="title"/>
          </p:nvPr>
        </p:nvSpPr>
        <p:spPr bwMode="auto"/>
        <p:txBody>
          <a:bodyPr/>
          <a:lstStyle/>
          <a:p>
            <a:pPr>
              <a:defRPr/>
            </a:pPr>
            <a:r>
              <a:rPr lang="de-DE"/>
              <a:t>Typische Investitionskosten PV-Anlage</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23</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sp>
        <p:nvSpPr>
          <p:cNvPr id="6" name="Inhaltsplatzhalter 5"/>
          <p:cNvSpPr>
            <a:spLocks noGrp="1"/>
          </p:cNvSpPr>
          <p:nvPr>
            <p:ph idx="1"/>
          </p:nvPr>
        </p:nvSpPr>
        <p:spPr bwMode="auto">
          <a:xfrm>
            <a:off x="838200" y="1590676"/>
            <a:ext cx="10298360" cy="4467224"/>
          </a:xfrm>
        </p:spPr>
        <p:txBody>
          <a:bodyPr>
            <a:normAutofit/>
          </a:bodyPr>
          <a:lstStyle/>
          <a:p>
            <a:pPr>
              <a:defRPr/>
            </a:pPr>
            <a:r>
              <a:rPr lang="de-DE" dirty="0"/>
              <a:t>Skalierungseffekt: je größer die Anlage, desto preiswerter je kW</a:t>
            </a:r>
            <a:endParaRPr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r>
              <a:rPr lang="de-DE" dirty="0"/>
              <a:t>von 5 kW auf 10 kW nur etwa 60% teurer</a:t>
            </a:r>
            <a:br>
              <a:rPr lang="de-DE" dirty="0"/>
            </a:br>
            <a:endParaRPr lang="de-DE" dirty="0"/>
          </a:p>
          <a:p>
            <a:pPr>
              <a:defRPr/>
            </a:pPr>
            <a:endParaRPr lang="de-DE" dirty="0"/>
          </a:p>
        </p:txBody>
      </p:sp>
      <p:graphicFrame>
        <p:nvGraphicFramePr>
          <p:cNvPr id="7" name="Tabelle 7"/>
          <p:cNvGraphicFramePr>
            <a:graphicFrameLocks noGrp="1"/>
          </p:cNvGraphicFramePr>
          <p:nvPr>
            <p:extLst>
              <p:ext uri="{D42A27DB-BD31-4B8C-83A1-F6EECF244321}">
                <p14:modId xmlns:p14="http://schemas.microsoft.com/office/powerpoint/2010/main" val="3299448262"/>
              </p:ext>
            </p:extLst>
          </p:nvPr>
        </p:nvGraphicFramePr>
        <p:xfrm>
          <a:off x="1514455" y="2218524"/>
          <a:ext cx="8128000" cy="1828800"/>
        </p:xfrm>
        <a:graphic>
          <a:graphicData uri="http://schemas.openxmlformats.org/drawingml/2006/table">
            <a:tbl>
              <a:tblPr firstRow="1" bandRow="1">
                <a:tableStyleId>{36D8CA15-6391-DA56-2ADC-63C04A4D281F}</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defRPr/>
                      </a:pPr>
                      <a:r>
                        <a:rPr lang="de-DE" sz="2400" b="1" dirty="0">
                          <a:latin typeface="Calibri" panose="020F0502020204030204" pitchFamily="34" charset="0"/>
                        </a:rPr>
                        <a:t>Installierte Leistung</a:t>
                      </a:r>
                      <a:endParaRPr dirty="0">
                        <a:latin typeface="Calibri" panose="020F0502020204030204" pitchFamily="34" charset="0"/>
                      </a:endParaRPr>
                    </a:p>
                  </a:txBody>
                  <a:tcPr/>
                </a:tc>
                <a:tc>
                  <a:txBody>
                    <a:bodyPr/>
                    <a:lstStyle/>
                    <a:p>
                      <a:pPr>
                        <a:defRPr/>
                      </a:pPr>
                      <a:r>
                        <a:rPr lang="de-DE" sz="2400" b="1" dirty="0">
                          <a:latin typeface="Calibri" panose="020F0502020204030204" pitchFamily="34" charset="0"/>
                        </a:rPr>
                        <a:t>Investitionskosten</a:t>
                      </a:r>
                      <a:endParaRPr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algn="ctr">
                        <a:defRPr/>
                      </a:pPr>
                      <a:r>
                        <a:rPr lang="de-DE" sz="2400" dirty="0">
                          <a:latin typeface="Calibri" panose="020F0502020204030204" pitchFamily="34" charset="0"/>
                        </a:rPr>
                        <a:t>3 kWp</a:t>
                      </a:r>
                      <a:endParaRPr dirty="0">
                        <a:latin typeface="Calibri" panose="020F0502020204030204" pitchFamily="34" charset="0"/>
                      </a:endParaRPr>
                    </a:p>
                  </a:txBody>
                  <a:tcPr/>
                </a:tc>
                <a:tc>
                  <a:txBody>
                    <a:bodyPr/>
                    <a:lstStyle/>
                    <a:p>
                      <a:pPr algn="r">
                        <a:defRPr/>
                      </a:pPr>
                      <a:r>
                        <a:rPr lang="de-DE" sz="2400" b="0" dirty="0">
                          <a:latin typeface="Calibri" panose="020F0502020204030204" pitchFamily="34" charset="0"/>
                        </a:rPr>
                        <a:t> 6.000   bis   10.000 €</a:t>
                      </a:r>
                      <a:endParaRPr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defRPr/>
                      </a:pPr>
                      <a:r>
                        <a:rPr lang="de-DE" sz="2400" dirty="0">
                          <a:latin typeface="Calibri" panose="020F0502020204030204" pitchFamily="34" charset="0"/>
                        </a:rPr>
                        <a:t>5 kWp</a:t>
                      </a:r>
                      <a:endParaRPr dirty="0">
                        <a:latin typeface="Calibri" panose="020F0502020204030204" pitchFamily="34" charset="0"/>
                      </a:endParaRPr>
                    </a:p>
                  </a:txBody>
                  <a:tcPr/>
                </a:tc>
                <a:tc>
                  <a:txBody>
                    <a:bodyPr/>
                    <a:lstStyle/>
                    <a:p>
                      <a:pPr algn="r">
                        <a:defRPr/>
                      </a:pPr>
                      <a:r>
                        <a:rPr lang="de-DE" sz="2400" b="0" dirty="0">
                          <a:latin typeface="Calibri" panose="020F0502020204030204" pitchFamily="34" charset="0"/>
                        </a:rPr>
                        <a:t> 8.000   bis   15.000 €</a:t>
                      </a:r>
                      <a:endParaRPr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defRPr/>
                      </a:pPr>
                      <a:r>
                        <a:rPr lang="de-DE" sz="2400" dirty="0">
                          <a:latin typeface="Calibri" panose="020F0502020204030204" pitchFamily="34" charset="0"/>
                        </a:rPr>
                        <a:t>10 kWp</a:t>
                      </a:r>
                      <a:endParaRPr dirty="0">
                        <a:latin typeface="Calibri" panose="020F0502020204030204" pitchFamily="34" charset="0"/>
                      </a:endParaRPr>
                    </a:p>
                  </a:txBody>
                  <a:tcPr/>
                </a:tc>
                <a:tc>
                  <a:txBody>
                    <a:bodyPr/>
                    <a:lstStyle/>
                    <a:p>
                      <a:pPr algn="r">
                        <a:defRPr/>
                      </a:pPr>
                      <a:r>
                        <a:rPr lang="de-DE" sz="2400" b="0" dirty="0">
                          <a:latin typeface="Calibri" panose="020F0502020204030204" pitchFamily="34" charset="0"/>
                        </a:rPr>
                        <a:t>15.000   bis   20.000 € </a:t>
                      </a:r>
                      <a:endParaRPr dirty="0">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pic>
        <p:nvPicPr>
          <p:cNvPr id="11" name="Grafik 10" descr="Post-it-Notizen Silhouette"/>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695400" y="5189456"/>
            <a:ext cx="611004" cy="611004"/>
          </a:xfrm>
          <a:prstGeom prst="rect">
            <a:avLst/>
          </a:prstGeom>
        </p:spPr>
      </p:pic>
      <p:sp>
        <p:nvSpPr>
          <p:cNvPr id="12" name="Textfeld 11"/>
          <p:cNvSpPr txBox="1"/>
          <p:nvPr/>
        </p:nvSpPr>
        <p:spPr bwMode="auto">
          <a:xfrm>
            <a:off x="1333148" y="5151965"/>
            <a:ext cx="7712755" cy="984885"/>
          </a:xfrm>
          <a:prstGeom prst="rect">
            <a:avLst/>
          </a:prstGeom>
          <a:noFill/>
        </p:spPr>
        <p:txBody>
          <a:bodyPr wrap="square" rtlCol="0">
            <a:spAutoFit/>
          </a:bodyPr>
          <a:lstStyle/>
          <a:p>
            <a:pPr>
              <a:defRPr/>
            </a:pPr>
            <a:r>
              <a:rPr lang="de-DE" sz="2000" i="1" dirty="0">
                <a:latin typeface="Calibri" panose="020F0502020204030204" pitchFamily="34" charset="0"/>
              </a:rPr>
              <a:t>Die Nordseite direkt mit errichten zu lassen kann wirtschaftlich sinnvoll sein, da die Nordseite ca. 70% Ertrag einer Südseiten-Anlage hat.</a:t>
            </a:r>
            <a:endParaRPr dirty="0">
              <a:latin typeface="Calibri" panose="020F0502020204030204" pitchFamily="34" charset="0"/>
            </a:endParaRPr>
          </a:p>
          <a:p>
            <a:pPr>
              <a:defRPr/>
            </a:pPr>
            <a:endParaRPr lang="de-DE" dirty="0">
              <a:latin typeface="Calibri" panose="020F0502020204030204" pitchFamily="34" charset="0"/>
            </a:endParaRPr>
          </a:p>
        </p:txBody>
      </p:sp>
      <p:sp>
        <p:nvSpPr>
          <p:cNvPr id="13" name="Textfeld 12">
            <a:extLst>
              <a:ext uri="{FF2B5EF4-FFF2-40B4-BE49-F238E27FC236}">
                <a16:creationId xmlns:a16="http://schemas.microsoft.com/office/drawing/2014/main" id="{F2213919-598D-985B-141D-CA7C876E800B}"/>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1"/>
          <p:cNvSpPr>
            <a:spLocks noGrp="1"/>
          </p:cNvSpPr>
          <p:nvPr>
            <p:ph type="title"/>
          </p:nvPr>
        </p:nvSpPr>
        <p:spPr bwMode="auto"/>
        <p:txBody>
          <a:bodyPr/>
          <a:lstStyle/>
          <a:p>
            <a:pPr>
              <a:defRPr/>
            </a:pPr>
            <a:r>
              <a:rPr lang="de-DE"/>
              <a:t>Typische Investitionskosten Speicher</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24</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p>
        </p:txBody>
      </p:sp>
      <p:sp>
        <p:nvSpPr>
          <p:cNvPr id="11" name="Inhaltsplatzhalter 5"/>
          <p:cNvSpPr>
            <a:spLocks noGrp="1"/>
          </p:cNvSpPr>
          <p:nvPr>
            <p:ph idx="1"/>
          </p:nvPr>
        </p:nvSpPr>
        <p:spPr bwMode="auto">
          <a:xfrm>
            <a:off x="838200" y="1627093"/>
            <a:ext cx="10442376" cy="3926509"/>
          </a:xfrm>
        </p:spPr>
        <p:txBody>
          <a:bodyPr>
            <a:normAutofit lnSpcReduction="10000"/>
          </a:bodyPr>
          <a:lstStyle/>
          <a:p>
            <a:pPr>
              <a:defRPr/>
            </a:pPr>
            <a:r>
              <a:rPr lang="de-DE" dirty="0"/>
              <a:t>Skalierungseffekt: je größer der Speicher, desto preiswerter je kWh</a:t>
            </a:r>
            <a:endParaRPr dirty="0"/>
          </a:p>
          <a:p>
            <a:pPr>
              <a:defRPr/>
            </a:pPr>
            <a:endParaRPr lang="de-DE" dirty="0"/>
          </a:p>
          <a:p>
            <a:pPr>
              <a:defRPr/>
            </a:pPr>
            <a:endParaRPr lang="de-DE" dirty="0"/>
          </a:p>
          <a:p>
            <a:pPr>
              <a:defRPr/>
            </a:pPr>
            <a:endParaRPr lang="de-DE" dirty="0"/>
          </a:p>
          <a:p>
            <a:pPr marL="0" indent="0">
              <a:buNone/>
              <a:defRPr/>
            </a:pPr>
            <a:endParaRPr lang="de-DE" dirty="0"/>
          </a:p>
          <a:p>
            <a:pPr>
              <a:lnSpc>
                <a:spcPct val="110000"/>
              </a:lnSpc>
              <a:spcBef>
                <a:spcPts val="600"/>
              </a:spcBef>
              <a:defRPr/>
            </a:pPr>
            <a:r>
              <a:rPr lang="de-DE" dirty="0"/>
              <a:t>Lithiumbatterien sind Standard</a:t>
            </a:r>
            <a:endParaRPr dirty="0"/>
          </a:p>
          <a:p>
            <a:pPr>
              <a:lnSpc>
                <a:spcPct val="110000"/>
              </a:lnSpc>
              <a:spcBef>
                <a:spcPts val="600"/>
              </a:spcBef>
              <a:defRPr/>
            </a:pPr>
            <a:r>
              <a:rPr lang="de-DE" dirty="0"/>
              <a:t>Die realistische Lebensdauer ist noch unklar, etwa 10 bis 15 Jahre</a:t>
            </a:r>
            <a:endParaRPr dirty="0"/>
          </a:p>
          <a:p>
            <a:pPr>
              <a:lnSpc>
                <a:spcPct val="110000"/>
              </a:lnSpc>
              <a:spcBef>
                <a:spcPts val="600"/>
              </a:spcBef>
              <a:defRPr/>
            </a:pPr>
            <a:r>
              <a:rPr lang="de-DE" dirty="0"/>
              <a:t>Erhöht die Eigenverbrauchsquote, aber nicht zwingend die Wirtschaftlichkeit. </a:t>
            </a:r>
          </a:p>
          <a:p>
            <a:pPr>
              <a:defRPr/>
            </a:pPr>
            <a:r>
              <a:rPr lang="de-DE" dirty="0"/>
              <a:t>Ohne Speicher</a:t>
            </a:r>
            <a:r>
              <a:rPr lang="de-DE"/>
              <a:t>: Eigendeckung </a:t>
            </a:r>
            <a:r>
              <a:rPr lang="de-DE" dirty="0"/>
              <a:t>20 – 30 %. Mit Speicher</a:t>
            </a:r>
            <a:r>
              <a:rPr lang="de-DE"/>
              <a:t>: Eigendeckung &gt; 50 %</a:t>
            </a:r>
            <a:endParaRPr dirty="0"/>
          </a:p>
        </p:txBody>
      </p:sp>
      <p:graphicFrame>
        <p:nvGraphicFramePr>
          <p:cNvPr id="12" name="Tabelle 7"/>
          <p:cNvGraphicFramePr>
            <a:graphicFrameLocks noGrp="1"/>
          </p:cNvGraphicFramePr>
          <p:nvPr>
            <p:extLst>
              <p:ext uri="{D42A27DB-BD31-4B8C-83A1-F6EECF244321}">
                <p14:modId xmlns:p14="http://schemas.microsoft.com/office/powerpoint/2010/main" val="2354957455"/>
              </p:ext>
            </p:extLst>
          </p:nvPr>
        </p:nvGraphicFramePr>
        <p:xfrm>
          <a:off x="1663838" y="2143435"/>
          <a:ext cx="8128000" cy="1371600"/>
        </p:xfrm>
        <a:graphic>
          <a:graphicData uri="http://schemas.openxmlformats.org/drawingml/2006/table">
            <a:tbl>
              <a:tblPr firstRow="1" bandRow="1">
                <a:tableStyleId>{36D8CA15-6391-DA56-2ADC-63C04A4D281F}</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defRPr/>
                      </a:pPr>
                      <a:r>
                        <a:rPr lang="de-DE" sz="2400" b="1">
                          <a:latin typeface="Calibri" panose="020F0502020204030204" pitchFamily="34" charset="0"/>
                        </a:rPr>
                        <a:t>Installierte Energie</a:t>
                      </a:r>
                      <a:endParaRPr dirty="0">
                        <a:latin typeface="Calibri" panose="020F0502020204030204" pitchFamily="34" charset="0"/>
                      </a:endParaRPr>
                    </a:p>
                  </a:txBody>
                  <a:tcPr/>
                </a:tc>
                <a:tc>
                  <a:txBody>
                    <a:bodyPr/>
                    <a:lstStyle/>
                    <a:p>
                      <a:pPr>
                        <a:defRPr/>
                      </a:pPr>
                      <a:r>
                        <a:rPr lang="de-DE" sz="2400" b="1" dirty="0">
                          <a:latin typeface="Calibri" panose="020F0502020204030204" pitchFamily="34" charset="0"/>
                        </a:rPr>
                        <a:t>Investitionskosten </a:t>
                      </a:r>
                      <a:endParaRPr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algn="ctr">
                        <a:defRPr/>
                      </a:pPr>
                      <a:r>
                        <a:rPr lang="de-DE" sz="2400" dirty="0">
                          <a:latin typeface="Calibri" panose="020F0502020204030204" pitchFamily="34" charset="0"/>
                        </a:rPr>
                        <a:t>5 kWh</a:t>
                      </a:r>
                      <a:endParaRPr dirty="0">
                        <a:latin typeface="Calibri" panose="020F0502020204030204" pitchFamily="34" charset="0"/>
                      </a:endParaRPr>
                    </a:p>
                  </a:txBody>
                  <a:tcPr/>
                </a:tc>
                <a:tc>
                  <a:txBody>
                    <a:bodyPr/>
                    <a:lstStyle/>
                    <a:p>
                      <a:pPr algn="ctr">
                        <a:defRPr/>
                      </a:pPr>
                      <a:r>
                        <a:rPr lang="de-DE" sz="2400" b="0" dirty="0">
                          <a:latin typeface="Calibri" panose="020F0502020204030204" pitchFamily="34" charset="0"/>
                        </a:rPr>
                        <a:t>4.000   bis     6.000 €</a:t>
                      </a:r>
                      <a:endParaRPr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defRPr/>
                      </a:pPr>
                      <a:r>
                        <a:rPr lang="de-DE" sz="2400" dirty="0">
                          <a:latin typeface="Calibri" panose="020F0502020204030204" pitchFamily="34" charset="0"/>
                        </a:rPr>
                        <a:t>10 kWh</a:t>
                      </a:r>
                      <a:endParaRPr dirty="0">
                        <a:latin typeface="Calibri" panose="020F0502020204030204" pitchFamily="34" charset="0"/>
                      </a:endParaRPr>
                    </a:p>
                  </a:txBody>
                  <a:tcPr/>
                </a:tc>
                <a:tc>
                  <a:txBody>
                    <a:bodyPr/>
                    <a:lstStyle/>
                    <a:p>
                      <a:pPr algn="ctr">
                        <a:defRPr/>
                      </a:pPr>
                      <a:r>
                        <a:rPr lang="de-DE" sz="2400" b="0" dirty="0">
                          <a:latin typeface="Calibri" panose="020F0502020204030204" pitchFamily="34" charset="0"/>
                        </a:rPr>
                        <a:t>7.000   bis   12.000 €</a:t>
                      </a:r>
                      <a:endParaRPr dirty="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
        <p:nvSpPr>
          <p:cNvPr id="13" name="Textfeld 12"/>
          <p:cNvSpPr txBox="1"/>
          <p:nvPr/>
        </p:nvSpPr>
        <p:spPr bwMode="auto">
          <a:xfrm>
            <a:off x="3102468" y="5685223"/>
            <a:ext cx="7461785" cy="413959"/>
          </a:xfrm>
          <a:prstGeom prst="rect">
            <a:avLst/>
          </a:prstGeom>
          <a:noFill/>
        </p:spPr>
        <p:txBody>
          <a:bodyPr wrap="square">
            <a:spAutoFit/>
          </a:bodyPr>
          <a:lstStyle/>
          <a:p>
            <a:pPr>
              <a:lnSpc>
                <a:spcPct val="110000"/>
              </a:lnSpc>
              <a:spcBef>
                <a:spcPts val="600"/>
              </a:spcBef>
              <a:defRPr/>
            </a:pPr>
            <a:r>
              <a:rPr lang="de-DE" sz="2000" i="1" dirty="0">
                <a:latin typeface="Calibri" panose="020F0502020204030204" pitchFamily="34" charset="0"/>
              </a:rPr>
              <a:t>Die Nachrüstung eines Speichers </a:t>
            </a:r>
            <a:r>
              <a:rPr lang="de-DE" sz="2000" i="1">
                <a:latin typeface="Calibri" panose="020F0502020204030204" pitchFamily="34" charset="0"/>
              </a:rPr>
              <a:t>ist möglich</a:t>
            </a:r>
            <a:endParaRPr dirty="0">
              <a:latin typeface="Calibri" panose="020F0502020204030204" pitchFamily="34" charset="0"/>
            </a:endParaRPr>
          </a:p>
        </p:txBody>
      </p:sp>
      <p:pic>
        <p:nvPicPr>
          <p:cNvPr id="14" name="Grafik 13" descr="Post-it-Notizen Silhouette"/>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415365" y="5735143"/>
            <a:ext cx="611004" cy="611004"/>
          </a:xfrm>
          <a:prstGeom prst="rect">
            <a:avLst/>
          </a:prstGeom>
        </p:spPr>
      </p:pic>
      <p:sp>
        <p:nvSpPr>
          <p:cNvPr id="2" name="Textfeld 1">
            <a:extLst>
              <a:ext uri="{FF2B5EF4-FFF2-40B4-BE49-F238E27FC236}">
                <a16:creationId xmlns:a16="http://schemas.microsoft.com/office/drawing/2014/main" id="{89C0B811-3DF9-AB7C-709C-EE42B82E4D5F}"/>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03.11.2022</a:t>
            </a:r>
          </a:p>
        </p:txBody>
      </p:sp>
    </p:spTree>
    <p:extLst>
      <p:ext uri="{BB962C8B-B14F-4D97-AF65-F5344CB8AC3E}">
        <p14:creationId xmlns:p14="http://schemas.microsoft.com/office/powerpoint/2010/main" val="139425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27212" y="716834"/>
            <a:ext cx="11097380" cy="651988"/>
          </a:xfrm>
        </p:spPr>
        <p:txBody>
          <a:bodyPr>
            <a:normAutofit/>
          </a:bodyPr>
          <a:lstStyle/>
          <a:p>
            <a:pPr>
              <a:defRPr/>
            </a:pPr>
            <a:r>
              <a:rPr lang="de-DE">
                <a:solidFill>
                  <a:srgbClr val="5723B8"/>
                </a:solidFill>
              </a:rPr>
              <a:t>Einspeisevergütung: Erneuerbare Energien Gesetz (EEG)</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25</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dirty="0"/>
              <a:t>Wirtschaftliche Betrachtung</a:t>
            </a:r>
            <a:endParaRPr dirty="0"/>
          </a:p>
        </p:txBody>
      </p:sp>
      <p:sp>
        <p:nvSpPr>
          <p:cNvPr id="6" name="Inhaltsplatzhalter 5"/>
          <p:cNvSpPr>
            <a:spLocks noGrp="1"/>
          </p:cNvSpPr>
          <p:nvPr>
            <p:ph idx="1"/>
          </p:nvPr>
        </p:nvSpPr>
        <p:spPr bwMode="auto">
          <a:xfrm>
            <a:off x="838200" y="1627093"/>
            <a:ext cx="6049888" cy="2161947"/>
          </a:xfrm>
        </p:spPr>
        <p:txBody>
          <a:bodyPr>
            <a:noAutofit/>
          </a:bodyPr>
          <a:lstStyle/>
          <a:p>
            <a:pPr>
              <a:lnSpc>
                <a:spcPct val="100000"/>
              </a:lnSpc>
              <a:spcBef>
                <a:spcPts val="600"/>
              </a:spcBef>
              <a:defRPr/>
            </a:pPr>
            <a:r>
              <a:rPr lang="de-DE"/>
              <a:t>Anspruch </a:t>
            </a:r>
            <a:r>
              <a:rPr lang="de-DE" dirty="0"/>
              <a:t>auf Einspeisevergütung: </a:t>
            </a:r>
            <a:br>
              <a:rPr lang="de-DE" dirty="0"/>
            </a:br>
            <a:r>
              <a:rPr lang="de-DE" dirty="0"/>
              <a:t>20 Jahre + Rest </a:t>
            </a:r>
            <a:r>
              <a:rPr lang="de-DE" dirty="0" err="1"/>
              <a:t>Inbetriebnahmejahr</a:t>
            </a:r>
            <a:endParaRPr lang="de-DE" dirty="0"/>
          </a:p>
          <a:p>
            <a:pPr>
              <a:lnSpc>
                <a:spcPct val="100000"/>
              </a:lnSpc>
              <a:spcBef>
                <a:spcPts val="600"/>
              </a:spcBef>
              <a:defRPr/>
            </a:pPr>
            <a:r>
              <a:rPr lang="de-DE" dirty="0"/>
              <a:t>Vergütung für ins </a:t>
            </a:r>
            <a:r>
              <a:rPr lang="de-DE"/>
              <a:t>Netz eingespeiste Energie</a:t>
            </a:r>
            <a:endParaRPr dirty="0"/>
          </a:p>
          <a:p>
            <a:pPr>
              <a:lnSpc>
                <a:spcPct val="100000"/>
              </a:lnSpc>
              <a:spcBef>
                <a:spcPts val="600"/>
              </a:spcBef>
              <a:defRPr/>
            </a:pPr>
            <a:r>
              <a:rPr lang="de-DE" dirty="0"/>
              <a:t>Die Einspeisevergütung hängt von Größe </a:t>
            </a:r>
            <a:r>
              <a:rPr lang="de-DE"/>
              <a:t>der Anlage ab</a:t>
            </a:r>
            <a:endParaRPr lang="de-DE" dirty="0"/>
          </a:p>
        </p:txBody>
      </p:sp>
      <p:pic>
        <p:nvPicPr>
          <p:cNvPr id="9" name="Grafik 8"/>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320136" y="1615734"/>
            <a:ext cx="4396467" cy="3494012"/>
          </a:xfrm>
          <a:prstGeom prst="rect">
            <a:avLst/>
          </a:prstGeom>
        </p:spPr>
      </p:pic>
      <p:pic>
        <p:nvPicPr>
          <p:cNvPr id="12" name="Grafik 11" descr="Post-it-Notizen Silhouette"/>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1029612" y="5157192"/>
            <a:ext cx="611004" cy="611004"/>
          </a:xfrm>
          <a:prstGeom prst="rect">
            <a:avLst/>
          </a:prstGeom>
        </p:spPr>
      </p:pic>
      <p:sp>
        <p:nvSpPr>
          <p:cNvPr id="13" name="Textfeld 12"/>
          <p:cNvSpPr txBox="1"/>
          <p:nvPr/>
        </p:nvSpPr>
        <p:spPr bwMode="auto">
          <a:xfrm>
            <a:off x="335360" y="5373216"/>
            <a:ext cx="11564402" cy="830997"/>
          </a:xfrm>
          <a:prstGeom prst="rect">
            <a:avLst/>
          </a:prstGeom>
          <a:noFill/>
        </p:spPr>
        <p:txBody>
          <a:bodyPr wrap="square">
            <a:spAutoFit/>
          </a:bodyPr>
          <a:lstStyle/>
          <a:p>
            <a:pPr marL="0" indent="0">
              <a:buNone/>
              <a:defRPr/>
            </a:pPr>
            <a:r>
              <a:rPr lang="de-DE" sz="1600" i="1">
                <a:latin typeface="Calibri" panose="020F0502020204030204" pitchFamily="34" charset="0"/>
              </a:rPr>
              <a:t>Übersicht </a:t>
            </a:r>
            <a:r>
              <a:rPr lang="de-DE" sz="1600" i="1" dirty="0">
                <a:latin typeface="Calibri" panose="020F0502020204030204" pitchFamily="34" charset="0"/>
              </a:rPr>
              <a:t>über die aktuelle </a:t>
            </a:r>
            <a:r>
              <a:rPr lang="de-DE" sz="1600" i="1">
                <a:latin typeface="Calibri" panose="020F0502020204030204" pitchFamily="34" charset="0"/>
              </a:rPr>
              <a:t>EEG-Vergütung gibt </a:t>
            </a:r>
            <a:r>
              <a:rPr lang="de-DE" sz="1600" i="1" dirty="0">
                <a:latin typeface="Calibri" panose="020F0502020204030204" pitchFamily="34" charset="0"/>
              </a:rPr>
              <a:t>es </a:t>
            </a:r>
            <a:r>
              <a:rPr lang="de-DE" sz="1600" i="1">
                <a:latin typeface="Calibri" panose="020F0502020204030204" pitchFamily="34" charset="0"/>
              </a:rPr>
              <a:t>hier:</a:t>
            </a:r>
          </a:p>
          <a:p>
            <a:pPr marL="0" indent="0">
              <a:buNone/>
              <a:defRPr/>
            </a:pPr>
            <a:r>
              <a:rPr lang="de-DE" sz="1600" i="1">
                <a:latin typeface="Calibri" panose="020F0502020204030204" pitchFamily="34" charset="0"/>
                <a:hlinkClick r:id="rId5"/>
              </a:rPr>
              <a:t>www</a:t>
            </a:r>
            <a:r>
              <a:rPr lang="de-DE" sz="1600" i="1" dirty="0">
                <a:latin typeface="Calibri" panose="020F0502020204030204" pitchFamily="34" charset="0"/>
                <a:hlinkClick r:id="rId5"/>
              </a:rPr>
              <a:t>.sfv.de/solaranlagenberatung</a:t>
            </a:r>
            <a:r>
              <a:rPr lang="de-DE" sz="1600" i="1">
                <a:latin typeface="Calibri" panose="020F0502020204030204" pitchFamily="34" charset="0"/>
                <a:hlinkClick r:id="rId5"/>
              </a:rPr>
              <a:t>/eeg-verguetungen</a:t>
            </a:r>
            <a:endParaRPr lang="de-DE" sz="1600" i="1">
              <a:latin typeface="Calibri" panose="020F0502020204030204" pitchFamily="34" charset="0"/>
            </a:endParaRPr>
          </a:p>
          <a:p>
            <a:pPr marL="0" indent="0">
              <a:buNone/>
              <a:defRPr/>
            </a:pPr>
            <a:r>
              <a:rPr lang="de-DE" sz="1600">
                <a:latin typeface="Calibri" panose="020F0502020204030204" pitchFamily="34" charset="0"/>
                <a:hlinkClick r:id="rId6"/>
              </a:rPr>
              <a:t>https://www.verbraucherzentrale.de/wissen/energie/erneuerbare-energien/eeg-2023-das-aendert-sich-fuer-photovoltaikanlagen-75401</a:t>
            </a:r>
            <a:endParaRPr sz="1600" dirty="0">
              <a:latin typeface="Calibri" panose="020F0502020204030204" pitchFamily="34" charset="0"/>
            </a:endParaRPr>
          </a:p>
        </p:txBody>
      </p:sp>
      <p:sp>
        <p:nvSpPr>
          <p:cNvPr id="7" name="Textfeld 6">
            <a:extLst>
              <a:ext uri="{FF2B5EF4-FFF2-40B4-BE49-F238E27FC236}">
                <a16:creationId xmlns:a16="http://schemas.microsoft.com/office/drawing/2014/main" id="{356C5F1A-0AE0-415B-18C9-708D4C7F2A9C}"/>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20.10.2023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a:solidFill>
                  <a:srgbClr val="5723B8"/>
                </a:solidFill>
              </a:rPr>
              <a:t>Einspeisevergütung nach EEG 2023</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26</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graphicFrame>
        <p:nvGraphicFramePr>
          <p:cNvPr id="16" name="Tabelle 16"/>
          <p:cNvGraphicFramePr>
            <a:graphicFrameLocks noGrp="1"/>
          </p:cNvGraphicFramePr>
          <p:nvPr>
            <p:extLst>
              <p:ext uri="{D42A27DB-BD31-4B8C-83A1-F6EECF244321}">
                <p14:modId xmlns:p14="http://schemas.microsoft.com/office/powerpoint/2010/main" val="2120544226"/>
              </p:ext>
            </p:extLst>
          </p:nvPr>
        </p:nvGraphicFramePr>
        <p:xfrm>
          <a:off x="1415480" y="2085663"/>
          <a:ext cx="6186019" cy="1112520"/>
        </p:xfrm>
        <a:graphic>
          <a:graphicData uri="http://schemas.openxmlformats.org/drawingml/2006/table">
            <a:tbl>
              <a:tblPr firstRow="1" bandRow="1">
                <a:tableStyleId>{36D8CA15-6391-DA56-2ADC-63C04A4D281F}</a:tableStyleId>
              </a:tblPr>
              <a:tblGrid>
                <a:gridCol w="2088232">
                  <a:extLst>
                    <a:ext uri="{9D8B030D-6E8A-4147-A177-3AD203B41FA5}">
                      <a16:colId xmlns:a16="http://schemas.microsoft.com/office/drawing/2014/main" val="20000"/>
                    </a:ext>
                  </a:extLst>
                </a:gridCol>
                <a:gridCol w="1900812">
                  <a:extLst>
                    <a:ext uri="{9D8B030D-6E8A-4147-A177-3AD203B41FA5}">
                      <a16:colId xmlns:a16="http://schemas.microsoft.com/office/drawing/2014/main" val="20002"/>
                    </a:ext>
                  </a:extLst>
                </a:gridCol>
                <a:gridCol w="2196975">
                  <a:extLst>
                    <a:ext uri="{9D8B030D-6E8A-4147-A177-3AD203B41FA5}">
                      <a16:colId xmlns:a16="http://schemas.microsoft.com/office/drawing/2014/main" val="20003"/>
                    </a:ext>
                  </a:extLst>
                </a:gridCol>
              </a:tblGrid>
              <a:tr h="37084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b="1">
                          <a:latin typeface="Calibri" panose="020F0502020204030204" pitchFamily="34" charset="0"/>
                        </a:rPr>
                        <a:t>Installierte Leistung</a:t>
                      </a:r>
                      <a:endParaRPr lang="de-DE">
                        <a:latin typeface="Calibri" panose="020F0502020204030204" pitchFamily="34" charset="0"/>
                      </a:endParaRPr>
                    </a:p>
                  </a:txBody>
                  <a:tcPr/>
                </a:tc>
                <a:tc>
                  <a:txBody>
                    <a:bodyPr/>
                    <a:lstStyle/>
                    <a:p>
                      <a:pPr>
                        <a:defRPr/>
                      </a:pPr>
                      <a:r>
                        <a:rPr lang="de-DE" dirty="0" err="1">
                          <a:latin typeface="Calibri" panose="020F0502020204030204" pitchFamily="34" charset="0"/>
                        </a:rPr>
                        <a:t>Volleinspeiser</a:t>
                      </a:r>
                      <a:endParaRPr dirty="0">
                        <a:latin typeface="Calibri" panose="020F0502020204030204" pitchFamily="34" charset="0"/>
                      </a:endParaRPr>
                    </a:p>
                  </a:txBody>
                  <a:tcPr/>
                </a:tc>
                <a:tc>
                  <a:txBody>
                    <a:bodyPr/>
                    <a:lstStyle/>
                    <a:p>
                      <a:pPr>
                        <a:defRPr/>
                      </a:pPr>
                      <a:r>
                        <a:rPr lang="de-DE" dirty="0" err="1">
                          <a:latin typeface="Calibri" panose="020F0502020204030204" pitchFamily="34" charset="0"/>
                        </a:rPr>
                        <a:t>Überschusseinspeiser</a:t>
                      </a:r>
                      <a:endParaRPr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defRPr/>
                      </a:pPr>
                      <a:r>
                        <a:rPr lang="de-DE" b="1" dirty="0">
                          <a:latin typeface="Calibri" panose="020F0502020204030204" pitchFamily="34" charset="0"/>
                        </a:rPr>
                        <a:t>≤ 10 kW</a:t>
                      </a:r>
                      <a:endParaRPr dirty="0">
                        <a:latin typeface="Calibri" panose="020F0502020204030204" pitchFamily="34" charset="0"/>
                      </a:endParaRPr>
                    </a:p>
                  </a:txBody>
                  <a:tcPr/>
                </a:tc>
                <a:tc>
                  <a:txBody>
                    <a:bodyPr/>
                    <a:lstStyle/>
                    <a:p>
                      <a:pPr>
                        <a:defRPr/>
                      </a:pPr>
                      <a:r>
                        <a:rPr lang="de-DE">
                          <a:latin typeface="Calibri" panose="020F0502020204030204" pitchFamily="34" charset="0"/>
                        </a:rPr>
                        <a:t>12,87 </a:t>
                      </a:r>
                      <a:r>
                        <a:rPr lang="de-DE" dirty="0">
                          <a:latin typeface="Calibri" panose="020F0502020204030204" pitchFamily="34" charset="0"/>
                        </a:rPr>
                        <a:t>ct/kWh</a:t>
                      </a:r>
                      <a:endParaRPr dirty="0">
                        <a:latin typeface="Calibri" panose="020F0502020204030204" pitchFamily="34" charset="0"/>
                      </a:endParaRPr>
                    </a:p>
                  </a:txBody>
                  <a:tcPr/>
                </a:tc>
                <a:tc>
                  <a:txBody>
                    <a:bodyPr/>
                    <a:lstStyle/>
                    <a:p>
                      <a:pPr>
                        <a:defRPr/>
                      </a:pPr>
                      <a:r>
                        <a:rPr lang="de-DE">
                          <a:latin typeface="Calibri" panose="020F0502020204030204" pitchFamily="34" charset="0"/>
                        </a:rPr>
                        <a:t>8,11 </a:t>
                      </a:r>
                      <a:r>
                        <a:rPr lang="de-DE" dirty="0">
                          <a:latin typeface="Calibri" panose="020F0502020204030204" pitchFamily="34" charset="0"/>
                        </a:rPr>
                        <a:t>ct/kWh</a:t>
                      </a:r>
                      <a:endParaRPr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pPr>
                        <a:defRPr/>
                      </a:pPr>
                      <a:r>
                        <a:rPr lang="de-DE" b="1">
                          <a:latin typeface="Calibri" panose="020F0502020204030204" pitchFamily="34" charset="0"/>
                        </a:rPr>
                        <a:t>10-40 </a:t>
                      </a:r>
                      <a:r>
                        <a:rPr lang="de-DE" b="1" dirty="0">
                          <a:latin typeface="Calibri" panose="020F0502020204030204" pitchFamily="34" charset="0"/>
                        </a:rPr>
                        <a:t>kW</a:t>
                      </a:r>
                      <a:endParaRPr dirty="0">
                        <a:latin typeface="Calibri" panose="020F0502020204030204" pitchFamily="34" charset="0"/>
                      </a:endParaRPr>
                    </a:p>
                  </a:txBody>
                  <a:tcPr/>
                </a:tc>
                <a:tc>
                  <a:txBody>
                    <a:bodyPr/>
                    <a:lstStyle/>
                    <a:p>
                      <a:pPr>
                        <a:defRPr/>
                      </a:pPr>
                      <a:r>
                        <a:rPr lang="de-DE">
                          <a:latin typeface="Calibri" panose="020F0502020204030204" pitchFamily="34" charset="0"/>
                        </a:rPr>
                        <a:t>10,79 </a:t>
                      </a:r>
                      <a:r>
                        <a:rPr lang="de-DE" dirty="0">
                          <a:latin typeface="Calibri" panose="020F0502020204030204" pitchFamily="34" charset="0"/>
                        </a:rPr>
                        <a:t>ct/kWh</a:t>
                      </a:r>
                      <a:endParaRPr dirty="0">
                        <a:latin typeface="Calibri" panose="020F0502020204030204" pitchFamily="34" charset="0"/>
                      </a:endParaRPr>
                    </a:p>
                  </a:txBody>
                  <a:tcPr/>
                </a:tc>
                <a:tc>
                  <a:txBody>
                    <a:bodyPr/>
                    <a:lstStyle/>
                    <a:p>
                      <a:pPr>
                        <a:defRPr/>
                      </a:pPr>
                      <a:r>
                        <a:rPr lang="de-DE">
                          <a:latin typeface="Calibri" panose="020F0502020204030204" pitchFamily="34" charset="0"/>
                        </a:rPr>
                        <a:t>7,03 </a:t>
                      </a:r>
                      <a:r>
                        <a:rPr lang="de-DE" dirty="0">
                          <a:latin typeface="Calibri" panose="020F0502020204030204" pitchFamily="34" charset="0"/>
                        </a:rPr>
                        <a:t>ct/kWh</a:t>
                      </a:r>
                      <a:endParaRPr dirty="0">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6" name="Textfeld 5">
            <a:extLst>
              <a:ext uri="{FF2B5EF4-FFF2-40B4-BE49-F238E27FC236}">
                <a16:creationId xmlns:a16="http://schemas.microsoft.com/office/drawing/2014/main" id="{C4271DCF-D964-089C-7EA9-18BE5A5F188E}"/>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29.01.2024</a:t>
            </a:r>
          </a:p>
        </p:txBody>
      </p:sp>
    </p:spTree>
    <p:extLst>
      <p:ext uri="{BB962C8B-B14F-4D97-AF65-F5344CB8AC3E}">
        <p14:creationId xmlns:p14="http://schemas.microsoft.com/office/powerpoint/2010/main" val="53837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Rentabilität</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27</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Wirtschaftliche Betrachtung</a:t>
            </a:r>
            <a:endParaRPr/>
          </a:p>
        </p:txBody>
      </p:sp>
      <p:sp>
        <p:nvSpPr>
          <p:cNvPr id="6" name="Inhaltsplatzhalter 5"/>
          <p:cNvSpPr>
            <a:spLocks noGrp="1"/>
          </p:cNvSpPr>
          <p:nvPr>
            <p:ph idx="1"/>
          </p:nvPr>
        </p:nvSpPr>
        <p:spPr bwMode="auto">
          <a:xfrm>
            <a:off x="721827" y="1434335"/>
            <a:ext cx="10004614" cy="4374777"/>
          </a:xfrm>
        </p:spPr>
        <p:txBody>
          <a:bodyPr/>
          <a:lstStyle/>
          <a:p>
            <a:pPr marL="0" indent="0">
              <a:buNone/>
              <a:defRPr/>
            </a:pPr>
            <a:r>
              <a:rPr lang="de-DE" dirty="0"/>
              <a:t>Beispiel: Rentabilität einer 10,0 kWp Anlage zum Preis von</a:t>
            </a:r>
            <a:r>
              <a:rPr lang="de-DE"/>
              <a:t>	20.000 € mit </a:t>
            </a:r>
            <a:r>
              <a:rPr lang="de-DE" dirty="0"/>
              <a:t>Einspeisevergütung nach EEG 2023</a:t>
            </a:r>
            <a:endParaRPr dirty="0"/>
          </a:p>
        </p:txBody>
      </p:sp>
      <p:sp>
        <p:nvSpPr>
          <p:cNvPr id="8" name="Rectangle 3"/>
          <p:cNvSpPr txBox="1">
            <a:spLocks noChangeArrowheads="1"/>
          </p:cNvSpPr>
          <p:nvPr/>
        </p:nvSpPr>
        <p:spPr bwMode="auto">
          <a:xfrm>
            <a:off x="1884825" y="1802084"/>
            <a:ext cx="8110076" cy="4087040"/>
          </a:xfrm>
          <a:prstGeom prst="rect">
            <a:avLst/>
          </a:prstGeom>
        </p:spPr>
        <p:txBody>
          <a:bodyPr vert="horz" lIns="91440" tIns="45720" rIns="91440" bIns="45720" rtlCol="0" anchor="t">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200">
                <a:solidFill>
                  <a:schemeClr val="tx1"/>
                </a:solidFill>
                <a:latin typeface="+mn-lt"/>
                <a:ea typeface="+mn-ea"/>
                <a:cs typeface="+mn-cs"/>
              </a:defRPr>
            </a:lvl2pPr>
            <a:lvl3pPr marL="1143000" indent="-228600" algn="l" defTabSz="914400">
              <a:lnSpc>
                <a:spcPct val="90000"/>
              </a:lnSpc>
              <a:spcBef>
                <a:spcPts val="500"/>
              </a:spcBef>
              <a:buFont typeface="Arial"/>
              <a:buChar char="•"/>
              <a:defRPr sz="16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Font typeface="Wingdings"/>
              <a:buNone/>
              <a:defRPr/>
            </a:pPr>
            <a:r>
              <a:rPr lang="de-DE" sz="2400" b="1" dirty="0">
                <a:latin typeface="Calibri" panose="020F0502020204030204" pitchFamily="34" charset="0"/>
              </a:rPr>
              <a:t>    </a:t>
            </a:r>
            <a:endParaRPr lang="de-DE" dirty="0">
              <a:latin typeface="Calibri" panose="020F0502020204030204" pitchFamily="34" charset="0"/>
            </a:endParaRPr>
          </a:p>
        </p:txBody>
      </p:sp>
      <p:sp>
        <p:nvSpPr>
          <p:cNvPr id="11" name="Text Box 4"/>
          <p:cNvSpPr txBox="1">
            <a:spLocks noChangeArrowheads="1"/>
          </p:cNvSpPr>
          <p:nvPr/>
        </p:nvSpPr>
        <p:spPr bwMode="auto">
          <a:xfrm>
            <a:off x="10488488" y="6415801"/>
            <a:ext cx="1440160" cy="254614"/>
          </a:xfrm>
          <a:prstGeom prst="rect">
            <a:avLst/>
          </a:prstGeom>
          <a:noFill/>
          <a:ln w="9525">
            <a:noFill/>
            <a:miter lim="800000"/>
            <a:headEnd/>
            <a:tailEnd/>
          </a:ln>
        </p:spPr>
        <p:txBody>
          <a:bodyPr wrap="square">
            <a:spAutoFit/>
          </a:bodyPr>
          <a:lstStyle/>
          <a:p>
            <a:pPr>
              <a:spcBef>
                <a:spcPts val="0"/>
              </a:spcBef>
              <a:defRPr/>
            </a:pPr>
            <a:r>
              <a:rPr lang="de-DE" sz="1000" dirty="0">
                <a:solidFill>
                  <a:schemeClr val="bg1">
                    <a:lumMod val="65000"/>
                  </a:schemeClr>
                </a:solidFill>
                <a:latin typeface="Calibri" panose="020F0502020204030204" pitchFamily="34" charset="0"/>
              </a:rPr>
              <a:t>Datenquelle: SFV</a:t>
            </a:r>
            <a:endParaRPr dirty="0">
              <a:latin typeface="Calibri" panose="020F0502020204030204" pitchFamily="34" charset="0"/>
            </a:endParaRPr>
          </a:p>
        </p:txBody>
      </p:sp>
      <p:grpSp>
        <p:nvGrpSpPr>
          <p:cNvPr id="14" name="Gruppieren 13"/>
          <p:cNvGrpSpPr/>
          <p:nvPr/>
        </p:nvGrpSpPr>
        <p:grpSpPr bwMode="auto">
          <a:xfrm>
            <a:off x="9268169" y="2503657"/>
            <a:ext cx="2804495" cy="3319272"/>
            <a:chOff x="8601049" y="2684614"/>
            <a:chExt cx="3326671" cy="2664449"/>
          </a:xfrm>
        </p:grpSpPr>
        <p:sp>
          <p:nvSpPr>
            <p:cNvPr id="12" name="Textfeld 11"/>
            <p:cNvSpPr txBox="1"/>
            <p:nvPr/>
          </p:nvSpPr>
          <p:spPr bwMode="auto">
            <a:xfrm>
              <a:off x="8601049" y="3298476"/>
              <a:ext cx="3326671" cy="2050587"/>
            </a:xfrm>
            <a:prstGeom prst="rect">
              <a:avLst/>
            </a:prstGeom>
            <a:noFill/>
          </p:spPr>
          <p:txBody>
            <a:bodyPr wrap="square">
              <a:spAutoFit/>
            </a:bodyPr>
            <a:lstStyle/>
            <a:p>
              <a:pPr marL="342900" indent="-342900">
                <a:buFontTx/>
                <a:buChar char="-"/>
                <a:defRPr/>
              </a:pPr>
              <a:r>
                <a:rPr lang="de-DE" i="1" dirty="0">
                  <a:latin typeface="Calibri" panose="020F0502020204030204" pitchFamily="34" charset="0"/>
                </a:rPr>
                <a:t>10,0 kWp </a:t>
              </a:r>
              <a:r>
                <a:rPr lang="de-DE" i="1">
                  <a:latin typeface="Calibri" panose="020F0502020204030204" pitchFamily="34" charset="0"/>
                </a:rPr>
                <a:t>für 20.000 € </a:t>
              </a:r>
              <a:r>
                <a:rPr lang="de-DE" i="1" dirty="0">
                  <a:latin typeface="Calibri" panose="020F0502020204030204" pitchFamily="34" charset="0"/>
                </a:rPr>
                <a:t>(reales Angebot)</a:t>
              </a:r>
            </a:p>
            <a:p>
              <a:pPr marL="285750" indent="-285750">
                <a:buFontTx/>
                <a:buChar char="-"/>
                <a:defRPr/>
              </a:pPr>
              <a:r>
                <a:rPr lang="de-DE" i="1" dirty="0">
                  <a:latin typeface="Calibri" panose="020F0502020204030204" pitchFamily="34" charset="0"/>
                </a:rPr>
                <a:t>1% Betriebskosten für Versicherung, Zähler etc.</a:t>
              </a:r>
            </a:p>
            <a:p>
              <a:pPr marL="285750" indent="-285750">
                <a:buFontTx/>
                <a:buChar char="-"/>
                <a:defRPr/>
              </a:pPr>
              <a:r>
                <a:rPr lang="de-DE" i="1" dirty="0">
                  <a:latin typeface="Calibri" panose="020F0502020204030204" pitchFamily="34" charset="0"/>
                </a:rPr>
                <a:t>10,0 kWh Speicher </a:t>
              </a:r>
              <a:r>
                <a:rPr lang="de-DE" i="1">
                  <a:latin typeface="Calibri" panose="020F0502020204030204" pitchFamily="34" charset="0"/>
                </a:rPr>
                <a:t>für 12.000 € </a:t>
              </a:r>
              <a:endParaRPr lang="de-DE" i="1" dirty="0">
                <a:latin typeface="Calibri" panose="020F0502020204030204" pitchFamily="34" charset="0"/>
              </a:endParaRPr>
            </a:p>
            <a:p>
              <a:pPr marL="285750" indent="-285750">
                <a:buFontTx/>
                <a:buChar char="-"/>
                <a:defRPr/>
              </a:pPr>
              <a:r>
                <a:rPr lang="de-DE" i="1" dirty="0">
                  <a:latin typeface="Calibri" panose="020F0502020204030204" pitchFamily="34" charset="0"/>
                </a:rPr>
                <a:t>Ersatz des Speichers nach 10 Jahren Laufzeit</a:t>
              </a:r>
            </a:p>
            <a:p>
              <a:pPr marL="285750" indent="-285750">
                <a:buFontTx/>
                <a:buChar char="-"/>
                <a:defRPr/>
              </a:pPr>
              <a:endParaRPr sz="1600" dirty="0">
                <a:latin typeface="Calibri" panose="020F0502020204030204" pitchFamily="34" charset="0"/>
              </a:endParaRPr>
            </a:p>
          </p:txBody>
        </p:sp>
        <p:pic>
          <p:nvPicPr>
            <p:cNvPr id="13" name="Grafik 12" descr="Post-it-Notizen Silhouette"/>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8760295" y="2684614"/>
              <a:ext cx="846889" cy="611004"/>
            </a:xfrm>
            <a:prstGeom prst="rect">
              <a:avLst/>
            </a:prstGeom>
          </p:spPr>
        </p:pic>
      </p:grpSp>
      <p:sp>
        <p:nvSpPr>
          <p:cNvPr id="18" name="Textfeld 17">
            <a:extLst>
              <a:ext uri="{FF2B5EF4-FFF2-40B4-BE49-F238E27FC236}">
                <a16:creationId xmlns:a16="http://schemas.microsoft.com/office/drawing/2014/main" id="{F76B92AD-426E-B6A8-0264-8E09BAB8CD75}"/>
              </a:ext>
            </a:extLst>
          </p:cNvPr>
          <p:cNvSpPr txBox="1"/>
          <p:nvPr/>
        </p:nvSpPr>
        <p:spPr>
          <a:xfrm>
            <a:off x="10231151" y="2721146"/>
            <a:ext cx="1645717" cy="400110"/>
          </a:xfrm>
          <a:prstGeom prst="rect">
            <a:avLst/>
          </a:prstGeom>
          <a:noFill/>
        </p:spPr>
        <p:txBody>
          <a:bodyPr wrap="square" rtlCol="0">
            <a:spAutoFit/>
          </a:bodyPr>
          <a:lstStyle/>
          <a:p>
            <a:r>
              <a:rPr lang="de-DE" sz="2000" i="1" dirty="0">
                <a:latin typeface="Calibri" panose="020F0502020204030204" pitchFamily="34" charset="0"/>
              </a:rPr>
              <a:t>Eckdaten</a:t>
            </a:r>
            <a:r>
              <a:rPr lang="de-DE" sz="1800" i="1" dirty="0">
                <a:latin typeface="Calibri" panose="020F0502020204030204" pitchFamily="34" charset="0"/>
              </a:rPr>
              <a:t>:</a:t>
            </a:r>
          </a:p>
        </p:txBody>
      </p:sp>
      <p:graphicFrame>
        <p:nvGraphicFramePr>
          <p:cNvPr id="19" name="Diagramm 18">
            <a:extLst>
              <a:ext uri="{FF2B5EF4-FFF2-40B4-BE49-F238E27FC236}">
                <a16:creationId xmlns:a16="http://schemas.microsoft.com/office/drawing/2014/main" id="{A5BEF82B-2AFE-5DF2-85CA-C8EC363EF3CE}"/>
              </a:ext>
            </a:extLst>
          </p:cNvPr>
          <p:cNvGraphicFramePr>
            <a:graphicFrameLocks/>
          </p:cNvGraphicFramePr>
          <p:nvPr>
            <p:extLst>
              <p:ext uri="{D42A27DB-BD31-4B8C-83A1-F6EECF244321}">
                <p14:modId xmlns:p14="http://schemas.microsoft.com/office/powerpoint/2010/main" val="1568730557"/>
              </p:ext>
            </p:extLst>
          </p:nvPr>
        </p:nvGraphicFramePr>
        <p:xfrm>
          <a:off x="232786" y="2295638"/>
          <a:ext cx="8992355" cy="409476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feld 6">
            <a:extLst>
              <a:ext uri="{FF2B5EF4-FFF2-40B4-BE49-F238E27FC236}">
                <a16:creationId xmlns:a16="http://schemas.microsoft.com/office/drawing/2014/main" id="{582CBCCC-7281-7C8F-FD65-8DAC06517F65}"/>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B0D98E8-5FCE-F3C6-13F7-ABE4F176D2EC}"/>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235D939A-65A3-2249-B63D-80C1FFCDE763}"/>
              </a:ext>
            </a:extLst>
          </p:cNvPr>
          <p:cNvSpPr>
            <a:spLocks noGrp="1"/>
          </p:cNvSpPr>
          <p:nvPr>
            <p:ph type="sldNum" sz="quarter" idx="12"/>
          </p:nvPr>
        </p:nvSpPr>
        <p:spPr/>
        <p:txBody>
          <a:bodyPr/>
          <a:lstStyle/>
          <a:p>
            <a:pPr>
              <a:defRPr/>
            </a:pPr>
            <a:fld id="{1FBEC313-BFA3-4240-9241-A71F3CEF1773}" type="slidenum">
              <a:rPr lang="de-DE" smtClean="0"/>
              <a:pPr>
                <a:defRPr/>
              </a:pPr>
              <a:t>28</a:t>
            </a:fld>
            <a:endParaRPr lang="de-DE"/>
          </a:p>
        </p:txBody>
      </p:sp>
      <p:sp>
        <p:nvSpPr>
          <p:cNvPr id="5" name="Untertitel 4">
            <a:extLst>
              <a:ext uri="{FF2B5EF4-FFF2-40B4-BE49-F238E27FC236}">
                <a16:creationId xmlns:a16="http://schemas.microsoft.com/office/drawing/2014/main" id="{A7E430EE-B572-5342-02F6-DD5B869CB164}"/>
              </a:ext>
            </a:extLst>
          </p:cNvPr>
          <p:cNvSpPr>
            <a:spLocks noGrp="1"/>
          </p:cNvSpPr>
          <p:nvPr>
            <p:ph type="subTitle" idx="13"/>
          </p:nvPr>
        </p:nvSpPr>
        <p:spPr/>
        <p:txBody>
          <a:bodyPr>
            <a:normAutofit fontScale="85000" lnSpcReduction="20000"/>
          </a:bodyPr>
          <a:lstStyle/>
          <a:p>
            <a:r>
              <a:rPr lang="de-DE"/>
              <a:t>Wirtschaftliche Betrachtung</a:t>
            </a:r>
          </a:p>
          <a:p>
            <a:endParaRPr lang="de-DE"/>
          </a:p>
        </p:txBody>
      </p:sp>
      <p:sp>
        <p:nvSpPr>
          <p:cNvPr id="7" name="Titel 1">
            <a:extLst>
              <a:ext uri="{FF2B5EF4-FFF2-40B4-BE49-F238E27FC236}">
                <a16:creationId xmlns:a16="http://schemas.microsoft.com/office/drawing/2014/main" id="{95588C21-A062-7BA3-E96D-C1AFA724E1B6}"/>
              </a:ext>
            </a:extLst>
          </p:cNvPr>
          <p:cNvSpPr>
            <a:spLocks noGrp="1"/>
          </p:cNvSpPr>
          <p:nvPr>
            <p:ph type="title"/>
          </p:nvPr>
        </p:nvSpPr>
        <p:spPr bwMode="auto">
          <a:xfrm>
            <a:off x="292238" y="737075"/>
            <a:ext cx="10515600" cy="651988"/>
          </a:xfrm>
        </p:spPr>
        <p:txBody>
          <a:bodyPr/>
          <a:lstStyle/>
          <a:p>
            <a:pPr>
              <a:defRPr/>
            </a:pPr>
            <a:r>
              <a:rPr lang="de-DE">
                <a:solidFill>
                  <a:srgbClr val="5723B8"/>
                </a:solidFill>
              </a:rPr>
              <a:t>Förderprogramme</a:t>
            </a:r>
            <a:endParaRPr/>
          </a:p>
        </p:txBody>
      </p:sp>
      <p:sp>
        <p:nvSpPr>
          <p:cNvPr id="8" name="Inhaltsplatzhalter 5">
            <a:extLst>
              <a:ext uri="{FF2B5EF4-FFF2-40B4-BE49-F238E27FC236}">
                <a16:creationId xmlns:a16="http://schemas.microsoft.com/office/drawing/2014/main" id="{9B43B750-52F1-834A-7898-B17C2C1D0DC4}"/>
              </a:ext>
            </a:extLst>
          </p:cNvPr>
          <p:cNvSpPr>
            <a:spLocks noGrp="1"/>
          </p:cNvSpPr>
          <p:nvPr>
            <p:ph idx="1"/>
          </p:nvPr>
        </p:nvSpPr>
        <p:spPr bwMode="auto">
          <a:xfrm>
            <a:off x="356211" y="1373734"/>
            <a:ext cx="5833993" cy="2167727"/>
          </a:xfrm>
        </p:spPr>
        <p:txBody>
          <a:bodyPr>
            <a:noAutofit/>
          </a:bodyPr>
          <a:lstStyle/>
          <a:p>
            <a:pPr>
              <a:lnSpc>
                <a:spcPct val="100000"/>
              </a:lnSpc>
              <a:spcBef>
                <a:spcPts val="600"/>
              </a:spcBef>
              <a:defRPr/>
            </a:pPr>
            <a:r>
              <a:rPr lang="de-DE" sz="2400"/>
              <a:t>Bad Hersfeld möglicherweise ab </a:t>
            </a:r>
            <a:r>
              <a:rPr lang="de-DE">
                <a:latin typeface="Calibri" panose="020F0502020204030204" pitchFamily="34" charset="0"/>
                <a:cs typeface="Calibri" panose="020F0502020204030204" pitchFamily="34" charset="0"/>
              </a:rPr>
              <a:t>03/2024</a:t>
            </a:r>
            <a:r>
              <a:rPr lang="de-DE" sz="2400"/>
              <a:t>:</a:t>
            </a:r>
          </a:p>
          <a:p>
            <a:pPr lvl="1">
              <a:lnSpc>
                <a:spcPct val="100000"/>
              </a:lnSpc>
              <a:spcBef>
                <a:spcPts val="600"/>
              </a:spcBef>
              <a:defRPr/>
            </a:pPr>
            <a:r>
              <a:rPr lang="de-DE"/>
              <a:t>50 € /kWp</a:t>
            </a:r>
          </a:p>
          <a:p>
            <a:pPr lvl="1">
              <a:lnSpc>
                <a:spcPct val="100000"/>
              </a:lnSpc>
              <a:spcBef>
                <a:spcPts val="600"/>
              </a:spcBef>
              <a:defRPr/>
            </a:pPr>
            <a:r>
              <a:rPr lang="de-DE"/>
              <a:t>500 € / Speicher</a:t>
            </a:r>
          </a:p>
          <a:p>
            <a:pPr lvl="1">
              <a:lnSpc>
                <a:spcPct val="100000"/>
              </a:lnSpc>
              <a:spcBef>
                <a:spcPts val="600"/>
              </a:spcBef>
              <a:defRPr/>
            </a:pPr>
            <a:r>
              <a:rPr lang="de-DE"/>
              <a:t>Fördervolumen 25.000 €</a:t>
            </a:r>
            <a:endParaRPr/>
          </a:p>
          <a:p>
            <a:pPr>
              <a:lnSpc>
                <a:spcPct val="100000"/>
              </a:lnSpc>
              <a:spcBef>
                <a:spcPts val="600"/>
              </a:spcBef>
              <a:defRPr/>
            </a:pPr>
            <a:r>
              <a:rPr lang="de-DE" sz="2400"/>
              <a:t>Frühzeitiges Informieren ist wichtig! </a:t>
            </a:r>
            <a:endParaRPr sz="2400"/>
          </a:p>
        </p:txBody>
      </p:sp>
      <p:pic>
        <p:nvPicPr>
          <p:cNvPr id="9" name="Grafik 8">
            <a:extLst>
              <a:ext uri="{FF2B5EF4-FFF2-40B4-BE49-F238E27FC236}">
                <a16:creationId xmlns:a16="http://schemas.microsoft.com/office/drawing/2014/main" id="{602FFC6F-5383-973B-E794-7BBD9F161C73}"/>
              </a:ext>
            </a:extLst>
          </p:cNvPr>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6634676" y="1373735"/>
            <a:ext cx="5205199" cy="3797252"/>
          </a:xfrm>
          <a:prstGeom prst="rect">
            <a:avLst/>
          </a:prstGeom>
        </p:spPr>
      </p:pic>
      <p:grpSp>
        <p:nvGrpSpPr>
          <p:cNvPr id="11" name="Gruppieren 10">
            <a:extLst>
              <a:ext uri="{FF2B5EF4-FFF2-40B4-BE49-F238E27FC236}">
                <a16:creationId xmlns:a16="http://schemas.microsoft.com/office/drawing/2014/main" id="{2F8EFC5A-0DB8-F46F-FD9C-9D8D0CDF4EB7}"/>
              </a:ext>
            </a:extLst>
          </p:cNvPr>
          <p:cNvGrpSpPr/>
          <p:nvPr/>
        </p:nvGrpSpPr>
        <p:grpSpPr bwMode="auto">
          <a:xfrm>
            <a:off x="483811" y="3645024"/>
            <a:ext cx="5716139" cy="1627047"/>
            <a:chOff x="1300459" y="3850865"/>
            <a:chExt cx="4198123" cy="1627047"/>
          </a:xfrm>
        </p:grpSpPr>
        <p:sp>
          <p:nvSpPr>
            <p:cNvPr id="12" name="Textfeld 11">
              <a:extLst>
                <a:ext uri="{FF2B5EF4-FFF2-40B4-BE49-F238E27FC236}">
                  <a16:creationId xmlns:a16="http://schemas.microsoft.com/office/drawing/2014/main" id="{6B500137-19FB-2756-B42E-BFAD867A1924}"/>
                </a:ext>
              </a:extLst>
            </p:cNvPr>
            <p:cNvSpPr txBox="1"/>
            <p:nvPr/>
          </p:nvSpPr>
          <p:spPr bwMode="auto">
            <a:xfrm>
              <a:off x="1304906" y="3850865"/>
              <a:ext cx="4193676" cy="1015663"/>
            </a:xfrm>
            <a:prstGeom prst="rect">
              <a:avLst/>
            </a:prstGeom>
            <a:noFill/>
          </p:spPr>
          <p:txBody>
            <a:bodyPr wrap="square">
              <a:spAutoFit/>
            </a:bodyPr>
            <a:lstStyle/>
            <a:p>
              <a:pPr>
                <a:lnSpc>
                  <a:spcPct val="100000"/>
                </a:lnSpc>
                <a:spcBef>
                  <a:spcPts val="600"/>
                </a:spcBef>
                <a:defRPr/>
              </a:pPr>
              <a:r>
                <a:rPr lang="de-DE" sz="2000" i="1" dirty="0">
                  <a:latin typeface="Calibri" panose="020F0502020204030204" pitchFamily="34" charset="0"/>
                </a:rPr>
                <a:t>Eine Übersicht über verschiedene Förderprogramme je nach Bundesland gibt es auf der SFV-Homepage: </a:t>
              </a:r>
              <a:endParaRPr dirty="0">
                <a:latin typeface="Calibri" panose="020F0502020204030204" pitchFamily="34" charset="0"/>
              </a:endParaRPr>
            </a:p>
          </p:txBody>
        </p:sp>
        <p:sp>
          <p:nvSpPr>
            <p:cNvPr id="13" name="Textfeld 12">
              <a:extLst>
                <a:ext uri="{FF2B5EF4-FFF2-40B4-BE49-F238E27FC236}">
                  <a16:creationId xmlns:a16="http://schemas.microsoft.com/office/drawing/2014/main" id="{A1A9C15B-ABE4-CB6F-9F0E-36F210B6AE67}"/>
                </a:ext>
              </a:extLst>
            </p:cNvPr>
            <p:cNvSpPr txBox="1"/>
            <p:nvPr/>
          </p:nvSpPr>
          <p:spPr bwMode="auto">
            <a:xfrm>
              <a:off x="1300459" y="4831581"/>
              <a:ext cx="4097253" cy="646331"/>
            </a:xfrm>
            <a:prstGeom prst="rect">
              <a:avLst/>
            </a:prstGeom>
            <a:noFill/>
          </p:spPr>
          <p:txBody>
            <a:bodyPr wrap="square" rtlCol="0">
              <a:spAutoFit/>
            </a:bodyPr>
            <a:lstStyle/>
            <a:p>
              <a:pPr>
                <a:defRPr/>
              </a:pPr>
              <a:r>
                <a:rPr lang="de-DE" i="1">
                  <a:latin typeface="Calibri" panose="020F0502020204030204" pitchFamily="34" charset="0"/>
                  <a:hlinkClick r:id="rId3"/>
                </a:rPr>
                <a:t>https://www.sfv.de/solaranlagenberatung/foerderprogramme/hessen</a:t>
              </a:r>
              <a:endParaRPr lang="de-DE" i="1" dirty="0">
                <a:latin typeface="Calibri" panose="020F0502020204030204" pitchFamily="34" charset="0"/>
              </a:endParaRPr>
            </a:p>
          </p:txBody>
        </p:sp>
      </p:grpSp>
      <p:sp>
        <p:nvSpPr>
          <p:cNvPr id="15" name="Textfeld 14">
            <a:extLst>
              <a:ext uri="{FF2B5EF4-FFF2-40B4-BE49-F238E27FC236}">
                <a16:creationId xmlns:a16="http://schemas.microsoft.com/office/drawing/2014/main" id="{A53C7500-E2B8-2C96-C5C3-DC941B9A0A94}"/>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29.01.2024</a:t>
            </a:r>
          </a:p>
        </p:txBody>
      </p:sp>
    </p:spTree>
    <p:extLst>
      <p:ext uri="{BB962C8B-B14F-4D97-AF65-F5344CB8AC3E}">
        <p14:creationId xmlns:p14="http://schemas.microsoft.com/office/powerpoint/2010/main" val="1048316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57087F5-11EF-77B4-47C6-51A1B5A6C8AE}"/>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16A86032-E1FA-BA6D-4161-7EE2BB0DD0FF}"/>
              </a:ext>
            </a:extLst>
          </p:cNvPr>
          <p:cNvSpPr>
            <a:spLocks noGrp="1"/>
          </p:cNvSpPr>
          <p:nvPr>
            <p:ph type="sldNum" sz="quarter" idx="12"/>
          </p:nvPr>
        </p:nvSpPr>
        <p:spPr/>
        <p:txBody>
          <a:bodyPr/>
          <a:lstStyle/>
          <a:p>
            <a:pPr>
              <a:defRPr/>
            </a:pPr>
            <a:fld id="{1FBEC313-BFA3-4240-9241-A71F3CEF1773}" type="slidenum">
              <a:rPr lang="de-DE" smtClean="0"/>
              <a:pPr>
                <a:defRPr/>
              </a:pPr>
              <a:t>29</a:t>
            </a:fld>
            <a:endParaRPr lang="de-DE"/>
          </a:p>
        </p:txBody>
      </p:sp>
      <p:sp>
        <p:nvSpPr>
          <p:cNvPr id="5" name="Untertitel 4">
            <a:extLst>
              <a:ext uri="{FF2B5EF4-FFF2-40B4-BE49-F238E27FC236}">
                <a16:creationId xmlns:a16="http://schemas.microsoft.com/office/drawing/2014/main" id="{5C11A46E-9AA3-8F8F-B965-47E6CBF90732}"/>
              </a:ext>
            </a:extLst>
          </p:cNvPr>
          <p:cNvSpPr>
            <a:spLocks noGrp="1"/>
          </p:cNvSpPr>
          <p:nvPr>
            <p:ph type="subTitle" idx="13"/>
          </p:nvPr>
        </p:nvSpPr>
        <p:spPr/>
        <p:txBody>
          <a:bodyPr>
            <a:normAutofit fontScale="92500" lnSpcReduction="20000"/>
          </a:bodyPr>
          <a:lstStyle/>
          <a:p>
            <a:pPr>
              <a:defRPr/>
            </a:pPr>
            <a:r>
              <a:rPr lang="de-DE"/>
              <a:t>Wirtschaftliche Betrachtung</a:t>
            </a:r>
          </a:p>
          <a:p>
            <a:pPr>
              <a:defRPr/>
            </a:pPr>
            <a:endParaRPr lang="de-DE"/>
          </a:p>
          <a:p>
            <a:endParaRPr lang="de-DE"/>
          </a:p>
        </p:txBody>
      </p:sp>
      <p:sp>
        <p:nvSpPr>
          <p:cNvPr id="7" name="Titel 1">
            <a:extLst>
              <a:ext uri="{FF2B5EF4-FFF2-40B4-BE49-F238E27FC236}">
                <a16:creationId xmlns:a16="http://schemas.microsoft.com/office/drawing/2014/main" id="{85FD09DD-8150-7243-C1A8-41899D01B245}"/>
              </a:ext>
            </a:extLst>
          </p:cNvPr>
          <p:cNvSpPr>
            <a:spLocks noGrp="1"/>
          </p:cNvSpPr>
          <p:nvPr>
            <p:ph type="title"/>
          </p:nvPr>
        </p:nvSpPr>
        <p:spPr bwMode="auto">
          <a:xfrm>
            <a:off x="292238" y="737075"/>
            <a:ext cx="10515600" cy="651988"/>
          </a:xfrm>
        </p:spPr>
        <p:txBody>
          <a:bodyPr/>
          <a:lstStyle/>
          <a:p>
            <a:pPr>
              <a:defRPr/>
            </a:pPr>
            <a:r>
              <a:rPr lang="de-DE">
                <a:solidFill>
                  <a:srgbClr val="5723B8"/>
                </a:solidFill>
              </a:rPr>
              <a:t>Richtige Auslegung der PV-Anlage</a:t>
            </a:r>
            <a:endParaRPr/>
          </a:p>
        </p:txBody>
      </p:sp>
      <p:pic>
        <p:nvPicPr>
          <p:cNvPr id="8" name="Inhaltsplatzhalter 8">
            <a:extLst>
              <a:ext uri="{FF2B5EF4-FFF2-40B4-BE49-F238E27FC236}">
                <a16:creationId xmlns:a16="http://schemas.microsoft.com/office/drawing/2014/main" id="{18478E96-56E8-B08A-7B06-DB328323FB5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p:blipFill>
        <p:spPr bwMode="auto">
          <a:xfrm>
            <a:off x="7890943" y="1511978"/>
            <a:ext cx="3944389" cy="2959331"/>
          </a:xfrm>
          <a:prstGeom prst="rect">
            <a:avLst/>
          </a:prstGeom>
        </p:spPr>
      </p:pic>
      <p:sp>
        <p:nvSpPr>
          <p:cNvPr id="9" name="Inhaltsplatzhalter 6">
            <a:extLst>
              <a:ext uri="{FF2B5EF4-FFF2-40B4-BE49-F238E27FC236}">
                <a16:creationId xmlns:a16="http://schemas.microsoft.com/office/drawing/2014/main" id="{BC3FA0C9-FE21-8A30-94D9-CCE5D289A28D}"/>
              </a:ext>
            </a:extLst>
          </p:cNvPr>
          <p:cNvSpPr txBox="1">
            <a:spLocks/>
          </p:cNvSpPr>
          <p:nvPr/>
        </p:nvSpPr>
        <p:spPr bwMode="auto">
          <a:xfrm>
            <a:off x="695400" y="1614488"/>
            <a:ext cx="6781800" cy="2246560"/>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4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sz="2400"/>
              <a:t>möglichst groß, Dachfläche ausnutzen</a:t>
            </a:r>
          </a:p>
          <a:p>
            <a:pPr>
              <a:defRPr/>
            </a:pPr>
            <a:r>
              <a:rPr lang="de-DE" sz="2400"/>
              <a:t>dadurch geringere Kosten pro kWp</a:t>
            </a:r>
          </a:p>
          <a:p>
            <a:pPr>
              <a:defRPr/>
            </a:pPr>
            <a:r>
              <a:rPr lang="de-DE" sz="2400"/>
              <a:t>auch "schlechtere" Dachseite prüfen, Kosten steigen z.B. nur um 60%, Ertrag aber um 70%</a:t>
            </a:r>
          </a:p>
          <a:p>
            <a:pPr>
              <a:defRPr/>
            </a:pPr>
            <a:r>
              <a:rPr lang="de-DE" sz="2400"/>
              <a:t>Wartungskosten fallen weniger ins Gewicht  </a:t>
            </a:r>
          </a:p>
          <a:p>
            <a:pPr marL="0" indent="0">
              <a:buFont typeface="Arial"/>
              <a:buNone/>
              <a:defRPr/>
            </a:pPr>
            <a:endParaRPr lang="de-DE" sz="2400" dirty="0"/>
          </a:p>
        </p:txBody>
      </p:sp>
      <p:grpSp>
        <p:nvGrpSpPr>
          <p:cNvPr id="10" name="Gruppieren 9">
            <a:extLst>
              <a:ext uri="{FF2B5EF4-FFF2-40B4-BE49-F238E27FC236}">
                <a16:creationId xmlns:a16="http://schemas.microsoft.com/office/drawing/2014/main" id="{8F2F2A30-4CA4-4321-4465-E7753D632E1D}"/>
              </a:ext>
            </a:extLst>
          </p:cNvPr>
          <p:cNvGrpSpPr/>
          <p:nvPr/>
        </p:nvGrpSpPr>
        <p:grpSpPr bwMode="auto">
          <a:xfrm>
            <a:off x="839416" y="5105586"/>
            <a:ext cx="8064896" cy="707886"/>
            <a:chOff x="3861420" y="5523962"/>
            <a:chExt cx="6601745" cy="707886"/>
          </a:xfrm>
        </p:grpSpPr>
        <p:sp>
          <p:nvSpPr>
            <p:cNvPr id="11" name="Textfeld 10">
              <a:extLst>
                <a:ext uri="{FF2B5EF4-FFF2-40B4-BE49-F238E27FC236}">
                  <a16:creationId xmlns:a16="http://schemas.microsoft.com/office/drawing/2014/main" id="{5AE56344-E756-32E6-6CC7-D8D903C06138}"/>
                </a:ext>
              </a:extLst>
            </p:cNvPr>
            <p:cNvSpPr txBox="1"/>
            <p:nvPr/>
          </p:nvSpPr>
          <p:spPr bwMode="auto">
            <a:xfrm>
              <a:off x="4434559" y="5523962"/>
              <a:ext cx="6028606" cy="707886"/>
            </a:xfrm>
            <a:prstGeom prst="rect">
              <a:avLst/>
            </a:prstGeom>
            <a:noFill/>
          </p:spPr>
          <p:txBody>
            <a:bodyPr wrap="square">
              <a:spAutoFit/>
            </a:bodyPr>
            <a:lstStyle/>
            <a:p>
              <a:pPr marL="0" indent="0">
                <a:buNone/>
                <a:defRPr/>
              </a:pPr>
              <a:r>
                <a:rPr lang="de-DE" sz="2000" i="1" dirty="0">
                  <a:latin typeface="Calibri" panose="020F0502020204030204" pitchFamily="34" charset="0"/>
                </a:rPr>
                <a:t>Schon bei der Planung der Anlage sollten zukünftige Mehrverbräuche (z.B. E-Auto und Wärmepumpe) mitgedacht werden.</a:t>
              </a:r>
              <a:endParaRPr dirty="0">
                <a:latin typeface="Calibri" panose="020F0502020204030204" pitchFamily="34" charset="0"/>
              </a:endParaRPr>
            </a:p>
          </p:txBody>
        </p:sp>
        <p:pic>
          <p:nvPicPr>
            <p:cNvPr id="12" name="Grafik 11" descr="Post-it-Notizen Silhouette">
              <a:extLst>
                <a:ext uri="{FF2B5EF4-FFF2-40B4-BE49-F238E27FC236}">
                  <a16:creationId xmlns:a16="http://schemas.microsoft.com/office/drawing/2014/main" id="{BCC16474-80B3-9D39-BB2B-101C4D9BB89B}"/>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3861420" y="5523962"/>
              <a:ext cx="530497" cy="611004"/>
            </a:xfrm>
            <a:prstGeom prst="rect">
              <a:avLst/>
            </a:prstGeom>
          </p:spPr>
        </p:pic>
      </p:grpSp>
      <p:sp>
        <p:nvSpPr>
          <p:cNvPr id="13" name="Textfeld 12">
            <a:extLst>
              <a:ext uri="{FF2B5EF4-FFF2-40B4-BE49-F238E27FC236}">
                <a16:creationId xmlns:a16="http://schemas.microsoft.com/office/drawing/2014/main" id="{1812A089-3993-156D-4121-40631B71FB0B}"/>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29.01.2023</a:t>
            </a:r>
          </a:p>
        </p:txBody>
      </p:sp>
    </p:spTree>
    <p:extLst>
      <p:ext uri="{BB962C8B-B14F-4D97-AF65-F5344CB8AC3E}">
        <p14:creationId xmlns:p14="http://schemas.microsoft.com/office/powerpoint/2010/main" val="380227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3</a:t>
            </a:fld>
            <a:endParaRPr lang="de-DE"/>
          </a:p>
        </p:txBody>
      </p:sp>
      <p:sp>
        <p:nvSpPr>
          <p:cNvPr id="4" name="Titel 3"/>
          <p:cNvSpPr>
            <a:spLocks noGrp="1"/>
          </p:cNvSpPr>
          <p:nvPr>
            <p:ph type="ctrTitle"/>
          </p:nvPr>
        </p:nvSpPr>
        <p:spPr bwMode="auto"/>
        <p:txBody>
          <a:bodyPr/>
          <a:lstStyle/>
          <a:p>
            <a:pPr>
              <a:defRPr/>
            </a:pPr>
            <a:r>
              <a:rPr lang="de-DE"/>
              <a:t>Warum Photovoltaik?</a:t>
            </a:r>
            <a:endParaRPr/>
          </a:p>
        </p:txBody>
      </p:sp>
      <p:pic>
        <p:nvPicPr>
          <p:cNvPr id="5" name="Grafik 4">
            <a:extLst>
              <a:ext uri="{FF2B5EF4-FFF2-40B4-BE49-F238E27FC236}">
                <a16:creationId xmlns:a16="http://schemas.microsoft.com/office/drawing/2014/main" id="{33E8DD06-2550-DBEC-DAD5-AE8064674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20" y="332656"/>
            <a:ext cx="2880000" cy="2362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30</a:t>
            </a:fld>
            <a:endParaRPr lang="de-DE"/>
          </a:p>
        </p:txBody>
      </p:sp>
      <p:sp>
        <p:nvSpPr>
          <p:cNvPr id="4" name="Titel 3"/>
          <p:cNvSpPr>
            <a:spLocks noGrp="1"/>
          </p:cNvSpPr>
          <p:nvPr>
            <p:ph type="ctrTitle"/>
          </p:nvPr>
        </p:nvSpPr>
        <p:spPr bwMode="auto"/>
        <p:txBody>
          <a:bodyPr/>
          <a:lstStyle/>
          <a:p>
            <a:pPr>
              <a:defRPr/>
            </a:pPr>
            <a:r>
              <a:rPr lang="de-DE"/>
              <a:t>Steuerliche Betrachtung</a:t>
            </a:r>
            <a:endParaRPr/>
          </a:p>
        </p:txBody>
      </p:sp>
      <p:pic>
        <p:nvPicPr>
          <p:cNvPr id="5" name="Grafik 4">
            <a:extLst>
              <a:ext uri="{FF2B5EF4-FFF2-40B4-BE49-F238E27FC236}">
                <a16:creationId xmlns:a16="http://schemas.microsoft.com/office/drawing/2014/main" id="{7C65662F-2C0C-4159-7849-CB3A5F102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20" y="312455"/>
            <a:ext cx="2880000" cy="236225"/>
          </a:xfrm>
          <a:prstGeom prst="rect">
            <a:avLst/>
          </a:prstGeom>
        </p:spPr>
      </p:pic>
      <p:sp>
        <p:nvSpPr>
          <p:cNvPr id="6" name="Textfeld 5">
            <a:extLst>
              <a:ext uri="{FF2B5EF4-FFF2-40B4-BE49-F238E27FC236}">
                <a16:creationId xmlns:a16="http://schemas.microsoft.com/office/drawing/2014/main" id="{0902B915-E097-102F-573F-806C0F31A538}"/>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extLst>
      <p:ext uri="{BB962C8B-B14F-4D97-AF65-F5344CB8AC3E}">
        <p14:creationId xmlns:p14="http://schemas.microsoft.com/office/powerpoint/2010/main" val="3862856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73557-EC6D-FDBC-A3ED-51C09D334555}"/>
              </a:ext>
            </a:extLst>
          </p:cNvPr>
          <p:cNvSpPr>
            <a:spLocks noGrp="1"/>
          </p:cNvSpPr>
          <p:nvPr>
            <p:ph type="title"/>
          </p:nvPr>
        </p:nvSpPr>
        <p:spPr/>
        <p:txBody>
          <a:bodyPr/>
          <a:lstStyle/>
          <a:p>
            <a:r>
              <a:rPr lang="de-DE"/>
              <a:t>Steuer </a:t>
            </a:r>
            <a:r>
              <a:rPr lang="de-DE" dirty="0"/>
              <a:t>im EEG23</a:t>
            </a:r>
          </a:p>
        </p:txBody>
      </p:sp>
      <p:sp>
        <p:nvSpPr>
          <p:cNvPr id="3" name="Datumsplatzhalter 2">
            <a:extLst>
              <a:ext uri="{FF2B5EF4-FFF2-40B4-BE49-F238E27FC236}">
                <a16:creationId xmlns:a16="http://schemas.microsoft.com/office/drawing/2014/main" id="{2E7EE8C7-B15C-A148-1074-B0E2B9189379}"/>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E888B3FD-9DEE-2F65-6071-89ECD8F08508}"/>
              </a:ext>
            </a:extLst>
          </p:cNvPr>
          <p:cNvSpPr>
            <a:spLocks noGrp="1"/>
          </p:cNvSpPr>
          <p:nvPr>
            <p:ph type="sldNum" sz="quarter" idx="12"/>
          </p:nvPr>
        </p:nvSpPr>
        <p:spPr/>
        <p:txBody>
          <a:bodyPr/>
          <a:lstStyle/>
          <a:p>
            <a:pPr>
              <a:defRPr/>
            </a:pPr>
            <a:fld id="{1FBEC313-BFA3-4240-9241-A71F3CEF1773}" type="slidenum">
              <a:rPr lang="de-DE" smtClean="0"/>
              <a:pPr>
                <a:defRPr/>
              </a:pPr>
              <a:t>31</a:t>
            </a:fld>
            <a:endParaRPr lang="de-DE"/>
          </a:p>
        </p:txBody>
      </p:sp>
      <p:sp>
        <p:nvSpPr>
          <p:cNvPr id="5" name="Untertitel 4">
            <a:extLst>
              <a:ext uri="{FF2B5EF4-FFF2-40B4-BE49-F238E27FC236}">
                <a16:creationId xmlns:a16="http://schemas.microsoft.com/office/drawing/2014/main" id="{6E1D2B7D-ABE5-7823-29E0-846E7DD63854}"/>
              </a:ext>
            </a:extLst>
          </p:cNvPr>
          <p:cNvSpPr>
            <a:spLocks noGrp="1"/>
          </p:cNvSpPr>
          <p:nvPr>
            <p:ph type="subTitle" idx="13"/>
          </p:nvPr>
        </p:nvSpPr>
        <p:spPr/>
        <p:txBody>
          <a:bodyPr>
            <a:normAutofit fontScale="85000" lnSpcReduction="20000"/>
          </a:bodyPr>
          <a:lstStyle/>
          <a:p>
            <a:r>
              <a:rPr lang="de-DE"/>
              <a:t>Steuerliche </a:t>
            </a:r>
            <a:r>
              <a:rPr lang="de-DE" dirty="0"/>
              <a:t>Betrachtung</a:t>
            </a:r>
          </a:p>
          <a:p>
            <a:endParaRPr lang="de-DE" dirty="0"/>
          </a:p>
        </p:txBody>
      </p:sp>
      <p:graphicFrame>
        <p:nvGraphicFramePr>
          <p:cNvPr id="7" name="Tabelle 7">
            <a:extLst>
              <a:ext uri="{FF2B5EF4-FFF2-40B4-BE49-F238E27FC236}">
                <a16:creationId xmlns:a16="http://schemas.microsoft.com/office/drawing/2014/main" id="{A1B08E85-B11E-25BB-15D5-D9459A0C90FE}"/>
              </a:ext>
            </a:extLst>
          </p:cNvPr>
          <p:cNvGraphicFramePr>
            <a:graphicFrameLocks noGrp="1"/>
          </p:cNvGraphicFramePr>
          <p:nvPr>
            <p:ph idx="1"/>
            <p:extLst>
              <p:ext uri="{D42A27DB-BD31-4B8C-83A1-F6EECF244321}">
                <p14:modId xmlns:p14="http://schemas.microsoft.com/office/powerpoint/2010/main" val="4112861824"/>
              </p:ext>
            </p:extLst>
          </p:nvPr>
        </p:nvGraphicFramePr>
        <p:xfrm>
          <a:off x="335360" y="1627188"/>
          <a:ext cx="9865096" cy="1112520"/>
        </p:xfrm>
        <a:graphic>
          <a:graphicData uri="http://schemas.openxmlformats.org/drawingml/2006/table">
            <a:tbl>
              <a:tblPr firstRow="1" bandRow="1">
                <a:tableStyleId>{36D8CA15-6391-DA56-2ADC-63C04A4D281F}</a:tableStyleId>
              </a:tblPr>
              <a:tblGrid>
                <a:gridCol w="9865096">
                  <a:extLst>
                    <a:ext uri="{9D8B030D-6E8A-4147-A177-3AD203B41FA5}">
                      <a16:colId xmlns:a16="http://schemas.microsoft.com/office/drawing/2014/main" val="1476306466"/>
                    </a:ext>
                  </a:extLst>
                </a:gridCol>
              </a:tblGrid>
              <a:tr h="370840">
                <a:tc>
                  <a:txBody>
                    <a:bodyPr/>
                    <a:lstStyle/>
                    <a:p>
                      <a:r>
                        <a:rPr lang="de-DE" b="1" dirty="0">
                          <a:latin typeface="Calibri" panose="020F0502020204030204" pitchFamily="34" charset="0"/>
                          <a:cs typeface="Calibri" panose="020F0502020204030204" pitchFamily="34" charset="0"/>
                        </a:rPr>
                        <a:t>Was?</a:t>
                      </a:r>
                    </a:p>
                  </a:txBody>
                  <a:tcPr/>
                </a:tc>
                <a:extLst>
                  <a:ext uri="{0D108BD9-81ED-4DB2-BD59-A6C34878D82A}">
                    <a16:rowId xmlns:a16="http://schemas.microsoft.com/office/drawing/2014/main" val="3192979109"/>
                  </a:ext>
                </a:extLst>
              </a:tr>
              <a:tr h="37084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a:latin typeface="Calibri" panose="020F0502020204030204" pitchFamily="34" charset="0"/>
                          <a:cs typeface="Calibri" panose="020F0502020204030204" pitchFamily="34" charset="0"/>
                        </a:rPr>
                        <a:t>Einnahmen aus dem Anlagenbetrieb sind von der Einkommenssteuer befreit</a:t>
                      </a:r>
                      <a:endParaRPr lang="de-D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546262"/>
                  </a:ext>
                </a:extLst>
              </a:tr>
              <a:tr h="370840">
                <a:tc>
                  <a:txBody>
                    <a:bodyPr/>
                    <a:lstStyle/>
                    <a:p>
                      <a:r>
                        <a:rPr lang="de-DE" dirty="0">
                          <a:latin typeface="Calibri" panose="020F0502020204030204" pitchFamily="34" charset="0"/>
                          <a:cs typeface="Calibri" panose="020F0502020204030204" pitchFamily="34" charset="0"/>
                        </a:rPr>
                        <a:t>Entfall der Mehrwertsteuer </a:t>
                      </a:r>
                      <a:r>
                        <a:rPr lang="de-DE">
                          <a:latin typeface="Calibri" panose="020F0502020204030204" pitchFamily="34" charset="0"/>
                          <a:cs typeface="Calibri" panose="020F0502020204030204" pitchFamily="34" charset="0"/>
                        </a:rPr>
                        <a:t>für Lieferung </a:t>
                      </a:r>
                      <a:r>
                        <a:rPr lang="de-DE" dirty="0">
                          <a:latin typeface="Calibri" panose="020F0502020204030204" pitchFamily="34" charset="0"/>
                          <a:cs typeface="Calibri" panose="020F0502020204030204" pitchFamily="34" charset="0"/>
                        </a:rPr>
                        <a:t>und Installation </a:t>
                      </a:r>
                      <a:r>
                        <a:rPr lang="de-DE">
                          <a:latin typeface="Calibri" panose="020F0502020204030204" pitchFamily="34" charset="0"/>
                          <a:cs typeface="Calibri" panose="020F0502020204030204" pitchFamily="34" charset="0"/>
                        </a:rPr>
                        <a:t>von PV-Anlagen</a:t>
                      </a:r>
                      <a:endParaRPr lang="de-D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10327960"/>
                  </a:ext>
                </a:extLst>
              </a:tr>
            </a:tbl>
          </a:graphicData>
        </a:graphic>
      </p:graphicFrame>
      <p:sp>
        <p:nvSpPr>
          <p:cNvPr id="6" name="Textfeld 5">
            <a:extLst>
              <a:ext uri="{FF2B5EF4-FFF2-40B4-BE49-F238E27FC236}">
                <a16:creationId xmlns:a16="http://schemas.microsoft.com/office/drawing/2014/main" id="{E2A9D004-F939-B020-904D-F46A675EA4E8}"/>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18.12.2022</a:t>
            </a:r>
          </a:p>
        </p:txBody>
      </p:sp>
    </p:spTree>
    <p:extLst>
      <p:ext uri="{BB962C8B-B14F-4D97-AF65-F5344CB8AC3E}">
        <p14:creationId xmlns:p14="http://schemas.microsoft.com/office/powerpoint/2010/main" val="1854613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AFC1F0-A8D0-1184-6AB8-C1D7510B256A}"/>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83E2384E-1D58-0455-AAAE-D5704C120790}"/>
              </a:ext>
            </a:extLst>
          </p:cNvPr>
          <p:cNvSpPr>
            <a:spLocks noGrp="1"/>
          </p:cNvSpPr>
          <p:nvPr>
            <p:ph type="sldNum" sz="quarter" idx="12"/>
          </p:nvPr>
        </p:nvSpPr>
        <p:spPr/>
        <p:txBody>
          <a:bodyPr/>
          <a:lstStyle/>
          <a:p>
            <a:pPr>
              <a:defRPr/>
            </a:pPr>
            <a:fld id="{1FBEC313-BFA3-4240-9241-A71F3CEF1773}" type="slidenum">
              <a:rPr lang="de-DE" smtClean="0"/>
              <a:pPr>
                <a:defRPr/>
              </a:pPr>
              <a:t>32</a:t>
            </a:fld>
            <a:endParaRPr lang="de-DE"/>
          </a:p>
        </p:txBody>
      </p:sp>
      <p:sp>
        <p:nvSpPr>
          <p:cNvPr id="5" name="Untertitel 4">
            <a:extLst>
              <a:ext uri="{FF2B5EF4-FFF2-40B4-BE49-F238E27FC236}">
                <a16:creationId xmlns:a16="http://schemas.microsoft.com/office/drawing/2014/main" id="{5A7D0E30-9E8D-03E4-35BC-9F9B515F4BB9}"/>
              </a:ext>
            </a:extLst>
          </p:cNvPr>
          <p:cNvSpPr>
            <a:spLocks noGrp="1"/>
          </p:cNvSpPr>
          <p:nvPr>
            <p:ph type="subTitle" idx="13"/>
          </p:nvPr>
        </p:nvSpPr>
        <p:spPr/>
        <p:txBody>
          <a:bodyPr>
            <a:normAutofit fontScale="85000" lnSpcReduction="20000"/>
          </a:bodyPr>
          <a:lstStyle/>
          <a:p>
            <a:r>
              <a:rPr lang="de-DE"/>
              <a:t>Steuerliche Betrachtung</a:t>
            </a:r>
          </a:p>
        </p:txBody>
      </p:sp>
      <p:sp>
        <p:nvSpPr>
          <p:cNvPr id="7" name="Titel 1">
            <a:extLst>
              <a:ext uri="{FF2B5EF4-FFF2-40B4-BE49-F238E27FC236}">
                <a16:creationId xmlns:a16="http://schemas.microsoft.com/office/drawing/2014/main" id="{14714FB9-DEB3-335E-11C2-6DCE1C54F013}"/>
              </a:ext>
            </a:extLst>
          </p:cNvPr>
          <p:cNvSpPr>
            <a:spLocks noGrp="1"/>
          </p:cNvSpPr>
          <p:nvPr>
            <p:ph type="title"/>
          </p:nvPr>
        </p:nvSpPr>
        <p:spPr bwMode="auto">
          <a:xfrm>
            <a:off x="292238" y="758340"/>
            <a:ext cx="10515600" cy="651988"/>
          </a:xfrm>
        </p:spPr>
        <p:txBody>
          <a:bodyPr/>
          <a:lstStyle/>
          <a:p>
            <a:pPr>
              <a:defRPr/>
            </a:pPr>
            <a:r>
              <a:rPr lang="de-DE">
                <a:solidFill>
                  <a:srgbClr val="5723B8"/>
                </a:solidFill>
              </a:rPr>
              <a:t>Steuerliche Behandlung im Einzelfall prüfen</a:t>
            </a:r>
            <a:endParaRPr/>
          </a:p>
        </p:txBody>
      </p:sp>
      <p:sp>
        <p:nvSpPr>
          <p:cNvPr id="8" name="Inhaltsplatzhalter 5">
            <a:extLst>
              <a:ext uri="{FF2B5EF4-FFF2-40B4-BE49-F238E27FC236}">
                <a16:creationId xmlns:a16="http://schemas.microsoft.com/office/drawing/2014/main" id="{30123A29-AAC9-512E-DF83-E16CAE17272B}"/>
              </a:ext>
            </a:extLst>
          </p:cNvPr>
          <p:cNvSpPr>
            <a:spLocks noGrp="1"/>
          </p:cNvSpPr>
          <p:nvPr>
            <p:ph idx="1"/>
          </p:nvPr>
        </p:nvSpPr>
        <p:spPr bwMode="auto">
          <a:xfrm>
            <a:off x="335360" y="1412776"/>
            <a:ext cx="9433048" cy="2872651"/>
          </a:xfrm>
        </p:spPr>
        <p:txBody>
          <a:bodyPr>
            <a:normAutofit fontScale="92500" lnSpcReduction="20000"/>
          </a:bodyPr>
          <a:lstStyle/>
          <a:p>
            <a:pPr marL="0" indent="0">
              <a:lnSpc>
                <a:spcPct val="120000"/>
              </a:lnSpc>
              <a:spcBef>
                <a:spcPts val="600"/>
              </a:spcBef>
              <a:buNone/>
              <a:defRPr/>
            </a:pPr>
            <a:r>
              <a:rPr lang="de-DE" sz="2400" dirty="0"/>
              <a:t>Detaillierte Klärung der steuerlichen Behandlung der Anlage mit dem/der </a:t>
            </a:r>
            <a:r>
              <a:rPr lang="de-DE" sz="2400" dirty="0" err="1"/>
              <a:t>Steuerberater:in</a:t>
            </a:r>
            <a:endParaRPr lang="de-DE" sz="2400" dirty="0"/>
          </a:p>
          <a:p>
            <a:pPr>
              <a:lnSpc>
                <a:spcPct val="120000"/>
              </a:lnSpc>
              <a:spcBef>
                <a:spcPts val="600"/>
              </a:spcBef>
              <a:defRPr/>
            </a:pPr>
            <a:r>
              <a:rPr lang="de-DE" sz="2400" dirty="0"/>
              <a:t>Volle Steuerpflicht und Steuervorteile nutzen (</a:t>
            </a:r>
            <a:r>
              <a:rPr lang="de-DE" sz="2400"/>
              <a:t>Abschreibung, Sonderabschreibungen</a:t>
            </a:r>
            <a:r>
              <a:rPr lang="de-DE" sz="2400" dirty="0"/>
              <a:t>, Umsatzsteuerrückerstattung) </a:t>
            </a:r>
            <a:endParaRPr sz="2400" dirty="0"/>
          </a:p>
          <a:p>
            <a:pPr>
              <a:lnSpc>
                <a:spcPct val="120000"/>
              </a:lnSpc>
              <a:spcBef>
                <a:spcPts val="600"/>
              </a:spcBef>
              <a:defRPr/>
            </a:pPr>
            <a:r>
              <a:rPr lang="de-DE" sz="2400" dirty="0"/>
              <a:t>Nur Gewinnversteuerung (ohne Umsatzsteuererstattung)</a:t>
            </a:r>
            <a:endParaRPr sz="2400" dirty="0"/>
          </a:p>
          <a:p>
            <a:pPr>
              <a:lnSpc>
                <a:spcPct val="120000"/>
              </a:lnSpc>
              <a:spcBef>
                <a:spcPts val="600"/>
              </a:spcBef>
              <a:defRPr/>
            </a:pPr>
            <a:r>
              <a:rPr lang="de-DE" sz="2400" dirty="0"/>
              <a:t>Photovoltaik ohne Finanzamt betreiben (bis 15 bzw. 30 kWp ohne Nachweis) </a:t>
            </a:r>
            <a:br>
              <a:rPr lang="de-DE" sz="2400" dirty="0"/>
            </a:br>
            <a:r>
              <a:rPr lang="de-DE" sz="2400" dirty="0"/>
              <a:t>möglich oder Liebhaberei (wenn kein Gewinn erzielt wird)</a:t>
            </a:r>
            <a:endParaRPr sz="2400" dirty="0"/>
          </a:p>
          <a:p>
            <a:pPr>
              <a:defRPr/>
            </a:pPr>
            <a:endParaRPr lang="de-DE" sz="2400" dirty="0"/>
          </a:p>
        </p:txBody>
      </p:sp>
      <p:pic>
        <p:nvPicPr>
          <p:cNvPr id="9" name="Grafik 8" descr="Fliegendes Geld mit einfarbiger Füllung">
            <a:extLst>
              <a:ext uri="{FF2B5EF4-FFF2-40B4-BE49-F238E27FC236}">
                <a16:creationId xmlns:a16="http://schemas.microsoft.com/office/drawing/2014/main" id="{C3415FE8-0D7F-406B-858C-A9803A575763}"/>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10128448" y="1916832"/>
            <a:ext cx="1624908" cy="1624908"/>
          </a:xfrm>
          <a:prstGeom prst="rect">
            <a:avLst/>
          </a:prstGeom>
        </p:spPr>
      </p:pic>
      <p:grpSp>
        <p:nvGrpSpPr>
          <p:cNvPr id="10" name="Gruppieren 9">
            <a:extLst>
              <a:ext uri="{FF2B5EF4-FFF2-40B4-BE49-F238E27FC236}">
                <a16:creationId xmlns:a16="http://schemas.microsoft.com/office/drawing/2014/main" id="{25CC38B9-A0FA-C2B2-413E-1595851558DF}"/>
              </a:ext>
            </a:extLst>
          </p:cNvPr>
          <p:cNvGrpSpPr/>
          <p:nvPr/>
        </p:nvGrpSpPr>
        <p:grpSpPr bwMode="auto">
          <a:xfrm>
            <a:off x="438644" y="4221088"/>
            <a:ext cx="10481892" cy="1872672"/>
            <a:chOff x="1008742" y="4718933"/>
            <a:chExt cx="10481892" cy="1872672"/>
          </a:xfrm>
        </p:grpSpPr>
        <p:sp>
          <p:nvSpPr>
            <p:cNvPr id="11" name="Textfeld 10">
              <a:extLst>
                <a:ext uri="{FF2B5EF4-FFF2-40B4-BE49-F238E27FC236}">
                  <a16:creationId xmlns:a16="http://schemas.microsoft.com/office/drawing/2014/main" id="{79EBA3E6-77BB-AEA1-63FE-CE5D52815E7A}"/>
                </a:ext>
              </a:extLst>
            </p:cNvPr>
            <p:cNvSpPr txBox="1"/>
            <p:nvPr/>
          </p:nvSpPr>
          <p:spPr bwMode="auto">
            <a:xfrm>
              <a:off x="1619746" y="4837279"/>
              <a:ext cx="9870888" cy="1754326"/>
            </a:xfrm>
            <a:prstGeom prst="rect">
              <a:avLst/>
            </a:prstGeom>
            <a:noFill/>
          </p:spPr>
          <p:txBody>
            <a:bodyPr wrap="square">
              <a:spAutoFit/>
            </a:bodyPr>
            <a:lstStyle/>
            <a:p>
              <a:pPr>
                <a:defRPr/>
              </a:pPr>
              <a:r>
                <a:rPr lang="de-DE" b="1" i="1" dirty="0">
                  <a:latin typeface="Calibri" panose="020F0502020204030204" pitchFamily="34" charset="0"/>
                </a:rPr>
                <a:t>Informative Links:</a:t>
              </a:r>
              <a:endParaRPr b="1" dirty="0">
                <a:latin typeface="Calibri" panose="020F0502020204030204" pitchFamily="34" charset="0"/>
              </a:endParaRPr>
            </a:p>
            <a:p>
              <a:pPr marL="742950" lvl="1" indent="-285750">
                <a:buFont typeface="Arial"/>
                <a:buChar char="•"/>
                <a:defRPr/>
              </a:pPr>
              <a:r>
                <a:rPr lang="de-DE" i="1" u="sng" dirty="0">
                  <a:latin typeface="Calibri" panose="020F0502020204030204" pitchFamily="34" charset="0"/>
                  <a:hlinkClick r:id="rId4" tooltip="http://www.pv-magazine.de/themen/steuertipps"/>
                </a:rPr>
                <a:t>www.pv-magazine.de/themen/steuertipps</a:t>
              </a:r>
              <a:r>
                <a:rPr lang="de-DE" i="1" dirty="0">
                  <a:latin typeface="Calibri" panose="020F0502020204030204" pitchFamily="34" charset="0"/>
                </a:rPr>
                <a:t> </a:t>
              </a:r>
              <a:endParaRPr dirty="0">
                <a:latin typeface="Calibri" panose="020F0502020204030204" pitchFamily="34" charset="0"/>
              </a:endParaRPr>
            </a:p>
            <a:p>
              <a:pPr marL="742950" lvl="1" indent="-285750">
                <a:buFont typeface="Arial"/>
                <a:buChar char="•"/>
                <a:defRPr/>
              </a:pPr>
              <a:r>
                <a:rPr lang="de-DE" i="1" u="sng" dirty="0">
                  <a:latin typeface="Calibri" panose="020F0502020204030204" pitchFamily="34" charset="0"/>
                  <a:hlinkClick r:id="rId5" tooltip="http://www.verbraucherzentrale.nrw/wissen/energie/erneuerbare-energien/photovoltaik-woran-sie-beim-thema-steuern-denken-sollten-65532"/>
                </a:rPr>
                <a:t>www.verbraucherzentrale.nrw/wissen/energie/erneuerbare-energien/photovoltaik-woran-sie-beim-thema-steuern-denken-sollten-65532</a:t>
              </a:r>
              <a:r>
                <a:rPr lang="de-DE" i="1" dirty="0">
                  <a:latin typeface="Calibri" panose="020F0502020204030204" pitchFamily="34" charset="0"/>
                </a:rPr>
                <a:t>   </a:t>
              </a:r>
              <a:endParaRPr dirty="0">
                <a:latin typeface="Calibri" panose="020F0502020204030204" pitchFamily="34" charset="0"/>
              </a:endParaRPr>
            </a:p>
            <a:p>
              <a:pPr marL="742950" lvl="1" indent="-285750">
                <a:buFont typeface="Arial"/>
                <a:buChar char="•"/>
                <a:defRPr/>
              </a:pPr>
              <a:r>
                <a:rPr lang="de-DE" i="1" u="sng" dirty="0">
                  <a:latin typeface="Calibri" panose="020F0502020204030204" pitchFamily="34" charset="0"/>
                  <a:hlinkClick r:id="rId6" tooltip="http://www.finanzverwaltung.nrw.de/de/photovoltaikanlage-und-das-finanzamt"/>
                </a:rPr>
                <a:t>www.finanzverwaltung.nrw.de/de/photovoltaikanlage-und-das-finanzamt</a:t>
              </a:r>
              <a:r>
                <a:rPr lang="de-DE" i="1" dirty="0">
                  <a:latin typeface="Calibri" panose="020F0502020204030204" pitchFamily="34" charset="0"/>
                </a:rPr>
                <a:t> </a:t>
              </a:r>
              <a:endParaRPr dirty="0">
                <a:latin typeface="Calibri" panose="020F0502020204030204" pitchFamily="34" charset="0"/>
              </a:endParaRPr>
            </a:p>
            <a:p>
              <a:pPr marL="742950" lvl="1" indent="-285750">
                <a:buFont typeface="Arial"/>
                <a:buChar char="•"/>
                <a:defRPr/>
              </a:pPr>
              <a:r>
                <a:rPr lang="de-DE" i="1" u="sng" dirty="0">
                  <a:latin typeface="Calibri" panose="020F0502020204030204" pitchFamily="34" charset="0"/>
                  <a:hlinkClick r:id="rId7" tooltip="http://www.finanzamt.bayern.de/Informationen/Steuerinfos/Weitere_Themen/Photovoltaikanlagen/"/>
                </a:rPr>
                <a:t>www.finanzamt.bayern.de/Informationen/Steuerinfos/Weitere_Themen/Photovoltaikanlagen/</a:t>
              </a:r>
              <a:endParaRPr dirty="0">
                <a:latin typeface="Calibri" panose="020F0502020204030204" pitchFamily="34" charset="0"/>
              </a:endParaRPr>
            </a:p>
          </p:txBody>
        </p:sp>
        <p:pic>
          <p:nvPicPr>
            <p:cNvPr id="12" name="Grafik 11" descr="Post-it-Notizen Silhouette">
              <a:extLst>
                <a:ext uri="{FF2B5EF4-FFF2-40B4-BE49-F238E27FC236}">
                  <a16:creationId xmlns:a16="http://schemas.microsoft.com/office/drawing/2014/main" id="{0EF7E497-BF3C-CC1E-BA39-C66CF87C0E27}"/>
                </a:ext>
              </a:extLst>
            </p:cNvPr>
            <p:cNvPicPr>
              <a:picLocks noChangeAspect="1"/>
            </p:cNvPicPr>
            <p:nvPr/>
          </p:nvPicPr>
          <p:blipFill>
            <a:blip r:embed="rId8" cstate="email">
              <a:extLst>
                <a:ext uri="{28A0092B-C50C-407E-A947-70E740481C1C}">
                  <a14:useLocalDpi xmlns:a14="http://schemas.microsoft.com/office/drawing/2010/main"/>
                </a:ext>
              </a:extLst>
            </a:blip>
            <a:stretch/>
          </p:blipFill>
          <p:spPr bwMode="auto">
            <a:xfrm>
              <a:off x="1008742" y="4718933"/>
              <a:ext cx="611004" cy="611004"/>
            </a:xfrm>
            <a:prstGeom prst="rect">
              <a:avLst/>
            </a:prstGeom>
          </p:spPr>
        </p:pic>
      </p:grpSp>
      <p:sp>
        <p:nvSpPr>
          <p:cNvPr id="13" name="Textfeld 12">
            <a:extLst>
              <a:ext uri="{FF2B5EF4-FFF2-40B4-BE49-F238E27FC236}">
                <a16:creationId xmlns:a16="http://schemas.microsoft.com/office/drawing/2014/main" id="{A1D8E2AA-7315-D02B-5032-5340EA274939}"/>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extLst>
      <p:ext uri="{BB962C8B-B14F-4D97-AF65-F5344CB8AC3E}">
        <p14:creationId xmlns:p14="http://schemas.microsoft.com/office/powerpoint/2010/main" val="881580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33</a:t>
            </a:fld>
            <a:endParaRPr lang="de-DE"/>
          </a:p>
        </p:txBody>
      </p:sp>
      <p:sp>
        <p:nvSpPr>
          <p:cNvPr id="4" name="Titel 3"/>
          <p:cNvSpPr>
            <a:spLocks noGrp="1"/>
          </p:cNvSpPr>
          <p:nvPr>
            <p:ph type="ctrTitle"/>
          </p:nvPr>
        </p:nvSpPr>
        <p:spPr bwMode="auto"/>
        <p:txBody>
          <a:bodyPr>
            <a:normAutofit fontScale="90000"/>
          </a:bodyPr>
          <a:lstStyle/>
          <a:p>
            <a:pPr>
              <a:defRPr/>
            </a:pPr>
            <a:r>
              <a:rPr lang="de-DE"/>
              <a:t>Nützliche Tipps zur </a:t>
            </a:r>
            <a:br>
              <a:rPr lang="de-DE"/>
            </a:br>
            <a:r>
              <a:rPr lang="de-DE"/>
              <a:t>eigenen Anlage</a:t>
            </a:r>
            <a:endParaRPr/>
          </a:p>
        </p:txBody>
      </p:sp>
      <p:pic>
        <p:nvPicPr>
          <p:cNvPr id="5" name="Grafik 4">
            <a:extLst>
              <a:ext uri="{FF2B5EF4-FFF2-40B4-BE49-F238E27FC236}">
                <a16:creationId xmlns:a16="http://schemas.microsoft.com/office/drawing/2014/main" id="{469EBF78-5ECA-5EFE-0E62-2506BCCE6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20" y="312455"/>
            <a:ext cx="2880000" cy="2362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itel 10"/>
          <p:cNvSpPr>
            <a:spLocks noGrp="1"/>
          </p:cNvSpPr>
          <p:nvPr>
            <p:ph type="title"/>
          </p:nvPr>
        </p:nvSpPr>
        <p:spPr bwMode="auto"/>
        <p:txBody>
          <a:bodyPr/>
          <a:lstStyle/>
          <a:p>
            <a:pPr>
              <a:defRPr/>
            </a:pPr>
            <a:r>
              <a:rPr lang="de-DE" dirty="0"/>
              <a:t>8 Schritte zur eigenen Anlage</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34</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Nützliche Tipps zur eigenen Anlage</a:t>
            </a:r>
            <a:endParaRPr/>
          </a:p>
        </p:txBody>
      </p:sp>
      <p:pic>
        <p:nvPicPr>
          <p:cNvPr id="13" name="Inhaltsplatzhalt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bwMode="auto">
          <a:xfrm>
            <a:off x="8055233" y="917176"/>
            <a:ext cx="3809555" cy="3375920"/>
          </a:xfrm>
          <a:prstGeom prst="rect">
            <a:avLst/>
          </a:prstGeom>
          <a:noFill/>
          <a:ln>
            <a:noFill/>
          </a:ln>
        </p:spPr>
      </p:pic>
      <p:sp>
        <p:nvSpPr>
          <p:cNvPr id="12" name="Inhaltsplatzhalter 11"/>
          <p:cNvSpPr>
            <a:spLocks noGrp="1"/>
          </p:cNvSpPr>
          <p:nvPr>
            <p:ph idx="4294967295"/>
          </p:nvPr>
        </p:nvSpPr>
        <p:spPr bwMode="auto">
          <a:xfrm>
            <a:off x="335360" y="1412776"/>
            <a:ext cx="7704856" cy="4943574"/>
          </a:xfrm>
        </p:spPr>
        <p:txBody>
          <a:bodyPr>
            <a:noAutofit/>
          </a:bodyPr>
          <a:lstStyle/>
          <a:p>
            <a:pPr marL="457200" indent="-457200">
              <a:lnSpc>
                <a:spcPct val="100000"/>
              </a:lnSpc>
              <a:spcBef>
                <a:spcPts val="600"/>
              </a:spcBef>
              <a:spcAft>
                <a:spcPts val="600"/>
              </a:spcAft>
              <a:buFont typeface="+mj-lt"/>
              <a:buAutoNum type="arabicPeriod"/>
              <a:defRPr/>
            </a:pPr>
            <a:r>
              <a:rPr lang="de-DE" sz="2400" dirty="0"/>
              <a:t>Idee und Erst-Information (heute)</a:t>
            </a:r>
            <a:endParaRPr dirty="0"/>
          </a:p>
          <a:p>
            <a:pPr marL="457200" indent="-457200">
              <a:lnSpc>
                <a:spcPct val="100000"/>
              </a:lnSpc>
              <a:spcBef>
                <a:spcPts val="600"/>
              </a:spcBef>
              <a:spcAft>
                <a:spcPts val="600"/>
              </a:spcAft>
              <a:buFont typeface="+mj-lt"/>
              <a:buAutoNum type="arabicPeriod"/>
              <a:defRPr/>
            </a:pPr>
            <a:r>
              <a:rPr lang="de-DE" sz="2400" dirty="0"/>
              <a:t>Ertragsabschätzung, Möglichkeiten &amp; Aufwand</a:t>
            </a:r>
            <a:endParaRPr dirty="0"/>
          </a:p>
          <a:p>
            <a:pPr marL="457200" indent="-457200">
              <a:lnSpc>
                <a:spcPct val="100000"/>
              </a:lnSpc>
              <a:spcBef>
                <a:spcPts val="600"/>
              </a:spcBef>
              <a:spcAft>
                <a:spcPts val="600"/>
              </a:spcAft>
              <a:buFont typeface="+mj-lt"/>
              <a:buAutoNum type="arabicPeriod"/>
              <a:defRPr/>
            </a:pPr>
            <a:r>
              <a:rPr lang="de-DE" sz="2400" dirty="0"/>
              <a:t>Angebote von zwei/mehreren Anbietern</a:t>
            </a:r>
            <a:endParaRPr dirty="0"/>
          </a:p>
          <a:p>
            <a:pPr marL="457200" indent="-457200">
              <a:lnSpc>
                <a:spcPct val="100000"/>
              </a:lnSpc>
              <a:spcBef>
                <a:spcPts val="600"/>
              </a:spcBef>
              <a:spcAft>
                <a:spcPts val="600"/>
              </a:spcAft>
              <a:buFont typeface="+mj-lt"/>
              <a:buAutoNum type="arabicPeriod"/>
              <a:defRPr/>
            </a:pPr>
            <a:r>
              <a:rPr lang="de-DE" sz="2400"/>
              <a:t>Förderung beantragen, falls möglich</a:t>
            </a:r>
            <a:endParaRPr dirty="0"/>
          </a:p>
          <a:p>
            <a:pPr marL="457200" indent="-457200">
              <a:lnSpc>
                <a:spcPct val="100000"/>
              </a:lnSpc>
              <a:spcBef>
                <a:spcPts val="600"/>
              </a:spcBef>
              <a:spcAft>
                <a:spcPts val="600"/>
              </a:spcAft>
              <a:buFont typeface="+mj-lt"/>
              <a:buAutoNum type="arabicPeriod"/>
              <a:defRPr/>
            </a:pPr>
            <a:r>
              <a:rPr lang="de-DE" sz="2400" dirty="0"/>
              <a:t>Kaufvertrag mit </a:t>
            </a:r>
            <a:r>
              <a:rPr lang="de-DE" sz="2400" dirty="0" err="1"/>
              <a:t>Inbetriebnahmedatum</a:t>
            </a:r>
            <a:r>
              <a:rPr lang="de-DE" sz="2400" dirty="0"/>
              <a:t> und Komplettpreis</a:t>
            </a:r>
            <a:endParaRPr dirty="0"/>
          </a:p>
          <a:p>
            <a:pPr marL="457200" indent="-457200">
              <a:lnSpc>
                <a:spcPct val="100000"/>
              </a:lnSpc>
              <a:spcBef>
                <a:spcPts val="600"/>
              </a:spcBef>
              <a:spcAft>
                <a:spcPts val="600"/>
              </a:spcAft>
              <a:buFont typeface="+mj-lt"/>
              <a:buAutoNum type="arabicPeriod"/>
              <a:defRPr/>
            </a:pPr>
            <a:r>
              <a:rPr lang="de-DE" sz="2400" dirty="0"/>
              <a:t>Klärung Steuerfragen &amp; Versicherungsschutz</a:t>
            </a:r>
          </a:p>
          <a:p>
            <a:pPr marL="457200" indent="-457200">
              <a:lnSpc>
                <a:spcPct val="100000"/>
              </a:lnSpc>
              <a:spcBef>
                <a:spcPts val="600"/>
              </a:spcBef>
              <a:spcAft>
                <a:spcPts val="600"/>
              </a:spcAft>
              <a:buFont typeface="+mj-lt"/>
              <a:buAutoNum type="arabicPeriod"/>
              <a:defRPr/>
            </a:pPr>
            <a:r>
              <a:rPr lang="de-DE" sz="2400" dirty="0"/>
              <a:t>Installation der Anlage</a:t>
            </a:r>
            <a:endParaRPr dirty="0"/>
          </a:p>
          <a:p>
            <a:pPr marL="457200" indent="-457200">
              <a:lnSpc>
                <a:spcPct val="100000"/>
              </a:lnSpc>
              <a:spcBef>
                <a:spcPts val="600"/>
              </a:spcBef>
              <a:spcAft>
                <a:spcPts val="600"/>
              </a:spcAft>
              <a:buFont typeface="+mj-lt"/>
              <a:buAutoNum type="arabicPeriod"/>
              <a:defRPr/>
            </a:pPr>
            <a:r>
              <a:rPr lang="de-DE" sz="2400" dirty="0"/>
              <a:t>Anmeldung bei Netzbetreiber</a:t>
            </a:r>
            <a:r>
              <a:rPr lang="de-DE" sz="2400"/>
              <a:t>, Marktstamm-datenregister</a:t>
            </a:r>
            <a:endParaRPr dirty="0"/>
          </a:p>
          <a:p>
            <a:pPr marL="457200" indent="-457200">
              <a:lnSpc>
                <a:spcPct val="100000"/>
              </a:lnSpc>
              <a:spcBef>
                <a:spcPts val="600"/>
              </a:spcBef>
              <a:buFont typeface="+mj-lt"/>
              <a:buAutoNum type="arabicPeriod"/>
              <a:defRPr/>
            </a:pPr>
            <a:endParaRPr lang="de-DE" sz="2400" dirty="0"/>
          </a:p>
        </p:txBody>
      </p:sp>
      <p:sp>
        <p:nvSpPr>
          <p:cNvPr id="9" name="Textfeld 8"/>
          <p:cNvSpPr txBox="1"/>
          <p:nvPr/>
        </p:nvSpPr>
        <p:spPr bwMode="auto">
          <a:xfrm>
            <a:off x="8256240" y="4769857"/>
            <a:ext cx="3809555" cy="1323439"/>
          </a:xfrm>
          <a:prstGeom prst="rect">
            <a:avLst/>
          </a:prstGeom>
          <a:noFill/>
        </p:spPr>
        <p:txBody>
          <a:bodyPr wrap="square">
            <a:spAutoFit/>
          </a:bodyPr>
          <a:lstStyle/>
          <a:p>
            <a:pPr marL="0" indent="0">
              <a:buNone/>
              <a:defRPr/>
            </a:pPr>
            <a:r>
              <a:rPr lang="de-DE" sz="2000" i="1" dirty="0">
                <a:latin typeface="Calibri" panose="020F0502020204030204" pitchFamily="34" charset="0"/>
              </a:rPr>
              <a:t>Der SFV steht Ihnen gerne für Infos und Beratung zur Verfügung. Infos unter: </a:t>
            </a:r>
            <a:r>
              <a:rPr lang="de-DE" sz="2000" i="1" u="sng" dirty="0">
                <a:latin typeface="Calibri" panose="020F0502020204030204" pitchFamily="34" charset="0"/>
                <a:hlinkClick r:id="rId4" tooltip="http://www.sfv.de/solaranlagenberatung"/>
              </a:rPr>
              <a:t>www.sfv.de/solaranlagenberatung</a:t>
            </a:r>
            <a:r>
              <a:rPr lang="de-DE" sz="2000" i="1" dirty="0">
                <a:latin typeface="Calibri" panose="020F0502020204030204" pitchFamily="34" charset="0"/>
              </a:rPr>
              <a:t> </a:t>
            </a:r>
            <a:endParaRPr dirty="0">
              <a:latin typeface="Calibri" panose="020F0502020204030204" pitchFamily="34" charset="0"/>
            </a:endParaRPr>
          </a:p>
        </p:txBody>
      </p:sp>
      <p:pic>
        <p:nvPicPr>
          <p:cNvPr id="10" name="Grafik 9" descr="Post-it-Notizen Silhouette"/>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7541757" y="4899266"/>
            <a:ext cx="691952" cy="761982"/>
          </a:xfrm>
          <a:prstGeom prst="rect">
            <a:avLst/>
          </a:prstGeom>
        </p:spPr>
      </p:pic>
      <p:sp>
        <p:nvSpPr>
          <p:cNvPr id="14" name="Textfeld 9"/>
          <p:cNvSpPr txBox="1">
            <a:spLocks noChangeArrowheads="1"/>
          </p:cNvSpPr>
          <p:nvPr/>
        </p:nvSpPr>
        <p:spPr bwMode="auto">
          <a:xfrm>
            <a:off x="8553593" y="4406915"/>
            <a:ext cx="2078911"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 SGV Aachen</a:t>
            </a:r>
            <a:endParaRPr lang="de-DE" sz="1000" b="1" dirty="0">
              <a:solidFill>
                <a:schemeClr val="bg1">
                  <a:lumMod val="65000"/>
                </a:schemeClr>
              </a:solidFill>
              <a:latin typeface="Calibri" panose="020F0502020204030204" pitchFamily="34" charset="0"/>
              <a:ea typeface="ＭＳ Ｐゴシック"/>
            </a:endParaRPr>
          </a:p>
        </p:txBody>
      </p:sp>
      <p:sp>
        <p:nvSpPr>
          <p:cNvPr id="2" name="Textfeld 1">
            <a:extLst>
              <a:ext uri="{FF2B5EF4-FFF2-40B4-BE49-F238E27FC236}">
                <a16:creationId xmlns:a16="http://schemas.microsoft.com/office/drawing/2014/main" id="{CA53B145-25ED-EDDB-CA8F-EBC1C432FC3F}"/>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23.03.2023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1D002AD-FFFE-C5A0-598C-946BA497FD70}"/>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2D8BBD68-99B2-1B7C-676B-C249C7F7F3AD}"/>
              </a:ext>
            </a:extLst>
          </p:cNvPr>
          <p:cNvSpPr>
            <a:spLocks noGrp="1"/>
          </p:cNvSpPr>
          <p:nvPr>
            <p:ph type="sldNum" sz="quarter" idx="12"/>
          </p:nvPr>
        </p:nvSpPr>
        <p:spPr/>
        <p:txBody>
          <a:bodyPr/>
          <a:lstStyle/>
          <a:p>
            <a:pPr>
              <a:defRPr/>
            </a:pPr>
            <a:fld id="{1FBEC313-BFA3-4240-9241-A71F3CEF1773}" type="slidenum">
              <a:rPr lang="de-DE" smtClean="0"/>
              <a:pPr>
                <a:defRPr/>
              </a:pPr>
              <a:t>35</a:t>
            </a:fld>
            <a:endParaRPr lang="de-DE"/>
          </a:p>
        </p:txBody>
      </p:sp>
      <p:sp>
        <p:nvSpPr>
          <p:cNvPr id="5" name="Untertitel 4">
            <a:extLst>
              <a:ext uri="{FF2B5EF4-FFF2-40B4-BE49-F238E27FC236}">
                <a16:creationId xmlns:a16="http://schemas.microsoft.com/office/drawing/2014/main" id="{9F560973-38C2-7F7A-7BDD-E103B10D6589}"/>
              </a:ext>
            </a:extLst>
          </p:cNvPr>
          <p:cNvSpPr>
            <a:spLocks noGrp="1"/>
          </p:cNvSpPr>
          <p:nvPr>
            <p:ph type="subTitle" idx="13"/>
          </p:nvPr>
        </p:nvSpPr>
        <p:spPr/>
        <p:txBody>
          <a:bodyPr>
            <a:normAutofit fontScale="92500" lnSpcReduction="20000"/>
          </a:bodyPr>
          <a:lstStyle/>
          <a:p>
            <a:r>
              <a:rPr lang="de-DE"/>
              <a:t>Nützliche Tipps zur eigenen Anlage</a:t>
            </a:r>
          </a:p>
          <a:p>
            <a:endParaRPr lang="de-DE"/>
          </a:p>
        </p:txBody>
      </p:sp>
      <p:sp>
        <p:nvSpPr>
          <p:cNvPr id="11" name="Titel 7">
            <a:extLst>
              <a:ext uri="{FF2B5EF4-FFF2-40B4-BE49-F238E27FC236}">
                <a16:creationId xmlns:a16="http://schemas.microsoft.com/office/drawing/2014/main" id="{6FEA2BD1-7570-07A5-9C65-C837D1F11C39}"/>
              </a:ext>
            </a:extLst>
          </p:cNvPr>
          <p:cNvSpPr>
            <a:spLocks noGrp="1"/>
          </p:cNvSpPr>
          <p:nvPr>
            <p:ph type="title"/>
          </p:nvPr>
        </p:nvSpPr>
        <p:spPr bwMode="auto">
          <a:xfrm>
            <a:off x="292237" y="737075"/>
            <a:ext cx="11528288" cy="651988"/>
          </a:xfrm>
        </p:spPr>
        <p:txBody>
          <a:bodyPr>
            <a:noAutofit/>
          </a:bodyPr>
          <a:lstStyle/>
          <a:p>
            <a:pPr>
              <a:defRPr/>
            </a:pPr>
            <a:r>
              <a:rPr lang="de-DE">
                <a:solidFill>
                  <a:srgbClr val="5723B8"/>
                </a:solidFill>
              </a:rPr>
              <a:t>Angebote einholen: Gute Anfragen für gute Angebote</a:t>
            </a:r>
            <a:endParaRPr/>
          </a:p>
        </p:txBody>
      </p:sp>
      <p:sp>
        <p:nvSpPr>
          <p:cNvPr id="12" name="Inhaltsplatzhalter 8">
            <a:extLst>
              <a:ext uri="{FF2B5EF4-FFF2-40B4-BE49-F238E27FC236}">
                <a16:creationId xmlns:a16="http://schemas.microsoft.com/office/drawing/2014/main" id="{33E7816F-DE80-BFA5-038F-F3E90E845180}"/>
              </a:ext>
            </a:extLst>
          </p:cNvPr>
          <p:cNvSpPr>
            <a:spLocks noGrp="1"/>
          </p:cNvSpPr>
          <p:nvPr>
            <p:ph idx="1"/>
          </p:nvPr>
        </p:nvSpPr>
        <p:spPr bwMode="auto">
          <a:xfrm>
            <a:off x="335360" y="1340768"/>
            <a:ext cx="10207216" cy="3670289"/>
          </a:xfrm>
        </p:spPr>
        <p:txBody>
          <a:bodyPr>
            <a:normAutofit fontScale="92500" lnSpcReduction="10000"/>
          </a:bodyPr>
          <a:lstStyle/>
          <a:p>
            <a:pPr>
              <a:lnSpc>
                <a:spcPct val="120000"/>
              </a:lnSpc>
              <a:defRPr/>
            </a:pPr>
            <a:r>
              <a:rPr lang="de-DE"/>
              <a:t>genaue Adresse und Baujahr angeben (so können Anbieter das Haus auf Google-Maps / im Solarkataster finden)</a:t>
            </a:r>
            <a:endParaRPr/>
          </a:p>
          <a:p>
            <a:pPr>
              <a:lnSpc>
                <a:spcPct val="120000"/>
              </a:lnSpc>
              <a:defRPr/>
            </a:pPr>
            <a:r>
              <a:rPr lang="de-DE"/>
              <a:t>gewünschte Dachflächen benennen für Module, optional auch "schlechtere" Dachseite anfragen</a:t>
            </a:r>
            <a:endParaRPr/>
          </a:p>
          <a:p>
            <a:pPr>
              <a:lnSpc>
                <a:spcPct val="120000"/>
              </a:lnSpc>
              <a:defRPr/>
            </a:pPr>
            <a:r>
              <a:rPr lang="de-DE"/>
              <a:t>Fotos vom Dach (Garten und Straßenseite)</a:t>
            </a:r>
            <a:endParaRPr/>
          </a:p>
          <a:p>
            <a:pPr>
              <a:lnSpc>
                <a:spcPct val="120000"/>
              </a:lnSpc>
              <a:defRPr/>
            </a:pPr>
            <a:r>
              <a:rPr lang="de-DE"/>
              <a:t>Foto vom </a:t>
            </a:r>
            <a:r>
              <a:rPr lang="de-DE" b="1"/>
              <a:t>offenen</a:t>
            </a:r>
            <a:r>
              <a:rPr lang="de-DE"/>
              <a:t> Zählerkasten</a:t>
            </a:r>
            <a:endParaRPr/>
          </a:p>
          <a:p>
            <a:pPr>
              <a:lnSpc>
                <a:spcPct val="120000"/>
              </a:lnSpc>
              <a:defRPr/>
            </a:pPr>
            <a:r>
              <a:rPr lang="de-DE"/>
              <a:t>Speicher (ja, nein, optional), möglichst gewünschte Größe in kWh mit angeben (z. B.: </a:t>
            </a:r>
            <a:r>
              <a:rPr lang="de-DE" u="sng">
                <a:hlinkClick r:id="rId3" tooltip="http://www.verbraucherzentrale.nrw/solarrechner"/>
              </a:rPr>
              <a:t>www.verbraucherzentrale.nrw/solarrechner</a:t>
            </a:r>
            <a:r>
              <a:rPr lang="de-DE"/>
              <a:t>)</a:t>
            </a:r>
            <a:endParaRPr/>
          </a:p>
        </p:txBody>
      </p:sp>
      <p:pic>
        <p:nvPicPr>
          <p:cNvPr id="13" name="Grafik 12" descr="Person mit Idee Silhouette">
            <a:extLst>
              <a:ext uri="{FF2B5EF4-FFF2-40B4-BE49-F238E27FC236}">
                <a16:creationId xmlns:a16="http://schemas.microsoft.com/office/drawing/2014/main" id="{6FD58B6E-E5CB-F5D0-80B2-E6837552CFA4}"/>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p:blipFill>
        <p:spPr bwMode="auto">
          <a:xfrm>
            <a:off x="9696400" y="2204864"/>
            <a:ext cx="1881883" cy="1881883"/>
          </a:xfrm>
          <a:prstGeom prst="rect">
            <a:avLst/>
          </a:prstGeom>
          <a:ln>
            <a:noFill/>
          </a:ln>
        </p:spPr>
      </p:pic>
      <p:sp>
        <p:nvSpPr>
          <p:cNvPr id="14" name="Textfeld 13">
            <a:extLst>
              <a:ext uri="{FF2B5EF4-FFF2-40B4-BE49-F238E27FC236}">
                <a16:creationId xmlns:a16="http://schemas.microsoft.com/office/drawing/2014/main" id="{3AE969A6-C78E-16D3-DBA8-AC8C144F3E70}"/>
              </a:ext>
            </a:extLst>
          </p:cNvPr>
          <p:cNvSpPr txBox="1"/>
          <p:nvPr/>
        </p:nvSpPr>
        <p:spPr bwMode="auto">
          <a:xfrm>
            <a:off x="1411348" y="5628181"/>
            <a:ext cx="8931111" cy="437043"/>
          </a:xfrm>
          <a:prstGeom prst="rect">
            <a:avLst/>
          </a:prstGeom>
          <a:noFill/>
        </p:spPr>
        <p:txBody>
          <a:bodyPr wrap="square">
            <a:spAutoFit/>
          </a:bodyPr>
          <a:lstStyle/>
          <a:p>
            <a:pPr>
              <a:lnSpc>
                <a:spcPct val="120000"/>
              </a:lnSpc>
              <a:spcBef>
                <a:spcPts val="3600"/>
              </a:spcBef>
              <a:defRPr/>
            </a:pPr>
            <a:r>
              <a:rPr lang="de-DE" sz="2000" i="1" dirty="0">
                <a:latin typeface="Calibri" panose="020F0502020204030204" pitchFamily="34" charset="0"/>
              </a:rPr>
              <a:t>Gute Anfragen sind bei aktuell hohen Marktdruck immer wichtiger!</a:t>
            </a:r>
            <a:endParaRPr dirty="0">
              <a:latin typeface="Calibri" panose="020F0502020204030204" pitchFamily="34" charset="0"/>
            </a:endParaRPr>
          </a:p>
        </p:txBody>
      </p:sp>
      <p:pic>
        <p:nvPicPr>
          <p:cNvPr id="15" name="Grafik 14" descr="Post-it-Notizen Silhouette">
            <a:extLst>
              <a:ext uri="{FF2B5EF4-FFF2-40B4-BE49-F238E27FC236}">
                <a16:creationId xmlns:a16="http://schemas.microsoft.com/office/drawing/2014/main" id="{77C2A298-CD79-2BB9-A505-5B577697EA72}"/>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767408" y="5509921"/>
            <a:ext cx="611004" cy="611004"/>
          </a:xfrm>
          <a:prstGeom prst="rect">
            <a:avLst/>
          </a:prstGeom>
        </p:spPr>
      </p:pic>
      <p:sp>
        <p:nvSpPr>
          <p:cNvPr id="16" name="Textfeld 15">
            <a:extLst>
              <a:ext uri="{FF2B5EF4-FFF2-40B4-BE49-F238E27FC236}">
                <a16:creationId xmlns:a16="http://schemas.microsoft.com/office/drawing/2014/main" id="{3A9522BD-5F70-248C-FA4A-C7841681C5EC}"/>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20.10.2022</a:t>
            </a:r>
          </a:p>
        </p:txBody>
      </p:sp>
    </p:spTree>
    <p:extLst>
      <p:ext uri="{BB962C8B-B14F-4D97-AF65-F5344CB8AC3E}">
        <p14:creationId xmlns:p14="http://schemas.microsoft.com/office/powerpoint/2010/main" val="3562261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BDF59-319A-0A70-ADA6-7839EBE2EF75}"/>
              </a:ext>
            </a:extLst>
          </p:cNvPr>
          <p:cNvSpPr>
            <a:spLocks noGrp="1"/>
          </p:cNvSpPr>
          <p:nvPr>
            <p:ph type="title"/>
          </p:nvPr>
        </p:nvSpPr>
        <p:spPr>
          <a:xfrm>
            <a:off x="327212" y="716834"/>
            <a:ext cx="11241396" cy="651988"/>
          </a:xfrm>
        </p:spPr>
        <p:txBody>
          <a:bodyPr>
            <a:normAutofit/>
          </a:bodyPr>
          <a:lstStyle/>
          <a:p>
            <a:r>
              <a:rPr lang="de-DE" dirty="0"/>
              <a:t>Du bist bereit für Deine Solaranlage? Wir helfen Dir weiter!</a:t>
            </a:r>
          </a:p>
        </p:txBody>
      </p:sp>
      <p:sp>
        <p:nvSpPr>
          <p:cNvPr id="3" name="Datumsplatzhalter 2">
            <a:extLst>
              <a:ext uri="{FF2B5EF4-FFF2-40B4-BE49-F238E27FC236}">
                <a16:creationId xmlns:a16="http://schemas.microsoft.com/office/drawing/2014/main" id="{B81B9C4F-C0BA-DBC8-AF20-1A7856DE60D5}"/>
              </a:ext>
            </a:extLst>
          </p:cNvPr>
          <p:cNvSpPr>
            <a:spLocks noGrp="1"/>
          </p:cNvSpPr>
          <p:nvPr>
            <p:ph type="dt" sz="half" idx="10"/>
          </p:nvPr>
        </p:nvSpPr>
        <p:spPr>
          <a:xfrm>
            <a:off x="292238" y="6389018"/>
            <a:ext cx="2743200" cy="365125"/>
          </a:xfrm>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874F9273-FA1D-B073-6DC5-979A11EA9A70}"/>
              </a:ext>
            </a:extLst>
          </p:cNvPr>
          <p:cNvSpPr>
            <a:spLocks noGrp="1"/>
          </p:cNvSpPr>
          <p:nvPr>
            <p:ph type="sldNum" sz="quarter" idx="12"/>
          </p:nvPr>
        </p:nvSpPr>
        <p:spPr/>
        <p:txBody>
          <a:bodyPr/>
          <a:lstStyle/>
          <a:p>
            <a:pPr>
              <a:defRPr/>
            </a:pPr>
            <a:fld id="{1FBEC313-BFA3-4240-9241-A71F3CEF1773}" type="slidenum">
              <a:rPr lang="de-DE" smtClean="0"/>
              <a:pPr>
                <a:defRPr/>
              </a:pPr>
              <a:t>36</a:t>
            </a:fld>
            <a:endParaRPr lang="de-DE" dirty="0"/>
          </a:p>
        </p:txBody>
      </p:sp>
      <p:sp>
        <p:nvSpPr>
          <p:cNvPr id="5" name="Untertitel 4">
            <a:extLst>
              <a:ext uri="{FF2B5EF4-FFF2-40B4-BE49-F238E27FC236}">
                <a16:creationId xmlns:a16="http://schemas.microsoft.com/office/drawing/2014/main" id="{DA59C049-FBFE-89F7-8702-6DE2E39F2E82}"/>
              </a:ext>
            </a:extLst>
          </p:cNvPr>
          <p:cNvSpPr>
            <a:spLocks noGrp="1"/>
          </p:cNvSpPr>
          <p:nvPr>
            <p:ph type="subTitle" idx="13"/>
          </p:nvPr>
        </p:nvSpPr>
        <p:spPr/>
        <p:txBody>
          <a:bodyPr>
            <a:normAutofit fontScale="85000" lnSpcReduction="20000"/>
          </a:bodyPr>
          <a:lstStyle/>
          <a:p>
            <a:r>
              <a:rPr lang="de-DE"/>
              <a:t>Dein Dach kann das auch</a:t>
            </a:r>
          </a:p>
        </p:txBody>
      </p:sp>
      <p:pic>
        <p:nvPicPr>
          <p:cNvPr id="9" name="Inhaltsplatzhalter 8">
            <a:extLst>
              <a:ext uri="{FF2B5EF4-FFF2-40B4-BE49-F238E27FC236}">
                <a16:creationId xmlns:a16="http://schemas.microsoft.com/office/drawing/2014/main" id="{99314CF4-8B49-8AA4-1BA1-B965E652D7F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135044" y="1841021"/>
            <a:ext cx="3361556" cy="3361556"/>
          </a:xfrm>
        </p:spPr>
      </p:pic>
      <p:sp>
        <p:nvSpPr>
          <p:cNvPr id="10" name="Textfeld 9">
            <a:extLst>
              <a:ext uri="{FF2B5EF4-FFF2-40B4-BE49-F238E27FC236}">
                <a16:creationId xmlns:a16="http://schemas.microsoft.com/office/drawing/2014/main" id="{DEBE7AC5-B593-256E-9F90-A51670A62443}"/>
              </a:ext>
            </a:extLst>
          </p:cNvPr>
          <p:cNvSpPr txBox="1"/>
          <p:nvPr/>
        </p:nvSpPr>
        <p:spPr>
          <a:xfrm>
            <a:off x="8753400" y="5037235"/>
            <a:ext cx="2743200" cy="276999"/>
          </a:xfrm>
          <a:prstGeom prst="rect">
            <a:avLst/>
          </a:prstGeom>
          <a:noFill/>
        </p:spPr>
        <p:txBody>
          <a:bodyPr wrap="square" rtlCol="0">
            <a:spAutoFit/>
          </a:bodyPr>
          <a:lstStyle/>
          <a:p>
            <a:r>
              <a:rPr lang="de-DE" sz="1200" dirty="0">
                <a:latin typeface="Calibri" panose="020F0502020204030204" pitchFamily="34" charset="0"/>
                <a:cs typeface="Calibri" panose="020F0502020204030204" pitchFamily="34" charset="0"/>
                <a:hlinkClick r:id="rId4"/>
              </a:rPr>
              <a:t>https://tinyurl.com/3pmaude9</a:t>
            </a:r>
            <a:endParaRPr lang="de-DE" sz="1200" dirty="0">
              <a:latin typeface="Calibri" panose="020F0502020204030204" pitchFamily="34" charset="0"/>
              <a:cs typeface="Calibri" panose="020F0502020204030204" pitchFamily="34" charset="0"/>
            </a:endParaRPr>
          </a:p>
        </p:txBody>
      </p:sp>
      <p:sp>
        <p:nvSpPr>
          <p:cNvPr id="11" name="Inhaltsplatzhalter 5">
            <a:extLst>
              <a:ext uri="{FF2B5EF4-FFF2-40B4-BE49-F238E27FC236}">
                <a16:creationId xmlns:a16="http://schemas.microsoft.com/office/drawing/2014/main" id="{C7E42315-B73B-F3D6-9134-23994C980DB7}"/>
              </a:ext>
            </a:extLst>
          </p:cNvPr>
          <p:cNvSpPr txBox="1">
            <a:spLocks/>
          </p:cNvSpPr>
          <p:nvPr/>
        </p:nvSpPr>
        <p:spPr bwMode="auto">
          <a:xfrm>
            <a:off x="838200" y="1539461"/>
            <a:ext cx="7346032" cy="3892215"/>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4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15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indent="-457200">
              <a:buAutoNum type="arabicPeriod"/>
              <a:defRPr/>
            </a:pPr>
            <a:r>
              <a:rPr lang="de-DE" sz="2600" dirty="0"/>
              <a:t>Scanne den Code </a:t>
            </a:r>
          </a:p>
          <a:p>
            <a:pPr marL="457200" indent="-457200">
              <a:buAutoNum type="arabicPeriod"/>
              <a:defRPr/>
            </a:pPr>
            <a:r>
              <a:rPr lang="de-DE" sz="2600" dirty="0"/>
              <a:t>Trage deine Kontaktdaten und Party-Datum ein</a:t>
            </a:r>
          </a:p>
          <a:p>
            <a:pPr marL="457200" indent="-457200">
              <a:buAutoNum type="arabicPeriod"/>
              <a:defRPr/>
            </a:pPr>
            <a:r>
              <a:rPr lang="de-DE" sz="2600" dirty="0"/>
              <a:t>Erhalte unser Solar-Infopaket per Mail mit:</a:t>
            </a:r>
          </a:p>
          <a:p>
            <a:pPr lvl="1">
              <a:defRPr/>
            </a:pPr>
            <a:r>
              <a:rPr lang="de-DE" sz="2200" dirty="0"/>
              <a:t>Wichtigen Hintergrundinformationen</a:t>
            </a:r>
          </a:p>
          <a:p>
            <a:pPr lvl="1">
              <a:defRPr/>
            </a:pPr>
            <a:r>
              <a:rPr lang="de-DE" sz="2200" dirty="0"/>
              <a:t>Einer Schritt-für-Schritt Anleitung zur Anlagenplanung</a:t>
            </a:r>
          </a:p>
          <a:p>
            <a:pPr lvl="1">
              <a:defRPr/>
            </a:pPr>
            <a:r>
              <a:rPr lang="de-DE" sz="2200" dirty="0"/>
              <a:t>Einer Liste mit </a:t>
            </a:r>
            <a:r>
              <a:rPr lang="de-DE" sz="2200" dirty="0" err="1"/>
              <a:t>Solarteur:innen</a:t>
            </a:r>
            <a:r>
              <a:rPr lang="de-DE" sz="2200" dirty="0"/>
              <a:t> und Fachleuten</a:t>
            </a:r>
          </a:p>
          <a:p>
            <a:pPr marL="457200" indent="-457200">
              <a:buFont typeface="+mj-lt"/>
              <a:buAutoNum type="arabicPeriod"/>
              <a:defRPr/>
            </a:pPr>
            <a:r>
              <a:rPr lang="de-DE" sz="2600" dirty="0"/>
              <a:t>Trage deine geplante Solaranlage auf </a:t>
            </a:r>
            <a:r>
              <a:rPr lang="de-DE" sz="2600" dirty="0" err="1"/>
              <a:t>packsdrauf.solar</a:t>
            </a:r>
            <a:r>
              <a:rPr lang="de-DE" sz="2600" dirty="0"/>
              <a:t> ein und trage zum </a:t>
            </a:r>
            <a:r>
              <a:rPr lang="de-DE" sz="2600" dirty="0" err="1"/>
              <a:t>packsdrauf</a:t>
            </a:r>
            <a:r>
              <a:rPr lang="de-DE" sz="2600" dirty="0"/>
              <a:t>-Erfolg bei</a:t>
            </a:r>
          </a:p>
          <a:p>
            <a:pPr marL="0" indent="0">
              <a:buNone/>
              <a:defRPr/>
            </a:pPr>
            <a:endParaRPr lang="de-DE" dirty="0"/>
          </a:p>
        </p:txBody>
      </p:sp>
      <p:pic>
        <p:nvPicPr>
          <p:cNvPr id="15" name="Grafik 14">
            <a:extLst>
              <a:ext uri="{FF2B5EF4-FFF2-40B4-BE49-F238E27FC236}">
                <a16:creationId xmlns:a16="http://schemas.microsoft.com/office/drawing/2014/main" id="{24281C44-3558-B233-E5F9-61C920ED41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9190" y="5636296"/>
            <a:ext cx="3199418" cy="297808"/>
          </a:xfrm>
          <a:prstGeom prst="rect">
            <a:avLst/>
          </a:prstGeom>
        </p:spPr>
      </p:pic>
      <p:pic>
        <p:nvPicPr>
          <p:cNvPr id="16" name="Grafik 15">
            <a:extLst>
              <a:ext uri="{FF2B5EF4-FFF2-40B4-BE49-F238E27FC236}">
                <a16:creationId xmlns:a16="http://schemas.microsoft.com/office/drawing/2014/main" id="{CF291AA4-F07F-C6AA-C479-1B0B6F014D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270547" y="1606798"/>
            <a:ext cx="3199418" cy="297808"/>
          </a:xfrm>
          <a:prstGeom prst="rect">
            <a:avLst/>
          </a:prstGeom>
        </p:spPr>
      </p:pic>
      <p:pic>
        <p:nvPicPr>
          <p:cNvPr id="20" name="Grafik 19">
            <a:extLst>
              <a:ext uri="{FF2B5EF4-FFF2-40B4-BE49-F238E27FC236}">
                <a16:creationId xmlns:a16="http://schemas.microsoft.com/office/drawing/2014/main" id="{FCEB23F0-8922-0449-DF2D-CB4B51C0BA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12730" y="5214047"/>
            <a:ext cx="4037391" cy="1351287"/>
          </a:xfrm>
          <a:prstGeom prst="rect">
            <a:avLst/>
          </a:prstGeom>
        </p:spPr>
      </p:pic>
      <p:pic>
        <p:nvPicPr>
          <p:cNvPr id="12" name="Grafik 11">
            <a:extLst>
              <a:ext uri="{FF2B5EF4-FFF2-40B4-BE49-F238E27FC236}">
                <a16:creationId xmlns:a16="http://schemas.microsoft.com/office/drawing/2014/main" id="{2A8EFF3E-B44D-D652-D5EB-535C960C58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5897" y="5338328"/>
            <a:ext cx="1107600" cy="868410"/>
          </a:xfrm>
          <a:prstGeom prst="rect">
            <a:avLst/>
          </a:prstGeom>
        </p:spPr>
      </p:pic>
      <p:pic>
        <p:nvPicPr>
          <p:cNvPr id="14" name="Grafik 13">
            <a:extLst>
              <a:ext uri="{FF2B5EF4-FFF2-40B4-BE49-F238E27FC236}">
                <a16:creationId xmlns:a16="http://schemas.microsoft.com/office/drawing/2014/main" id="{ADE7AFB5-BBB6-3371-FADB-366EFBA9AD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38840" y="5009680"/>
            <a:ext cx="1445914" cy="920127"/>
          </a:xfrm>
          <a:prstGeom prst="rect">
            <a:avLst/>
          </a:prstGeom>
        </p:spPr>
      </p:pic>
    </p:spTree>
    <p:extLst>
      <p:ext uri="{BB962C8B-B14F-4D97-AF65-F5344CB8AC3E}">
        <p14:creationId xmlns:p14="http://schemas.microsoft.com/office/powerpoint/2010/main" val="4099021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BDF59-319A-0A70-ADA6-7839EBE2EF75}"/>
              </a:ext>
            </a:extLst>
          </p:cNvPr>
          <p:cNvSpPr>
            <a:spLocks noGrp="1"/>
          </p:cNvSpPr>
          <p:nvPr>
            <p:ph type="title"/>
          </p:nvPr>
        </p:nvSpPr>
        <p:spPr>
          <a:xfrm>
            <a:off x="327212" y="716834"/>
            <a:ext cx="11241396" cy="651988"/>
          </a:xfrm>
        </p:spPr>
        <p:txBody>
          <a:bodyPr>
            <a:normAutofit/>
          </a:bodyPr>
          <a:lstStyle/>
          <a:p>
            <a:r>
              <a:rPr lang="de-DE" dirty="0"/>
              <a:t>Unterstützen und unterstützt werden</a:t>
            </a:r>
          </a:p>
        </p:txBody>
      </p:sp>
      <p:sp>
        <p:nvSpPr>
          <p:cNvPr id="3" name="Datumsplatzhalter 2">
            <a:extLst>
              <a:ext uri="{FF2B5EF4-FFF2-40B4-BE49-F238E27FC236}">
                <a16:creationId xmlns:a16="http://schemas.microsoft.com/office/drawing/2014/main" id="{B81B9C4F-C0BA-DBC8-AF20-1A7856DE60D5}"/>
              </a:ext>
            </a:extLst>
          </p:cNvPr>
          <p:cNvSpPr>
            <a:spLocks noGrp="1"/>
          </p:cNvSpPr>
          <p:nvPr>
            <p:ph type="dt" sz="half" idx="10"/>
          </p:nvPr>
        </p:nvSpPr>
        <p:spPr>
          <a:xfrm>
            <a:off x="292238" y="6389018"/>
            <a:ext cx="2743200" cy="365125"/>
          </a:xfrm>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874F9273-FA1D-B073-6DC5-979A11EA9A70}"/>
              </a:ext>
            </a:extLst>
          </p:cNvPr>
          <p:cNvSpPr>
            <a:spLocks noGrp="1"/>
          </p:cNvSpPr>
          <p:nvPr>
            <p:ph type="sldNum" sz="quarter" idx="12"/>
          </p:nvPr>
        </p:nvSpPr>
        <p:spPr/>
        <p:txBody>
          <a:bodyPr/>
          <a:lstStyle/>
          <a:p>
            <a:pPr>
              <a:defRPr/>
            </a:pPr>
            <a:fld id="{1FBEC313-BFA3-4240-9241-A71F3CEF1773}" type="slidenum">
              <a:rPr lang="de-DE" smtClean="0"/>
              <a:pPr>
                <a:defRPr/>
              </a:pPr>
              <a:t>37</a:t>
            </a:fld>
            <a:endParaRPr lang="de-DE" dirty="0"/>
          </a:p>
        </p:txBody>
      </p:sp>
      <p:sp>
        <p:nvSpPr>
          <p:cNvPr id="5" name="Untertitel 4">
            <a:extLst>
              <a:ext uri="{FF2B5EF4-FFF2-40B4-BE49-F238E27FC236}">
                <a16:creationId xmlns:a16="http://schemas.microsoft.com/office/drawing/2014/main" id="{DA59C049-FBFE-89F7-8702-6DE2E39F2E82}"/>
              </a:ext>
            </a:extLst>
          </p:cNvPr>
          <p:cNvSpPr>
            <a:spLocks noGrp="1"/>
          </p:cNvSpPr>
          <p:nvPr>
            <p:ph type="subTitle" idx="13"/>
          </p:nvPr>
        </p:nvSpPr>
        <p:spPr/>
        <p:txBody>
          <a:bodyPr>
            <a:normAutofit fontScale="85000" lnSpcReduction="20000"/>
          </a:bodyPr>
          <a:lstStyle/>
          <a:p>
            <a:r>
              <a:rPr lang="de-DE"/>
              <a:t>Dein Dach kann das auch</a:t>
            </a:r>
          </a:p>
          <a:p>
            <a:endParaRPr lang="de-DE"/>
          </a:p>
        </p:txBody>
      </p:sp>
      <p:sp>
        <p:nvSpPr>
          <p:cNvPr id="11" name="Inhaltsplatzhalter 5">
            <a:extLst>
              <a:ext uri="{FF2B5EF4-FFF2-40B4-BE49-F238E27FC236}">
                <a16:creationId xmlns:a16="http://schemas.microsoft.com/office/drawing/2014/main" id="{C7E42315-B73B-F3D6-9134-23994C980DB7}"/>
              </a:ext>
            </a:extLst>
          </p:cNvPr>
          <p:cNvSpPr txBox="1">
            <a:spLocks/>
          </p:cNvSpPr>
          <p:nvPr/>
        </p:nvSpPr>
        <p:spPr bwMode="auto">
          <a:xfrm>
            <a:off x="922702" y="5806249"/>
            <a:ext cx="7893496" cy="719364"/>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4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15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sz="1600" dirty="0"/>
              <a:t>Weitere </a:t>
            </a:r>
            <a:r>
              <a:rPr lang="de-DE" sz="1600" dirty="0" err="1"/>
              <a:t>infos</a:t>
            </a:r>
            <a:r>
              <a:rPr lang="de-DE" sz="1600" dirty="0"/>
              <a:t> unter: </a:t>
            </a:r>
            <a:r>
              <a:rPr lang="de-DE" sz="1600" dirty="0">
                <a:hlinkClick r:id="rId3">
                  <a:extLst>
                    <a:ext uri="{A12FA001-AC4F-418D-AE19-62706E023703}">
                      <ahyp:hlinkClr xmlns:ahyp="http://schemas.microsoft.com/office/drawing/2018/hyperlinkcolor" val="tx"/>
                    </a:ext>
                  </a:extLst>
                </a:hlinkClick>
              </a:rPr>
              <a:t>www.sfv.de/solaranlagenberatung</a:t>
            </a:r>
            <a:br>
              <a:rPr lang="de-DE" sz="1600" dirty="0"/>
            </a:br>
            <a:r>
              <a:rPr lang="de-DE" sz="1600" dirty="0"/>
              <a:t>	                 </a:t>
            </a:r>
            <a:r>
              <a:rPr lang="de-DE" sz="16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www.sfv.de/mitmachen/spende</a:t>
            </a:r>
            <a:endParaRPr lang="de-DE" sz="1600" dirty="0">
              <a:latin typeface="Calibri" panose="020F0502020204030204" pitchFamily="34" charset="0"/>
              <a:cs typeface="Calibri" panose="020F0502020204030204" pitchFamily="34" charset="0"/>
            </a:endParaRPr>
          </a:p>
          <a:p>
            <a:pPr marL="0" indent="0">
              <a:buNone/>
              <a:defRPr/>
            </a:pPr>
            <a:endParaRPr lang="de-DE" sz="1600" dirty="0"/>
          </a:p>
        </p:txBody>
      </p:sp>
      <p:graphicFrame>
        <p:nvGraphicFramePr>
          <p:cNvPr id="12" name="Objekt 11">
            <a:extLst>
              <a:ext uri="{FF2B5EF4-FFF2-40B4-BE49-F238E27FC236}">
                <a16:creationId xmlns:a16="http://schemas.microsoft.com/office/drawing/2014/main" id="{CEF420A2-781A-E814-99E3-F74E224822B8}"/>
              </a:ext>
            </a:extLst>
          </p:cNvPr>
          <p:cNvGraphicFramePr>
            <a:graphicFrameLocks noChangeAspect="1"/>
          </p:cNvGraphicFramePr>
          <p:nvPr>
            <p:extLst>
              <p:ext uri="{D42A27DB-BD31-4B8C-83A1-F6EECF244321}">
                <p14:modId xmlns:p14="http://schemas.microsoft.com/office/powerpoint/2010/main" val="544448395"/>
              </p:ext>
            </p:extLst>
          </p:nvPr>
        </p:nvGraphicFramePr>
        <p:xfrm>
          <a:off x="4149535" y="2969701"/>
          <a:ext cx="3492760" cy="1095686"/>
        </p:xfrm>
        <a:graphic>
          <a:graphicData uri="http://schemas.openxmlformats.org/presentationml/2006/ole">
            <mc:AlternateContent xmlns:mc="http://schemas.openxmlformats.org/markup-compatibility/2006">
              <mc:Choice xmlns:v="urn:schemas-microsoft-com:vml" Requires="v">
                <p:oleObj name="Acrobat Document" r:id="rId5" imgW="5283200" imgH="1657350" progId="Acrobat.Document.DC">
                  <p:embed/>
                </p:oleObj>
              </mc:Choice>
              <mc:Fallback>
                <p:oleObj name="Acrobat Document" r:id="rId5" imgW="5283200" imgH="1657350" progId="Acrobat.Document.DC">
                  <p:embed/>
                  <p:pic>
                    <p:nvPicPr>
                      <p:cNvPr id="12" name="Objekt 11">
                        <a:extLst>
                          <a:ext uri="{FF2B5EF4-FFF2-40B4-BE49-F238E27FC236}">
                            <a16:creationId xmlns:a16="http://schemas.microsoft.com/office/drawing/2014/main" id="{CEF420A2-781A-E814-99E3-F74E224822B8}"/>
                          </a:ext>
                        </a:extLst>
                      </p:cNvPr>
                      <p:cNvPicPr/>
                      <p:nvPr/>
                    </p:nvPicPr>
                    <p:blipFill>
                      <a:blip r:embed="rId6"/>
                      <a:stretch>
                        <a:fillRect/>
                      </a:stretch>
                    </p:blipFill>
                    <p:spPr>
                      <a:xfrm>
                        <a:off x="4149535" y="2969701"/>
                        <a:ext cx="3492760" cy="1095686"/>
                      </a:xfrm>
                      <a:prstGeom prst="rect">
                        <a:avLst/>
                      </a:prstGeom>
                    </p:spPr>
                  </p:pic>
                </p:oleObj>
              </mc:Fallback>
            </mc:AlternateContent>
          </a:graphicData>
        </a:graphic>
      </p:graphicFrame>
      <p:sp>
        <p:nvSpPr>
          <p:cNvPr id="13" name="Inhaltsplatzhalter 5">
            <a:extLst>
              <a:ext uri="{FF2B5EF4-FFF2-40B4-BE49-F238E27FC236}">
                <a16:creationId xmlns:a16="http://schemas.microsoft.com/office/drawing/2014/main" id="{9691A2E1-AD56-20B8-D7BA-B4A84353F256}"/>
              </a:ext>
            </a:extLst>
          </p:cNvPr>
          <p:cNvSpPr txBox="1">
            <a:spLocks/>
          </p:cNvSpPr>
          <p:nvPr/>
        </p:nvSpPr>
        <p:spPr bwMode="auto">
          <a:xfrm>
            <a:off x="844996" y="1619204"/>
            <a:ext cx="7971202" cy="1413368"/>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400">
                <a:solidFill>
                  <a:schemeClr val="tx1"/>
                </a:solidFill>
                <a:latin typeface="Calibri" panose="020F0502020204030204" pitchFamily="34" charset="0"/>
                <a:ea typeface="+mn-ea"/>
                <a:cs typeface="Calibri" panose="020F0502020204030204" pitchFamily="34" charset="0"/>
              </a:defRPr>
            </a:lvl1pPr>
            <a:lvl2pPr marL="685800" indent="-228600" algn="l" defTabSz="914400">
              <a:lnSpc>
                <a:spcPct val="90000"/>
              </a:lnSpc>
              <a:spcBef>
                <a:spcPts val="500"/>
              </a:spcBef>
              <a:buFont typeface="Arial"/>
              <a:buChar char="•"/>
              <a:defRPr sz="2000">
                <a:solidFill>
                  <a:schemeClr val="tx1"/>
                </a:solidFill>
                <a:latin typeface="Calibri" panose="020F0502020204030204" pitchFamily="34" charset="0"/>
                <a:ea typeface="+mn-ea"/>
                <a:cs typeface="Calibri" panose="020F0502020204030204" pitchFamily="34" charset="0"/>
              </a:defRPr>
            </a:lvl2pPr>
            <a:lvl3pPr marL="1143000" indent="-228600" algn="l" defTabSz="914400">
              <a:lnSpc>
                <a:spcPct val="90000"/>
              </a:lnSpc>
              <a:spcBef>
                <a:spcPts val="500"/>
              </a:spcBef>
              <a:buFont typeface="Arial"/>
              <a:buChar char="•"/>
              <a:defRPr sz="1500">
                <a:solidFill>
                  <a:schemeClr val="tx1"/>
                </a:solidFill>
                <a:latin typeface="Calibri" panose="020F0502020204030204" pitchFamily="34" charset="0"/>
                <a:ea typeface="+mn-ea"/>
                <a:cs typeface="Calibri" panose="020F0502020204030204" pitchFamily="34" charset="0"/>
              </a:defRPr>
            </a:lvl3pPr>
            <a:lvl4pPr marL="16002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4pPr>
            <a:lvl5pPr marL="2057400" indent="-228600" algn="l" defTabSz="914400">
              <a:lnSpc>
                <a:spcPct val="90000"/>
              </a:lnSpc>
              <a:spcBef>
                <a:spcPts val="500"/>
              </a:spcBef>
              <a:buFont typeface="Arial"/>
              <a:buChar char="•"/>
              <a:defRPr sz="1800">
                <a:solidFill>
                  <a:schemeClr val="tx1"/>
                </a:solidFill>
                <a:latin typeface="Calibri" panose="020F0502020204030204" pitchFamily="34" charset="0"/>
                <a:ea typeface="+mn-ea"/>
                <a:cs typeface="Calibri" panose="020F0502020204030204" pitchFamily="34" charset="0"/>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20000"/>
              </a:lnSpc>
              <a:buNone/>
              <a:defRPr/>
            </a:pPr>
            <a:r>
              <a:rPr lang="de-DE" dirty="0"/>
              <a:t>Dir gefällt </a:t>
            </a:r>
            <a:r>
              <a:rPr lang="de-DE" dirty="0" err="1"/>
              <a:t>packsdrauf</a:t>
            </a:r>
            <a:r>
              <a:rPr lang="de-DE" dirty="0"/>
              <a:t> und unser kostenloses Solar-Infopaket? </a:t>
            </a:r>
            <a:br>
              <a:rPr lang="de-DE" dirty="0"/>
            </a:br>
            <a:r>
              <a:rPr lang="de-DE" dirty="0"/>
              <a:t>Als gemeinnütziger Verein freuen wir uns über deine Spende!</a:t>
            </a:r>
            <a:endParaRPr lang="de-DE" sz="1600" dirty="0"/>
          </a:p>
        </p:txBody>
      </p:sp>
      <p:sp>
        <p:nvSpPr>
          <p:cNvPr id="6" name="Textfeld 5">
            <a:extLst>
              <a:ext uri="{FF2B5EF4-FFF2-40B4-BE49-F238E27FC236}">
                <a16:creationId xmlns:a16="http://schemas.microsoft.com/office/drawing/2014/main" id="{23A6290C-D620-1BAD-C58B-C2017292344F}"/>
              </a:ext>
            </a:extLst>
          </p:cNvPr>
          <p:cNvSpPr txBox="1"/>
          <p:nvPr/>
        </p:nvSpPr>
        <p:spPr>
          <a:xfrm>
            <a:off x="4583832" y="4199871"/>
            <a:ext cx="4073390" cy="1200329"/>
          </a:xfrm>
          <a:prstGeom prst="rect">
            <a:avLst/>
          </a:prstGeom>
          <a:noFill/>
        </p:spPr>
        <p:txBody>
          <a:bodyPr wrap="square" rtlCol="0">
            <a:spAutoFit/>
          </a:bodyPr>
          <a:lstStyle/>
          <a:p>
            <a:r>
              <a:rPr lang="de-DE" sz="1800" b="1" dirty="0">
                <a:latin typeface="Calibri" panose="020F0502020204030204" pitchFamily="34" charset="0"/>
              </a:rPr>
              <a:t>Telefonische Beratungszeiten: </a:t>
            </a:r>
            <a:br>
              <a:rPr lang="de-DE" sz="1800" b="1" dirty="0">
                <a:latin typeface="Calibri" panose="020F0502020204030204" pitchFamily="34" charset="0"/>
              </a:rPr>
            </a:br>
            <a:r>
              <a:rPr lang="de-DE" sz="1800" dirty="0">
                <a:latin typeface="Calibri" panose="020F0502020204030204" pitchFamily="34" charset="0"/>
              </a:rPr>
              <a:t>Mo-Fr von 10-13 Uhr</a:t>
            </a:r>
            <a:br>
              <a:rPr lang="de-DE" sz="1800" dirty="0">
                <a:latin typeface="Calibri" panose="020F0502020204030204" pitchFamily="34" charset="0"/>
              </a:rPr>
            </a:br>
            <a:r>
              <a:rPr lang="de-DE" sz="1800" b="1" dirty="0">
                <a:latin typeface="Calibri" panose="020F0502020204030204" pitchFamily="34" charset="0"/>
              </a:rPr>
              <a:t>Mail</a:t>
            </a:r>
            <a:r>
              <a:rPr lang="de-DE" sz="1800" dirty="0">
                <a:latin typeface="Calibri" panose="020F0502020204030204" pitchFamily="34" charset="0"/>
              </a:rPr>
              <a:t>: zentrale@sfv.de </a:t>
            </a:r>
            <a:br>
              <a:rPr lang="de-DE" sz="1800" dirty="0">
                <a:latin typeface="Calibri" panose="020F0502020204030204" pitchFamily="34" charset="0"/>
              </a:rPr>
            </a:br>
            <a:r>
              <a:rPr lang="de-DE" sz="1800" b="1" dirty="0">
                <a:latin typeface="Calibri" panose="020F0502020204030204" pitchFamily="34" charset="0"/>
              </a:rPr>
              <a:t>Telefon</a:t>
            </a:r>
            <a:r>
              <a:rPr lang="de-DE" sz="1800" dirty="0">
                <a:latin typeface="Calibri" panose="020F0502020204030204" pitchFamily="34" charset="0"/>
              </a:rPr>
              <a:t>: 0241 511616</a:t>
            </a:r>
            <a:endParaRPr lang="de-DE" dirty="0">
              <a:latin typeface="Calibri" panose="020F0502020204030204" pitchFamily="34" charset="0"/>
            </a:endParaRPr>
          </a:p>
        </p:txBody>
      </p:sp>
      <p:grpSp>
        <p:nvGrpSpPr>
          <p:cNvPr id="9" name="Gruppieren 8">
            <a:extLst>
              <a:ext uri="{FF2B5EF4-FFF2-40B4-BE49-F238E27FC236}">
                <a16:creationId xmlns:a16="http://schemas.microsoft.com/office/drawing/2014/main" id="{0B1F6CA7-5609-5C78-3AD4-2C51ECB882C1}"/>
              </a:ext>
            </a:extLst>
          </p:cNvPr>
          <p:cNvGrpSpPr/>
          <p:nvPr/>
        </p:nvGrpSpPr>
        <p:grpSpPr>
          <a:xfrm>
            <a:off x="8569666" y="2927341"/>
            <a:ext cx="2872864" cy="2702676"/>
            <a:chOff x="9497884" y="4130224"/>
            <a:chExt cx="2132929" cy="2151087"/>
          </a:xfrm>
        </p:grpSpPr>
        <p:pic>
          <p:nvPicPr>
            <p:cNvPr id="19" name="Grafik 18">
              <a:hlinkClick r:id="rId7"/>
              <a:extLst>
                <a:ext uri="{FF2B5EF4-FFF2-40B4-BE49-F238E27FC236}">
                  <a16:creationId xmlns:a16="http://schemas.microsoft.com/office/drawing/2014/main" id="{1A6BDAA8-F0D3-56E4-219E-9EA2B11324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7884" y="4266248"/>
              <a:ext cx="1798812" cy="1798812"/>
            </a:xfrm>
            <a:prstGeom prst="rect">
              <a:avLst/>
            </a:prstGeom>
          </p:spPr>
        </p:pic>
        <p:sp>
          <p:nvSpPr>
            <p:cNvPr id="20" name="Textfeld 19">
              <a:extLst>
                <a:ext uri="{FF2B5EF4-FFF2-40B4-BE49-F238E27FC236}">
                  <a16:creationId xmlns:a16="http://schemas.microsoft.com/office/drawing/2014/main" id="{FE215903-B9CA-2A55-26AD-3FF2143DD9F5}"/>
                </a:ext>
              </a:extLst>
            </p:cNvPr>
            <p:cNvSpPr txBox="1"/>
            <p:nvPr/>
          </p:nvSpPr>
          <p:spPr>
            <a:xfrm>
              <a:off x="9658668" y="5850424"/>
              <a:ext cx="1638028" cy="430887"/>
            </a:xfrm>
            <a:prstGeom prst="rect">
              <a:avLst/>
            </a:prstGeom>
            <a:noFill/>
          </p:spPr>
          <p:txBody>
            <a:bodyPr wrap="square" rtlCol="0">
              <a:spAutoFit/>
            </a:bodyPr>
            <a:lstStyle/>
            <a:p>
              <a:r>
                <a:rPr lang="de-DE" sz="1100" dirty="0">
                  <a:solidFill>
                    <a:srgbClr val="5723B8"/>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www.sfv.de/mitmachen/mitglied-werden-1</a:t>
              </a:r>
              <a:endParaRPr lang="de-DE" sz="1100" dirty="0">
                <a:solidFill>
                  <a:srgbClr val="5723B8"/>
                </a:solidFill>
                <a:latin typeface="Calibri" panose="020F0502020204030204" pitchFamily="34" charset="0"/>
                <a:cs typeface="Calibri" panose="020F0502020204030204" pitchFamily="34" charset="0"/>
              </a:endParaRPr>
            </a:p>
          </p:txBody>
        </p:sp>
        <p:sp>
          <p:nvSpPr>
            <p:cNvPr id="21" name="Textfeld 20">
              <a:extLst>
                <a:ext uri="{FF2B5EF4-FFF2-40B4-BE49-F238E27FC236}">
                  <a16:creationId xmlns:a16="http://schemas.microsoft.com/office/drawing/2014/main" id="{D792FDF5-9BBA-6390-2F37-C8782B726559}"/>
                </a:ext>
              </a:extLst>
            </p:cNvPr>
            <p:cNvSpPr txBox="1"/>
            <p:nvPr/>
          </p:nvSpPr>
          <p:spPr>
            <a:xfrm>
              <a:off x="9610318" y="4130224"/>
              <a:ext cx="2020495" cy="293955"/>
            </a:xfrm>
            <a:prstGeom prst="rect">
              <a:avLst/>
            </a:prstGeom>
            <a:noFill/>
          </p:spPr>
          <p:txBody>
            <a:bodyPr wrap="square" rtlCol="0">
              <a:spAutoFit/>
            </a:bodyPr>
            <a:lstStyle/>
            <a:p>
              <a:r>
                <a:rPr lang="de-DE" b="1" dirty="0">
                  <a:solidFill>
                    <a:srgbClr val="5723B8"/>
                  </a:solidFill>
                  <a:latin typeface="Calibri" panose="020F0502020204030204" pitchFamily="34" charset="0"/>
                  <a:cs typeface="Calibri" panose="020F0502020204030204" pitchFamily="34" charset="0"/>
                </a:rPr>
                <a:t>Mitglied werden:</a:t>
              </a:r>
              <a:endParaRPr lang="de-DE" dirty="0">
                <a:solidFill>
                  <a:srgbClr val="5723B8"/>
                </a:solidFill>
                <a:latin typeface="Calibri" panose="020F0502020204030204" pitchFamily="34" charset="0"/>
                <a:cs typeface="Calibri" panose="020F0502020204030204" pitchFamily="34" charset="0"/>
              </a:endParaRPr>
            </a:p>
          </p:txBody>
        </p:sp>
      </p:grpSp>
      <p:grpSp>
        <p:nvGrpSpPr>
          <p:cNvPr id="8" name="Gruppieren 7">
            <a:extLst>
              <a:ext uri="{FF2B5EF4-FFF2-40B4-BE49-F238E27FC236}">
                <a16:creationId xmlns:a16="http://schemas.microsoft.com/office/drawing/2014/main" id="{8E123674-891F-5FEF-09CE-013428D12BBA}"/>
              </a:ext>
            </a:extLst>
          </p:cNvPr>
          <p:cNvGrpSpPr/>
          <p:nvPr/>
        </p:nvGrpSpPr>
        <p:grpSpPr>
          <a:xfrm>
            <a:off x="1151251" y="2927341"/>
            <a:ext cx="2743200" cy="2647840"/>
            <a:chOff x="9497884" y="1052736"/>
            <a:chExt cx="2119074" cy="2106893"/>
          </a:xfrm>
        </p:grpSpPr>
        <p:pic>
          <p:nvPicPr>
            <p:cNvPr id="16" name="Grafik 15">
              <a:hlinkClick r:id="rId4"/>
              <a:extLst>
                <a:ext uri="{FF2B5EF4-FFF2-40B4-BE49-F238E27FC236}">
                  <a16:creationId xmlns:a16="http://schemas.microsoft.com/office/drawing/2014/main" id="{1FE3E376-991A-F255-648A-F0B3D7C914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7884" y="1169010"/>
              <a:ext cx="1759786" cy="1759786"/>
            </a:xfrm>
            <a:prstGeom prst="rect">
              <a:avLst/>
            </a:prstGeom>
          </p:spPr>
        </p:pic>
        <p:sp>
          <p:nvSpPr>
            <p:cNvPr id="18" name="Textfeld 17">
              <a:extLst>
                <a:ext uri="{FF2B5EF4-FFF2-40B4-BE49-F238E27FC236}">
                  <a16:creationId xmlns:a16="http://schemas.microsoft.com/office/drawing/2014/main" id="{836AB8B2-4802-BA0D-9F28-2AE44FEB25D2}"/>
                </a:ext>
              </a:extLst>
            </p:cNvPr>
            <p:cNvSpPr txBox="1"/>
            <p:nvPr/>
          </p:nvSpPr>
          <p:spPr>
            <a:xfrm>
              <a:off x="9649404" y="2728742"/>
              <a:ext cx="1580912" cy="430887"/>
            </a:xfrm>
            <a:prstGeom prst="rect">
              <a:avLst/>
            </a:prstGeom>
            <a:noFill/>
          </p:spPr>
          <p:txBody>
            <a:bodyPr wrap="square" rtlCol="0">
              <a:spAutoFit/>
            </a:bodyPr>
            <a:lstStyle/>
            <a:p>
              <a:r>
                <a:rPr lang="de-DE" sz="1100" dirty="0">
                  <a:solidFill>
                    <a:srgbClr val="5723B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www.sfv.de/mitmachen/spende</a:t>
              </a:r>
              <a:endParaRPr lang="de-DE" sz="1100" dirty="0">
                <a:solidFill>
                  <a:srgbClr val="5723B8"/>
                </a:solidFill>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3AE75C38-3A07-BB97-A07A-00E87E0DF247}"/>
                </a:ext>
              </a:extLst>
            </p:cNvPr>
            <p:cNvSpPr txBox="1"/>
            <p:nvPr/>
          </p:nvSpPr>
          <p:spPr>
            <a:xfrm>
              <a:off x="9596463" y="1052736"/>
              <a:ext cx="2020495" cy="293878"/>
            </a:xfrm>
            <a:prstGeom prst="rect">
              <a:avLst/>
            </a:prstGeom>
            <a:noFill/>
          </p:spPr>
          <p:txBody>
            <a:bodyPr wrap="square" rtlCol="0">
              <a:spAutoFit/>
            </a:bodyPr>
            <a:lstStyle/>
            <a:p>
              <a:r>
                <a:rPr lang="de-DE" b="1" dirty="0">
                  <a:solidFill>
                    <a:srgbClr val="5723B8"/>
                  </a:solidFill>
                  <a:latin typeface="Calibri" panose="020F0502020204030204" pitchFamily="34" charset="0"/>
                  <a:cs typeface="Calibri" panose="020F0502020204030204" pitchFamily="34" charset="0"/>
                </a:rPr>
                <a:t>Spenden:</a:t>
              </a:r>
              <a:endParaRPr lang="de-DE" dirty="0">
                <a:solidFill>
                  <a:srgbClr val="5723B8"/>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83171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3"/>
          <p:cNvSpPr>
            <a:spLocks noGrp="1"/>
          </p:cNvSpPr>
          <p:nvPr>
            <p:ph type="sldNum" sz="quarter" idx="12"/>
          </p:nvPr>
        </p:nvSpPr>
        <p:spPr bwMode="auto"/>
        <p:txBody>
          <a:bodyPr/>
          <a:lstStyle/>
          <a:p>
            <a:pPr>
              <a:defRPr/>
            </a:pPr>
            <a:fld id="{1FBEC313-BFA3-4240-9241-A71F3CEF1773}" type="slidenum">
              <a:rPr lang="de-DE"/>
              <a:t>38</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dirty="0"/>
              <a:t>Wichtige Begriffe</a:t>
            </a:r>
            <a:endParaRPr dirty="0"/>
          </a:p>
        </p:txBody>
      </p:sp>
      <p:graphicFrame>
        <p:nvGraphicFramePr>
          <p:cNvPr id="9" name="Tabelle 8"/>
          <p:cNvGraphicFramePr>
            <a:graphicFrameLocks noGrp="1"/>
          </p:cNvGraphicFramePr>
          <p:nvPr>
            <p:extLst>
              <p:ext uri="{D42A27DB-BD31-4B8C-83A1-F6EECF244321}">
                <p14:modId xmlns:p14="http://schemas.microsoft.com/office/powerpoint/2010/main" val="380618085"/>
              </p:ext>
            </p:extLst>
          </p:nvPr>
        </p:nvGraphicFramePr>
        <p:xfrm>
          <a:off x="342899" y="675065"/>
          <a:ext cx="10220328" cy="5498204"/>
        </p:xfrm>
        <a:graphic>
          <a:graphicData uri="http://schemas.openxmlformats.org/drawingml/2006/table">
            <a:tbl>
              <a:tblPr firstRow="1" bandRow="1"/>
              <a:tblGrid>
                <a:gridCol w="1720653">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gridCol w="2595019">
                  <a:extLst>
                    <a:ext uri="{9D8B030D-6E8A-4147-A177-3AD203B41FA5}">
                      <a16:colId xmlns:a16="http://schemas.microsoft.com/office/drawing/2014/main" val="20002"/>
                    </a:ext>
                  </a:extLst>
                </a:gridCol>
              </a:tblGrid>
              <a:tr h="357517">
                <a:tc>
                  <a:txBody>
                    <a:bodyPr/>
                    <a:lstStyle/>
                    <a:p>
                      <a:pPr>
                        <a:defRPr/>
                      </a:pPr>
                      <a:r>
                        <a:rPr lang="de-DE" sz="1800" b="1" dirty="0">
                          <a:latin typeface="Calibri" panose="020F0502020204030204" pitchFamily="34" charset="0"/>
                        </a:rPr>
                        <a:t>Begriff</a:t>
                      </a:r>
                      <a:endParaRPr dirty="0">
                        <a:latin typeface="Calibri" panose="020F0502020204030204" pitchFamily="34" charset="0"/>
                      </a:endParaRPr>
                    </a:p>
                  </a:txBody>
                  <a:tcPr marL="82505" marR="82505" marT="41252" marB="41252"/>
                </a:tc>
                <a:tc>
                  <a:txBody>
                    <a:bodyPr/>
                    <a:lstStyle/>
                    <a:p>
                      <a:pPr>
                        <a:defRPr/>
                      </a:pPr>
                      <a:r>
                        <a:rPr lang="de-DE" sz="1800" b="1" dirty="0">
                          <a:latin typeface="Calibri" panose="020F0502020204030204" pitchFamily="34" charset="0"/>
                        </a:rPr>
                        <a:t>Bedeutung</a:t>
                      </a:r>
                      <a:endParaRPr dirty="0">
                        <a:latin typeface="Calibri" panose="020F0502020204030204" pitchFamily="34" charset="0"/>
                      </a:endParaRPr>
                    </a:p>
                  </a:txBody>
                  <a:tcPr marL="82505" marR="82505" marT="41252" marB="41252"/>
                </a:tc>
                <a:tc>
                  <a:txBody>
                    <a:bodyPr/>
                    <a:lstStyle/>
                    <a:p>
                      <a:pPr>
                        <a:defRPr/>
                      </a:pPr>
                      <a:r>
                        <a:rPr lang="de-DE" sz="1800" b="1" dirty="0">
                          <a:latin typeface="Calibri" panose="020F0502020204030204" pitchFamily="34" charset="0"/>
                        </a:rPr>
                        <a:t>Anmerkung</a:t>
                      </a: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0"/>
                  </a:ext>
                </a:extLst>
              </a:tr>
              <a:tr h="357517">
                <a:tc>
                  <a:txBody>
                    <a:bodyPr/>
                    <a:lstStyle/>
                    <a:p>
                      <a:pPr>
                        <a:defRPr/>
                      </a:pPr>
                      <a:r>
                        <a:rPr lang="de-DE" sz="1800" dirty="0">
                          <a:latin typeface="Calibri" panose="020F0502020204030204" pitchFamily="34" charset="0"/>
                        </a:rPr>
                        <a:t>Solarmodul</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Erzeugt elektrische Energie (Gleichstrom)</a:t>
                      </a:r>
                      <a:endParaRPr sz="1600"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1"/>
                  </a:ext>
                </a:extLst>
              </a:tr>
              <a:tr h="357517">
                <a:tc>
                  <a:txBody>
                    <a:bodyPr/>
                    <a:lstStyle/>
                    <a:p>
                      <a:pPr>
                        <a:defRPr/>
                      </a:pPr>
                      <a:r>
                        <a:rPr lang="de-DE" sz="1800" dirty="0">
                          <a:latin typeface="Calibri" panose="020F0502020204030204" pitchFamily="34" charset="0"/>
                        </a:rPr>
                        <a:t>Solarzelle</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Teil des Solarmoduls</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2"/>
                  </a:ext>
                </a:extLst>
              </a:tr>
              <a:tr h="632538">
                <a:tc>
                  <a:txBody>
                    <a:bodyPr/>
                    <a:lstStyle/>
                    <a:p>
                      <a:pPr>
                        <a:defRPr/>
                      </a:pPr>
                      <a:r>
                        <a:rPr lang="de-DE" sz="1800" dirty="0">
                          <a:latin typeface="Calibri" panose="020F0502020204030204" pitchFamily="34" charset="0"/>
                        </a:rPr>
                        <a:t>Wechselrichter</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Wandelt </a:t>
                      </a:r>
                      <a:r>
                        <a:rPr lang="de-DE" sz="1800">
                          <a:latin typeface="Calibri" panose="020F0502020204030204" pitchFamily="34" charset="0"/>
                        </a:rPr>
                        <a:t>Gleichstrom -&gt; Wechselstrom</a:t>
                      </a:r>
                    </a:p>
                    <a:p>
                      <a:pPr>
                        <a:defRPr/>
                      </a:pPr>
                      <a:r>
                        <a:rPr lang="de-DE">
                          <a:latin typeface="Calibri" panose="020F0502020204030204" pitchFamily="34" charset="0"/>
                        </a:rPr>
                        <a:t>                 Wechselstrom -&gt; Gleichstrom</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3"/>
                  </a:ext>
                </a:extLst>
              </a:tr>
              <a:tr h="632538">
                <a:tc>
                  <a:txBody>
                    <a:bodyPr/>
                    <a:lstStyle/>
                    <a:p>
                      <a:pPr>
                        <a:defRPr/>
                      </a:pPr>
                      <a:r>
                        <a:rPr lang="de-DE" sz="1800" dirty="0">
                          <a:latin typeface="Calibri" panose="020F0502020204030204" pitchFamily="34" charset="0"/>
                        </a:rPr>
                        <a:t>String </a:t>
                      </a:r>
                      <a:endParaRPr dirty="0">
                        <a:latin typeface="Calibri" panose="020F0502020204030204" pitchFamily="34" charset="0"/>
                      </a:endParaRPr>
                    </a:p>
                  </a:txBody>
                  <a:tcPr marL="82505" marR="82505" marT="41252" marB="41252"/>
                </a:tc>
                <a:tc>
                  <a:txBody>
                    <a:bodyPr/>
                    <a:lstStyle/>
                    <a:p>
                      <a:pPr>
                        <a:defRPr/>
                      </a:pPr>
                      <a:r>
                        <a:rPr lang="de-DE" sz="1800">
                          <a:latin typeface="Calibri" panose="020F0502020204030204" pitchFamily="34" charset="0"/>
                        </a:rPr>
                        <a:t>Mehrere Solarmodule werden seriell zu einem String zusammengeschaltet</a:t>
                      </a:r>
                    </a:p>
                    <a:p>
                      <a:pPr>
                        <a:defRPr/>
                      </a:pPr>
                      <a:r>
                        <a:rPr lang="de-DE" sz="1800">
                          <a:latin typeface="Calibri" panose="020F0502020204030204" pitchFamily="34" charset="0"/>
                        </a:rPr>
                        <a:t>Gleichstromeingang des Wechselrichters oder integrierten Speichersystems kann mehrere Strings haben</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auch Strang genannt</a:t>
                      </a: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4"/>
                  </a:ext>
                </a:extLst>
              </a:tr>
              <a:tr h="373118">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Modulleistung</a:t>
                      </a:r>
                      <a:endParaRPr sz="1600"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Nennleistung für ein Modul (z.B. 350 W)</a:t>
                      </a:r>
                      <a:endParaRPr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z.B. eine Lampe hat 20 W</a:t>
                      </a: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5"/>
                  </a:ext>
                </a:extLst>
              </a:tr>
              <a:tr h="360040">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Erzeugung</a:t>
                      </a:r>
                      <a:endParaRPr sz="1600" dirty="0">
                        <a:latin typeface="Calibri" panose="020F0502020204030204" pitchFamily="34" charset="0"/>
                      </a:endParaRPr>
                    </a:p>
                  </a:txBody>
                  <a:tcPr marL="82505" marR="82505" marT="41252" marB="41252"/>
                </a:tc>
                <a:tc>
                  <a:txBody>
                    <a:bodyPr/>
                    <a:lstStyle/>
                    <a:p>
                      <a:pPr>
                        <a:defRPr/>
                      </a:pPr>
                      <a:r>
                        <a:rPr lang="de-DE" sz="1800" dirty="0">
                          <a:latin typeface="Calibri" panose="020F0502020204030204" pitchFamily="34" charset="0"/>
                        </a:rPr>
                        <a:t>Stromertrag in Kilowattstunde (</a:t>
                      </a:r>
                      <a:r>
                        <a:rPr lang="de-DE" sz="1800">
                          <a:latin typeface="Calibri" panose="020F0502020204030204" pitchFamily="34" charset="0"/>
                        </a:rPr>
                        <a:t>kWh), z</a:t>
                      </a:r>
                      <a:r>
                        <a:rPr lang="de-DE" sz="1800" dirty="0">
                          <a:latin typeface="Calibri" panose="020F0502020204030204" pitchFamily="34" charset="0"/>
                        </a:rPr>
                        <a:t>.B. 5.000 kWh im Jahr</a:t>
                      </a:r>
                      <a:endParaRPr dirty="0"/>
                    </a:p>
                  </a:txBody>
                  <a:tcPr marL="82505" marR="82505" marT="41252" marB="41252"/>
                </a:tc>
                <a:tc>
                  <a:txBody>
                    <a:bodyPr/>
                    <a:lstStyle/>
                    <a:p>
                      <a:pPr>
                        <a:defRPr/>
                      </a:pPr>
                      <a:endParaRPr dirty="0">
                        <a:latin typeface="Calibri" panose="020F0502020204030204" pitchFamily="34" charset="0"/>
                      </a:endParaRPr>
                    </a:p>
                  </a:txBody>
                  <a:tcPr marL="82505" marR="82505" marT="41252" marB="41252"/>
                </a:tc>
                <a:extLst>
                  <a:ext uri="{0D108BD9-81ED-4DB2-BD59-A6C34878D82A}">
                    <a16:rowId xmlns:a16="http://schemas.microsoft.com/office/drawing/2014/main" val="10006"/>
                  </a:ext>
                </a:extLst>
              </a:tr>
              <a:tr h="432048">
                <a:tc>
                  <a:txBody>
                    <a:bodyPr/>
                    <a:lstStyle/>
                    <a:p>
                      <a:pPr>
                        <a:defRPr/>
                      </a:pPr>
                      <a:r>
                        <a:rPr lang="de-DE" sz="1800" dirty="0">
                          <a:latin typeface="Calibri" panose="020F0502020204030204" pitchFamily="34" charset="0"/>
                        </a:rPr>
                        <a:t>Eigenverbrauch</a:t>
                      </a:r>
                      <a:endParaRPr dirty="0">
                        <a:latin typeface="Calibri" panose="020F0502020204030204" pitchFamily="34" charset="0"/>
                      </a:endParaRPr>
                    </a:p>
                  </a:txBody>
                  <a:tcPr marL="82505" marR="82505" marT="41252" marB="41252"/>
                </a:tc>
                <a:tc>
                  <a:txBody>
                    <a:bodyPr/>
                    <a:lstStyle/>
                    <a:p>
                      <a:pPr>
                        <a:defRPr/>
                      </a:pPr>
                      <a:r>
                        <a:rPr lang="de-DE" sz="1800">
                          <a:latin typeface="Calibri" panose="020F0502020204030204" pitchFamily="34" charset="0"/>
                        </a:rPr>
                        <a:t>Erzeugte PV-Enerie, die </a:t>
                      </a:r>
                      <a:r>
                        <a:rPr lang="de-DE" sz="1800" dirty="0">
                          <a:latin typeface="Calibri" panose="020F0502020204030204" pitchFamily="34" charset="0"/>
                        </a:rPr>
                        <a:t>im eigenen Haushalt verbraucht wird</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7"/>
                  </a:ext>
                </a:extLst>
              </a:tr>
              <a:tr h="375574">
                <a:tc>
                  <a:txBody>
                    <a:bodyPr/>
                    <a:lstStyle/>
                    <a:p>
                      <a:pPr>
                        <a:defRPr/>
                      </a:pPr>
                      <a:r>
                        <a:rPr lang="de-DE" sz="1800" dirty="0">
                          <a:latin typeface="Calibri" panose="020F0502020204030204" pitchFamily="34" charset="0"/>
                        </a:rPr>
                        <a:t>Einspeisung</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sz="1800">
                          <a:latin typeface="Calibri" panose="020F0502020204030204" pitchFamily="34" charset="0"/>
                        </a:rPr>
                        <a:t>Erzeugte PV-Energie, die </a:t>
                      </a:r>
                      <a:r>
                        <a:rPr lang="de-DE" sz="1800" dirty="0">
                          <a:latin typeface="Calibri" panose="020F0502020204030204" pitchFamily="34" charset="0"/>
                        </a:rPr>
                        <a:t>ins öffentliche </a:t>
                      </a:r>
                      <a:r>
                        <a:rPr lang="de-DE" sz="1800">
                          <a:latin typeface="Calibri" panose="020F0502020204030204" pitchFamily="34" charset="0"/>
                        </a:rPr>
                        <a:t>Netz eingespeist </a:t>
                      </a:r>
                      <a:r>
                        <a:rPr lang="de-DE" sz="1800" dirty="0">
                          <a:latin typeface="Calibri" panose="020F0502020204030204" pitchFamily="34" charset="0"/>
                        </a:rPr>
                        <a:t>wird</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08"/>
                  </a:ext>
                </a:extLst>
              </a:tr>
              <a:tr h="357517">
                <a:tc>
                  <a:txBody>
                    <a:bodyPr/>
                    <a:lstStyle/>
                    <a:p>
                      <a:pPr>
                        <a:defRPr/>
                      </a:pPr>
                      <a:r>
                        <a:rPr lang="de-DE" sz="1800" dirty="0" err="1">
                          <a:latin typeface="Calibri" panose="020F0502020204030204" pitchFamily="34" charset="0"/>
                        </a:rPr>
                        <a:t>Solateur</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sz="1800" dirty="0">
                          <a:latin typeface="Calibri" panose="020F0502020204030204" pitchFamily="34" charset="0"/>
                        </a:rPr>
                        <a:t>Fachfirma, </a:t>
                      </a:r>
                      <a:r>
                        <a:rPr lang="de-DE" sz="1800">
                          <a:latin typeface="Calibri" panose="020F0502020204030204" pitchFamily="34" charset="0"/>
                        </a:rPr>
                        <a:t>die PV-Anlagen </a:t>
                      </a:r>
                      <a:r>
                        <a:rPr lang="de-DE" sz="1800" dirty="0">
                          <a:latin typeface="Calibri" panose="020F0502020204030204" pitchFamily="34" charset="0"/>
                        </a:rPr>
                        <a:t>baut</a:t>
                      </a:r>
                      <a:endParaRPr dirty="0">
                        <a:latin typeface="Calibri" panose="020F0502020204030204" pitchFamily="34" charset="0"/>
                      </a:endParaRPr>
                    </a:p>
                  </a:txBody>
                  <a:tcPr marL="82505" marR="82505" marT="41252" marB="41252"/>
                </a:tc>
                <a:tc>
                  <a:txBody>
                    <a:bodyPr/>
                    <a:lstStyle/>
                    <a:p>
                      <a:pPr>
                        <a:defRPr/>
                      </a:pP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10010"/>
                  </a:ext>
                </a:extLst>
              </a:tr>
              <a:tr h="357517">
                <a:tc>
                  <a:txBody>
                    <a:bodyPr/>
                    <a:lstStyle/>
                    <a:p>
                      <a:pPr>
                        <a:defRPr/>
                      </a:pPr>
                      <a:r>
                        <a:rPr lang="de-DE" sz="1800">
                          <a:latin typeface="Calibri" panose="020F0502020204030204" pitchFamily="34" charset="0"/>
                        </a:rPr>
                        <a:t>Solarkollektor</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sz="1800">
                          <a:latin typeface="Calibri" panose="020F0502020204030204" pitchFamily="34" charset="0"/>
                        </a:rPr>
                        <a:t>Erzeugt Warmwasser</a:t>
                      </a:r>
                      <a:endParaRPr dirty="0">
                        <a:latin typeface="Calibri" panose="020F0502020204030204" pitchFamily="34" charset="0"/>
                      </a:endParaRPr>
                    </a:p>
                  </a:txBody>
                  <a:tcPr marL="82505" marR="82505" marT="41252" marB="41252"/>
                </a:tc>
                <a:tc>
                  <a:txBody>
                    <a:bodyPr/>
                    <a:lstStyle/>
                    <a:p>
                      <a:pPr>
                        <a:defRPr/>
                      </a:pPr>
                      <a:r>
                        <a:rPr lang="de-DE" sz="1800">
                          <a:latin typeface="Calibri" panose="020F0502020204030204" pitchFamily="34" charset="0"/>
                        </a:rPr>
                        <a:t>hat nichts mit PV zu tun</a:t>
                      </a: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3471444886"/>
                  </a:ext>
                </a:extLst>
              </a:tr>
              <a:tr h="357517">
                <a:tc>
                  <a:txBody>
                    <a:bodyPr/>
                    <a:lstStyle/>
                    <a:p>
                      <a:pPr>
                        <a:defRPr/>
                      </a:pPr>
                      <a:r>
                        <a:rPr lang="de-DE">
                          <a:latin typeface="Calibri" panose="020F0502020204030204" pitchFamily="34" charset="0"/>
                        </a:rPr>
                        <a:t>Solarthermie</a:t>
                      </a:r>
                      <a:endParaRPr dirty="0">
                        <a:latin typeface="Calibri" panose="020F0502020204030204" pitchFamily="34" charset="0"/>
                      </a:endParaRPr>
                    </a:p>
                  </a:txBody>
                  <a:tcPr marL="82505" marR="82505" marT="41252" marB="41252"/>
                </a:tc>
                <a:tc>
                  <a:txBody>
                    <a:bodyPr/>
                    <a:lstStyle/>
                    <a:p>
                      <a:pPr marL="0" marR="0" indent="0" algn="l" defTabSz="914400">
                        <a:lnSpc>
                          <a:spcPct val="100000"/>
                        </a:lnSpc>
                        <a:spcBef>
                          <a:spcPts val="0"/>
                        </a:spcBef>
                        <a:spcAft>
                          <a:spcPts val="0"/>
                        </a:spcAft>
                        <a:buClrTx/>
                        <a:buSzTx/>
                        <a:buFontTx/>
                        <a:buNone/>
                        <a:defRPr/>
                      </a:pPr>
                      <a:r>
                        <a:rPr lang="de-DE">
                          <a:latin typeface="Calibri" panose="020F0502020204030204" pitchFamily="34" charset="0"/>
                        </a:rPr>
                        <a:t>Erzeugung von Warmwasser</a:t>
                      </a:r>
                      <a:endParaRPr dirty="0">
                        <a:latin typeface="Calibri" panose="020F0502020204030204" pitchFamily="34" charset="0"/>
                      </a:endParaRPr>
                    </a:p>
                  </a:txBody>
                  <a:tcPr marL="82505" marR="82505" marT="41252" marB="41252"/>
                </a:tc>
                <a:tc>
                  <a:txBody>
                    <a:bodyPr/>
                    <a:lstStyle/>
                    <a:p>
                      <a:pPr>
                        <a:defRPr/>
                      </a:pPr>
                      <a:r>
                        <a:rPr lang="de-DE" sz="1800">
                          <a:latin typeface="Calibri" panose="020F0502020204030204" pitchFamily="34" charset="0"/>
                        </a:rPr>
                        <a:t>hat nichts mit PV zu tun</a:t>
                      </a:r>
                      <a:endParaRPr lang="de-DE" sz="1800" dirty="0">
                        <a:latin typeface="Calibri" panose="020F0502020204030204" pitchFamily="34" charset="0"/>
                      </a:endParaRPr>
                    </a:p>
                  </a:txBody>
                  <a:tcPr marL="82505" marR="82505" marT="41252" marB="41252"/>
                </a:tc>
                <a:extLst>
                  <a:ext uri="{0D108BD9-81ED-4DB2-BD59-A6C34878D82A}">
                    <a16:rowId xmlns:a16="http://schemas.microsoft.com/office/drawing/2014/main" val="2616976825"/>
                  </a:ext>
                </a:extLst>
              </a:tr>
            </a:tbl>
          </a:graphicData>
        </a:graphic>
      </p:graphicFrame>
      <p:sp>
        <p:nvSpPr>
          <p:cNvPr id="2" name="Textfeld 1">
            <a:extLst>
              <a:ext uri="{FF2B5EF4-FFF2-40B4-BE49-F238E27FC236}">
                <a16:creationId xmlns:a16="http://schemas.microsoft.com/office/drawing/2014/main" id="{F0038E96-B3D6-8208-8CE8-8C3B307FE525}"/>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extLst>
      <p:ext uri="{BB962C8B-B14F-4D97-AF65-F5344CB8AC3E}">
        <p14:creationId xmlns:p14="http://schemas.microsoft.com/office/powerpoint/2010/main" val="3612213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39</a:t>
            </a:fld>
            <a:endParaRPr lang="de-DE"/>
          </a:p>
        </p:txBody>
      </p:sp>
      <p:sp>
        <p:nvSpPr>
          <p:cNvPr id="4" name="Titel 3"/>
          <p:cNvSpPr>
            <a:spLocks noGrp="1"/>
          </p:cNvSpPr>
          <p:nvPr>
            <p:ph type="ctrTitle"/>
          </p:nvPr>
        </p:nvSpPr>
        <p:spPr bwMode="auto"/>
        <p:txBody>
          <a:bodyPr/>
          <a:lstStyle/>
          <a:p>
            <a:pPr>
              <a:defRPr/>
            </a:pPr>
            <a:r>
              <a:rPr lang="de-DE"/>
              <a:t>Anhang</a:t>
            </a:r>
            <a:endParaRPr/>
          </a:p>
        </p:txBody>
      </p:sp>
      <p:pic>
        <p:nvPicPr>
          <p:cNvPr id="5" name="Grafik 4">
            <a:extLst>
              <a:ext uri="{FF2B5EF4-FFF2-40B4-BE49-F238E27FC236}">
                <a16:creationId xmlns:a16="http://schemas.microsoft.com/office/drawing/2014/main" id="{7C65662F-2C0C-4159-7849-CB3A5F102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20" y="312455"/>
            <a:ext cx="2880000" cy="236225"/>
          </a:xfrm>
          <a:prstGeom prst="rect">
            <a:avLst/>
          </a:prstGeom>
        </p:spPr>
      </p:pic>
      <p:sp>
        <p:nvSpPr>
          <p:cNvPr id="6" name="Textfeld 5">
            <a:extLst>
              <a:ext uri="{FF2B5EF4-FFF2-40B4-BE49-F238E27FC236}">
                <a16:creationId xmlns:a16="http://schemas.microsoft.com/office/drawing/2014/main" id="{0902B915-E097-102F-573F-806C0F31A538}"/>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extLst>
      <p:ext uri="{BB962C8B-B14F-4D97-AF65-F5344CB8AC3E}">
        <p14:creationId xmlns:p14="http://schemas.microsoft.com/office/powerpoint/2010/main" val="35524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E68042-6C5E-403F-C14A-8A98A55D2878}"/>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100251B1-1FC2-538D-94EB-523E0AD93EA8}"/>
              </a:ext>
            </a:extLst>
          </p:cNvPr>
          <p:cNvSpPr>
            <a:spLocks noGrp="1"/>
          </p:cNvSpPr>
          <p:nvPr>
            <p:ph type="sldNum" sz="quarter" idx="12"/>
          </p:nvPr>
        </p:nvSpPr>
        <p:spPr/>
        <p:txBody>
          <a:bodyPr/>
          <a:lstStyle/>
          <a:p>
            <a:pPr>
              <a:defRPr/>
            </a:pPr>
            <a:fld id="{1FBEC313-BFA3-4240-9241-A71F3CEF1773}" type="slidenum">
              <a:rPr lang="de-DE" smtClean="0"/>
              <a:pPr>
                <a:defRPr/>
              </a:pPr>
              <a:t>4</a:t>
            </a:fld>
            <a:endParaRPr lang="de-DE"/>
          </a:p>
        </p:txBody>
      </p:sp>
      <p:sp>
        <p:nvSpPr>
          <p:cNvPr id="5" name="Untertitel 4">
            <a:extLst>
              <a:ext uri="{FF2B5EF4-FFF2-40B4-BE49-F238E27FC236}">
                <a16:creationId xmlns:a16="http://schemas.microsoft.com/office/drawing/2014/main" id="{F56447F7-3ADB-AE45-1ACE-08B560AE5E15}"/>
              </a:ext>
            </a:extLst>
          </p:cNvPr>
          <p:cNvSpPr>
            <a:spLocks noGrp="1"/>
          </p:cNvSpPr>
          <p:nvPr>
            <p:ph type="subTitle" idx="13"/>
          </p:nvPr>
        </p:nvSpPr>
        <p:spPr/>
        <p:txBody>
          <a:bodyPr>
            <a:normAutofit fontScale="85000" lnSpcReduction="20000"/>
          </a:bodyPr>
          <a:lstStyle/>
          <a:p>
            <a:r>
              <a:rPr lang="de-DE"/>
              <a:t>Warum Photovoltaik</a:t>
            </a:r>
          </a:p>
        </p:txBody>
      </p:sp>
      <p:sp>
        <p:nvSpPr>
          <p:cNvPr id="7" name="Titel 5">
            <a:extLst>
              <a:ext uri="{FF2B5EF4-FFF2-40B4-BE49-F238E27FC236}">
                <a16:creationId xmlns:a16="http://schemas.microsoft.com/office/drawing/2014/main" id="{9D763624-C5DD-EE33-F2C8-A30E63DEBCC4}"/>
              </a:ext>
            </a:extLst>
          </p:cNvPr>
          <p:cNvSpPr>
            <a:spLocks noGrp="1"/>
          </p:cNvSpPr>
          <p:nvPr>
            <p:ph type="title"/>
          </p:nvPr>
        </p:nvSpPr>
        <p:spPr bwMode="auto">
          <a:xfrm>
            <a:off x="292238" y="737075"/>
            <a:ext cx="10515600" cy="651988"/>
          </a:xfrm>
        </p:spPr>
        <p:txBody>
          <a:bodyPr/>
          <a:lstStyle/>
          <a:p>
            <a:pPr>
              <a:defRPr/>
            </a:pPr>
            <a:r>
              <a:rPr lang="de-DE">
                <a:solidFill>
                  <a:srgbClr val="5723B8"/>
                </a:solidFill>
              </a:rPr>
              <a:t>Viele Gründe für PV auf dem Dach</a:t>
            </a:r>
            <a:endParaRPr/>
          </a:p>
        </p:txBody>
      </p:sp>
      <p:sp>
        <p:nvSpPr>
          <p:cNvPr id="8" name="Textfeld 7">
            <a:extLst>
              <a:ext uri="{FF2B5EF4-FFF2-40B4-BE49-F238E27FC236}">
                <a16:creationId xmlns:a16="http://schemas.microsoft.com/office/drawing/2014/main" id="{D068A3D7-8744-D046-996C-99241A12010C}"/>
              </a:ext>
            </a:extLst>
          </p:cNvPr>
          <p:cNvSpPr txBox="1"/>
          <p:nvPr/>
        </p:nvSpPr>
        <p:spPr bwMode="auto">
          <a:xfrm>
            <a:off x="556095" y="3140968"/>
            <a:ext cx="2036350" cy="461665"/>
          </a:xfrm>
          <a:prstGeom prst="rect">
            <a:avLst/>
          </a:prstGeom>
          <a:noFill/>
        </p:spPr>
        <p:txBody>
          <a:bodyPr wrap="square" rtlCol="0">
            <a:spAutoFit/>
          </a:bodyPr>
          <a:lstStyle/>
          <a:p>
            <a:pPr algn="ctr">
              <a:defRPr/>
            </a:pPr>
            <a:r>
              <a:rPr lang="de-DE" sz="2000" dirty="0">
                <a:latin typeface="Calibri" panose="020F0502020204030204" pitchFamily="34" charset="0"/>
              </a:rPr>
              <a:t>Klimaschutz</a:t>
            </a:r>
            <a:r>
              <a:rPr lang="de-DE" sz="2400" dirty="0">
                <a:latin typeface="Calibri" panose="020F0502020204030204" pitchFamily="34" charset="0"/>
              </a:rPr>
              <a:t>!</a:t>
            </a:r>
            <a:endParaRPr dirty="0">
              <a:latin typeface="Calibri" panose="020F0502020204030204" pitchFamily="34" charset="0"/>
            </a:endParaRPr>
          </a:p>
        </p:txBody>
      </p:sp>
      <p:sp>
        <p:nvSpPr>
          <p:cNvPr id="9" name="Textfeld 8">
            <a:extLst>
              <a:ext uri="{FF2B5EF4-FFF2-40B4-BE49-F238E27FC236}">
                <a16:creationId xmlns:a16="http://schemas.microsoft.com/office/drawing/2014/main" id="{7A8E406C-6336-B724-6922-F43194BE3E2C}"/>
              </a:ext>
            </a:extLst>
          </p:cNvPr>
          <p:cNvSpPr txBox="1"/>
          <p:nvPr/>
        </p:nvSpPr>
        <p:spPr bwMode="auto">
          <a:xfrm>
            <a:off x="2817592" y="3128657"/>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Unabhängigkeit von Energieimporten</a:t>
            </a:r>
            <a:endParaRPr dirty="0">
              <a:latin typeface="Calibri" panose="020F0502020204030204" pitchFamily="34" charset="0"/>
            </a:endParaRPr>
          </a:p>
        </p:txBody>
      </p:sp>
      <p:sp>
        <p:nvSpPr>
          <p:cNvPr id="10" name="Textfeld 9">
            <a:extLst>
              <a:ext uri="{FF2B5EF4-FFF2-40B4-BE49-F238E27FC236}">
                <a16:creationId xmlns:a16="http://schemas.microsoft.com/office/drawing/2014/main" id="{76DF5916-A78C-DDE6-646E-917F8442643F}"/>
              </a:ext>
            </a:extLst>
          </p:cNvPr>
          <p:cNvSpPr txBox="1"/>
          <p:nvPr/>
        </p:nvSpPr>
        <p:spPr bwMode="auto">
          <a:xfrm>
            <a:off x="5776077" y="3150782"/>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Energiewende „selbst“ in die Hand nehmen</a:t>
            </a:r>
            <a:endParaRPr dirty="0">
              <a:latin typeface="Calibri" panose="020F0502020204030204" pitchFamily="34" charset="0"/>
            </a:endParaRPr>
          </a:p>
        </p:txBody>
      </p:sp>
      <p:sp>
        <p:nvSpPr>
          <p:cNvPr id="11" name="Textfeld 10">
            <a:extLst>
              <a:ext uri="{FF2B5EF4-FFF2-40B4-BE49-F238E27FC236}">
                <a16:creationId xmlns:a16="http://schemas.microsoft.com/office/drawing/2014/main" id="{0C568D95-7074-7734-93E2-A89CE1E5BC88}"/>
              </a:ext>
            </a:extLst>
          </p:cNvPr>
          <p:cNvSpPr txBox="1"/>
          <p:nvPr/>
        </p:nvSpPr>
        <p:spPr bwMode="auto">
          <a:xfrm>
            <a:off x="1126340" y="5315977"/>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Die Sonne schickt keine Preiserhöhungen</a:t>
            </a:r>
            <a:endParaRPr dirty="0">
              <a:latin typeface="Calibri" panose="020F0502020204030204" pitchFamily="34" charset="0"/>
            </a:endParaRPr>
          </a:p>
        </p:txBody>
      </p:sp>
      <p:sp>
        <p:nvSpPr>
          <p:cNvPr id="12" name="Textfeld 11">
            <a:extLst>
              <a:ext uri="{FF2B5EF4-FFF2-40B4-BE49-F238E27FC236}">
                <a16:creationId xmlns:a16="http://schemas.microsoft.com/office/drawing/2014/main" id="{B2F002F5-C9D5-9FA6-0F31-AE7F226EC15C}"/>
              </a:ext>
            </a:extLst>
          </p:cNvPr>
          <p:cNvSpPr txBox="1"/>
          <p:nvPr/>
        </p:nvSpPr>
        <p:spPr bwMode="auto">
          <a:xfrm>
            <a:off x="4341606" y="5298773"/>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Weniger Hitze im Dachgeschoss</a:t>
            </a:r>
            <a:endParaRPr dirty="0">
              <a:latin typeface="Calibri" panose="020F0502020204030204" pitchFamily="34" charset="0"/>
            </a:endParaRPr>
          </a:p>
        </p:txBody>
      </p:sp>
      <p:sp>
        <p:nvSpPr>
          <p:cNvPr id="13" name="Textfeld 12">
            <a:extLst>
              <a:ext uri="{FF2B5EF4-FFF2-40B4-BE49-F238E27FC236}">
                <a16:creationId xmlns:a16="http://schemas.microsoft.com/office/drawing/2014/main" id="{E384DEA1-8217-CA66-7A59-614C10059BDC}"/>
              </a:ext>
            </a:extLst>
          </p:cNvPr>
          <p:cNvSpPr txBox="1"/>
          <p:nvPr/>
        </p:nvSpPr>
        <p:spPr bwMode="auto">
          <a:xfrm>
            <a:off x="7590359" y="5315977"/>
            <a:ext cx="3150125" cy="707886"/>
          </a:xfrm>
          <a:prstGeom prst="rect">
            <a:avLst/>
          </a:prstGeom>
          <a:noFill/>
        </p:spPr>
        <p:txBody>
          <a:bodyPr wrap="square" rtlCol="0">
            <a:spAutoFit/>
          </a:bodyPr>
          <a:lstStyle/>
          <a:p>
            <a:pPr algn="ctr">
              <a:defRPr/>
            </a:pPr>
            <a:r>
              <a:rPr lang="de-DE" sz="2000" dirty="0">
                <a:latin typeface="Calibri" panose="020F0502020204030204" pitchFamily="34" charset="0"/>
              </a:rPr>
              <a:t>Bewährtes, langlebiges und robustes Produkt</a:t>
            </a:r>
            <a:endParaRPr dirty="0">
              <a:latin typeface="Calibri" panose="020F0502020204030204" pitchFamily="34" charset="0"/>
            </a:endParaRPr>
          </a:p>
        </p:txBody>
      </p:sp>
      <p:sp>
        <p:nvSpPr>
          <p:cNvPr id="14" name="Textfeld 13">
            <a:extLst>
              <a:ext uri="{FF2B5EF4-FFF2-40B4-BE49-F238E27FC236}">
                <a16:creationId xmlns:a16="http://schemas.microsoft.com/office/drawing/2014/main" id="{3502F45D-BE63-955F-98B5-E1348D488FB2}"/>
              </a:ext>
            </a:extLst>
          </p:cNvPr>
          <p:cNvSpPr txBox="1"/>
          <p:nvPr/>
        </p:nvSpPr>
        <p:spPr bwMode="auto">
          <a:xfrm>
            <a:off x="8963655" y="3176352"/>
            <a:ext cx="2825357" cy="707886"/>
          </a:xfrm>
          <a:prstGeom prst="rect">
            <a:avLst/>
          </a:prstGeom>
          <a:noFill/>
        </p:spPr>
        <p:txBody>
          <a:bodyPr wrap="square" rtlCol="0">
            <a:spAutoFit/>
          </a:bodyPr>
          <a:lstStyle/>
          <a:p>
            <a:pPr algn="ctr">
              <a:defRPr/>
            </a:pPr>
            <a:r>
              <a:rPr lang="de-DE" sz="2000" dirty="0">
                <a:latin typeface="Calibri" panose="020F0502020204030204" pitchFamily="34" charset="0"/>
              </a:rPr>
              <a:t>Leise und dezentrale Energieerzeugung</a:t>
            </a:r>
            <a:endParaRPr dirty="0">
              <a:latin typeface="Calibri" panose="020F0502020204030204" pitchFamily="34" charset="0"/>
            </a:endParaRPr>
          </a:p>
        </p:txBody>
      </p:sp>
      <p:pic>
        <p:nvPicPr>
          <p:cNvPr id="15" name="Grafik 14" descr="Erdkugel: Amerika mit einfarbiger Füllung">
            <a:extLst>
              <a:ext uri="{FF2B5EF4-FFF2-40B4-BE49-F238E27FC236}">
                <a16:creationId xmlns:a16="http://schemas.microsoft.com/office/drawing/2014/main" id="{2F9BB768-CFB9-5ADA-2131-BFE49ED7D7F8}"/>
              </a:ext>
            </a:extLst>
          </p:cNvPr>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814243" y="1777124"/>
            <a:ext cx="1289772" cy="1289772"/>
          </a:xfrm>
          <a:prstGeom prst="rect">
            <a:avLst/>
          </a:prstGeom>
        </p:spPr>
      </p:pic>
      <p:pic>
        <p:nvPicPr>
          <p:cNvPr id="16" name="Grafik 15" descr="Fracht mit einfarbiger Füllung">
            <a:extLst>
              <a:ext uri="{FF2B5EF4-FFF2-40B4-BE49-F238E27FC236}">
                <a16:creationId xmlns:a16="http://schemas.microsoft.com/office/drawing/2014/main" id="{84469853-4408-0AF1-A23C-90D81A520F37}"/>
              </a:ext>
            </a:extLst>
          </p:cNvPr>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3633328" y="1628800"/>
            <a:ext cx="1518653" cy="1518653"/>
          </a:xfrm>
          <a:prstGeom prst="rect">
            <a:avLst/>
          </a:prstGeom>
        </p:spPr>
      </p:pic>
      <p:pic>
        <p:nvPicPr>
          <p:cNvPr id="17" name="Grafik 16" descr="Solarmodule mit einfarbiger Füllung">
            <a:extLst>
              <a:ext uri="{FF2B5EF4-FFF2-40B4-BE49-F238E27FC236}">
                <a16:creationId xmlns:a16="http://schemas.microsoft.com/office/drawing/2014/main" id="{7D07DCD2-FD10-B1AE-26DC-D45BAE6A74A5}"/>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6600056" y="1680662"/>
            <a:ext cx="1303747" cy="1303747"/>
          </a:xfrm>
          <a:prstGeom prst="rect">
            <a:avLst/>
          </a:prstGeom>
        </p:spPr>
      </p:pic>
      <p:pic>
        <p:nvPicPr>
          <p:cNvPr id="18" name="Grafik 17" descr="Lautsprecher stummschalten mit einfarbiger Füllung">
            <a:extLst>
              <a:ext uri="{FF2B5EF4-FFF2-40B4-BE49-F238E27FC236}">
                <a16:creationId xmlns:a16="http://schemas.microsoft.com/office/drawing/2014/main" id="{BA56ED4F-02B3-1E8B-14A6-92B7874E8303}"/>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9433116" y="1701293"/>
            <a:ext cx="1239764" cy="1239764"/>
          </a:xfrm>
          <a:prstGeom prst="rect">
            <a:avLst/>
          </a:prstGeom>
        </p:spPr>
      </p:pic>
      <p:pic>
        <p:nvPicPr>
          <p:cNvPr id="19" name="Grafik 18" descr="Sparschwein mit einfarbiger Füllung">
            <a:extLst>
              <a:ext uri="{FF2B5EF4-FFF2-40B4-BE49-F238E27FC236}">
                <a16:creationId xmlns:a16="http://schemas.microsoft.com/office/drawing/2014/main" id="{85BCBE45-5560-B062-A9F7-8F0F09E6277A}"/>
              </a:ext>
            </a:extLst>
          </p:cNvPr>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2050868" y="4031096"/>
            <a:ext cx="1378449" cy="1378449"/>
          </a:xfrm>
          <a:prstGeom prst="rect">
            <a:avLst/>
          </a:prstGeom>
        </p:spPr>
      </p:pic>
      <p:pic>
        <p:nvPicPr>
          <p:cNvPr id="20" name="Grafik 19" descr="Renoviertes Haus funkelnd mit einfarbiger Füllung">
            <a:extLst>
              <a:ext uri="{FF2B5EF4-FFF2-40B4-BE49-F238E27FC236}">
                <a16:creationId xmlns:a16="http://schemas.microsoft.com/office/drawing/2014/main" id="{1ED0E511-AA38-0B24-055D-FEBAB13A4BB6}"/>
              </a:ext>
            </a:extLst>
          </p:cNvPr>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5321012" y="4124662"/>
            <a:ext cx="1191315" cy="1191315"/>
          </a:xfrm>
          <a:prstGeom prst="rect">
            <a:avLst/>
          </a:prstGeom>
        </p:spPr>
      </p:pic>
      <p:pic>
        <p:nvPicPr>
          <p:cNvPr id="21" name="Grafik 20" descr="Seilknoten mit einfarbiger Füllung">
            <a:extLst>
              <a:ext uri="{FF2B5EF4-FFF2-40B4-BE49-F238E27FC236}">
                <a16:creationId xmlns:a16="http://schemas.microsoft.com/office/drawing/2014/main" id="{DB8235B6-08F0-CE2D-E1BA-98C8990400A3}"/>
              </a:ext>
            </a:extLst>
          </p:cNvPr>
          <p:cNvPicPr>
            <a:picLocks noChangeAspect="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tretch/>
        </p:blipFill>
        <p:spPr bwMode="auto">
          <a:xfrm>
            <a:off x="8574619" y="4217074"/>
            <a:ext cx="942386" cy="942386"/>
          </a:xfrm>
          <a:prstGeom prst="rect">
            <a:avLst/>
          </a:prstGeom>
        </p:spPr>
      </p:pic>
      <p:sp>
        <p:nvSpPr>
          <p:cNvPr id="2" name="Textfeld 1">
            <a:extLst>
              <a:ext uri="{FF2B5EF4-FFF2-40B4-BE49-F238E27FC236}">
                <a16:creationId xmlns:a16="http://schemas.microsoft.com/office/drawing/2014/main" id="{B7757B92-3B49-4220-A31D-D4DECB4D019D}"/>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29.01.2023</a:t>
            </a:r>
          </a:p>
        </p:txBody>
      </p:sp>
    </p:spTree>
    <p:extLst>
      <p:ext uri="{BB962C8B-B14F-4D97-AF65-F5344CB8AC3E}">
        <p14:creationId xmlns:p14="http://schemas.microsoft.com/office/powerpoint/2010/main" val="834681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4" name="Gruppieren 53"/>
          <p:cNvGrpSpPr/>
          <p:nvPr/>
        </p:nvGrpSpPr>
        <p:grpSpPr bwMode="auto">
          <a:xfrm>
            <a:off x="6661758" y="3013868"/>
            <a:ext cx="1762618" cy="3657654"/>
            <a:chOff x="6974736" y="1963864"/>
            <a:chExt cx="2332730" cy="4681443"/>
          </a:xfrm>
        </p:grpSpPr>
        <p:sp>
          <p:nvSpPr>
            <p:cNvPr id="55" name="Freihandform 47"/>
            <p:cNvSpPr/>
            <p:nvPr/>
          </p:nvSpPr>
          <p:spPr bwMode="auto">
            <a:xfrm>
              <a:off x="6974736" y="1991807"/>
              <a:ext cx="1912865" cy="46535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0 w 1587597"/>
                <a:gd name="connsiteY0" fmla="*/ 0 h 253325"/>
                <a:gd name="connsiteX1" fmla="*/ 1185 w 1587597"/>
                <a:gd name="connsiteY1" fmla="*/ 251331 h 253325"/>
                <a:gd name="connsiteX2" fmla="*/ 1587597 w 1587597"/>
                <a:gd name="connsiteY2" fmla="*/ 253325 h 253325"/>
                <a:gd name="connsiteX0" fmla="*/ 0 w 1558926"/>
                <a:gd name="connsiteY0" fmla="*/ 0 h 251777"/>
                <a:gd name="connsiteX1" fmla="*/ 1185 w 1558926"/>
                <a:gd name="connsiteY1" fmla="*/ 251331 h 251777"/>
                <a:gd name="connsiteX2" fmla="*/ 1558926 w 1558926"/>
                <a:gd name="connsiteY2" fmla="*/ 251777 h 251777"/>
                <a:gd name="connsiteX0" fmla="*/ 0 w 1558926"/>
                <a:gd name="connsiteY0" fmla="*/ 0 h 251777"/>
                <a:gd name="connsiteX1" fmla="*/ 72863 w 1558926"/>
                <a:gd name="connsiteY1" fmla="*/ 249783 h 251777"/>
                <a:gd name="connsiteX2" fmla="*/ 1558926 w 1558926"/>
                <a:gd name="connsiteY2" fmla="*/ 251777 h 251777"/>
                <a:gd name="connsiteX0" fmla="*/ 27486 w 1486063"/>
                <a:gd name="connsiteY0" fmla="*/ 0 h 250745"/>
                <a:gd name="connsiteX1" fmla="*/ 0 w 1486063"/>
                <a:gd name="connsiteY1" fmla="*/ 248751 h 250745"/>
                <a:gd name="connsiteX2" fmla="*/ 1486063 w 1486063"/>
                <a:gd name="connsiteY2" fmla="*/ 250745 h 250745"/>
                <a:gd name="connsiteX0" fmla="*/ 21752 w 1486063"/>
                <a:gd name="connsiteY0" fmla="*/ 0 h 250745"/>
                <a:gd name="connsiteX1" fmla="*/ 0 w 1486063"/>
                <a:gd name="connsiteY1" fmla="*/ 248751 h 250745"/>
                <a:gd name="connsiteX2" fmla="*/ 1486063 w 1486063"/>
                <a:gd name="connsiteY2" fmla="*/ 250745 h 250745"/>
                <a:gd name="connsiteX0" fmla="*/ 0 w 1464311"/>
                <a:gd name="connsiteY0" fmla="*/ 0 h 250745"/>
                <a:gd name="connsiteX1" fmla="*/ 24838 w 1464311"/>
                <a:gd name="connsiteY1" fmla="*/ 249783 h 250745"/>
                <a:gd name="connsiteX2" fmla="*/ 1464311 w 1464311"/>
                <a:gd name="connsiteY2" fmla="*/ 250745 h 250745"/>
                <a:gd name="connsiteX0" fmla="*/ 7417 w 1439473"/>
                <a:gd name="connsiteY0" fmla="*/ 0 h 252035"/>
                <a:gd name="connsiteX1" fmla="*/ 0 w 1439473"/>
                <a:gd name="connsiteY1" fmla="*/ 251073 h 252035"/>
                <a:gd name="connsiteX2" fmla="*/ 1439473 w 1439473"/>
                <a:gd name="connsiteY2" fmla="*/ 252035 h 252035"/>
              </a:gdLst>
              <a:ahLst/>
              <a:cxnLst>
                <a:cxn ang="0">
                  <a:pos x="connsiteX0" y="connsiteY0"/>
                </a:cxn>
                <a:cxn ang="0">
                  <a:pos x="connsiteX1" y="connsiteY1"/>
                </a:cxn>
                <a:cxn ang="0">
                  <a:pos x="connsiteX2" y="connsiteY2"/>
                </a:cxn>
              </a:cxnLst>
              <a:rect l="l" t="t" r="r" b="b"/>
              <a:pathLst>
                <a:path w="1439473" h="252035" extrusionOk="0">
                  <a:moveTo>
                    <a:pt x="7417" y="0"/>
                  </a:moveTo>
                  <a:lnTo>
                    <a:pt x="0" y="251073"/>
                  </a:lnTo>
                  <a:lnTo>
                    <a:pt x="1439473" y="252035"/>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6" name="Freihandform 48"/>
            <p:cNvSpPr/>
            <p:nvPr/>
          </p:nvSpPr>
          <p:spPr bwMode="auto">
            <a:xfrm>
              <a:off x="7063419" y="1963864"/>
              <a:ext cx="2244047" cy="4588237"/>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549929 w 1794277"/>
                <a:gd name="connsiteY0" fmla="*/ 0 h 3292722"/>
                <a:gd name="connsiteX1" fmla="*/ 0 w 1794277"/>
                <a:gd name="connsiteY1" fmla="*/ 3292722 h 3292722"/>
                <a:gd name="connsiteX2" fmla="*/ 1794277 w 1794277"/>
                <a:gd name="connsiteY2" fmla="*/ 3289041 h 3292722"/>
                <a:gd name="connsiteX0" fmla="*/ 4114 w 1248462"/>
                <a:gd name="connsiteY0" fmla="*/ 0 h 3289041"/>
                <a:gd name="connsiteX1" fmla="*/ 0 w 1248462"/>
                <a:gd name="connsiteY1" fmla="*/ 3278866 h 3289041"/>
                <a:gd name="connsiteX2" fmla="*/ 1248462 w 1248462"/>
                <a:gd name="connsiteY2" fmla="*/ 3289041 h 3289041"/>
                <a:gd name="connsiteX0" fmla="*/ 4114 w 1248462"/>
                <a:gd name="connsiteY0" fmla="*/ 0 h 3294583"/>
                <a:gd name="connsiteX1" fmla="*/ 0 w 1248462"/>
                <a:gd name="connsiteY1" fmla="*/ 3284408 h 3294583"/>
                <a:gd name="connsiteX2" fmla="*/ 1248462 w 1248462"/>
                <a:gd name="connsiteY2" fmla="*/ 3294583 h 3294583"/>
              </a:gdLst>
              <a:ahLst/>
              <a:cxnLst>
                <a:cxn ang="0">
                  <a:pos x="connsiteX0" y="connsiteY0"/>
                </a:cxn>
                <a:cxn ang="0">
                  <a:pos x="connsiteX1" y="connsiteY1"/>
                </a:cxn>
                <a:cxn ang="0">
                  <a:pos x="connsiteX2" y="connsiteY2"/>
                </a:cxn>
              </a:cxnLst>
              <a:rect l="l" t="t" r="r" b="b"/>
              <a:pathLst>
                <a:path w="1248462" h="3294583" extrusionOk="0">
                  <a:moveTo>
                    <a:pt x="4114" y="0"/>
                  </a:moveTo>
                  <a:cubicBezTo>
                    <a:pt x="2743" y="1092955"/>
                    <a:pt x="1371" y="2191453"/>
                    <a:pt x="0" y="3284408"/>
                  </a:cubicBezTo>
                  <a:lnTo>
                    <a:pt x="1248462" y="3294583"/>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gr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40</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PV-Anlagenkonfiguration</a:t>
            </a:r>
          </a:p>
        </p:txBody>
      </p:sp>
      <p:sp>
        <p:nvSpPr>
          <p:cNvPr id="10" name="Titel 1"/>
          <p:cNvSpPr>
            <a:spLocks noGrp="1"/>
          </p:cNvSpPr>
          <p:nvPr>
            <p:ph type="title"/>
          </p:nvPr>
        </p:nvSpPr>
        <p:spPr bwMode="auto">
          <a:xfrm>
            <a:off x="310553" y="780788"/>
            <a:ext cx="10515600" cy="651988"/>
          </a:xfrm>
        </p:spPr>
        <p:txBody>
          <a:bodyPr>
            <a:normAutofit/>
          </a:bodyPr>
          <a:lstStyle/>
          <a:p>
            <a:pPr>
              <a:defRPr/>
            </a:pPr>
            <a:r>
              <a:rPr lang="de-DE">
                <a:solidFill>
                  <a:srgbClr val="5723B8"/>
                </a:solidFill>
              </a:rPr>
              <a:t>PV-Anlage mit </a:t>
            </a:r>
            <a:r>
              <a:rPr lang="de-DE"/>
              <a:t>Speicher + Notstrom-Steckdose</a:t>
            </a:r>
            <a:endParaRPr/>
          </a:p>
        </p:txBody>
      </p:sp>
      <p:grpSp>
        <p:nvGrpSpPr>
          <p:cNvPr id="8" name="Gruppieren 7"/>
          <p:cNvGrpSpPr/>
          <p:nvPr/>
        </p:nvGrpSpPr>
        <p:grpSpPr bwMode="auto">
          <a:xfrm>
            <a:off x="9441918" y="1785468"/>
            <a:ext cx="2470058" cy="2587527"/>
            <a:chOff x="9640861" y="-2016400"/>
            <a:chExt cx="2844433" cy="3802081"/>
          </a:xfrm>
        </p:grpSpPr>
        <p:sp>
          <p:nvSpPr>
            <p:cNvPr id="9"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3"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4" name="Text Box 11"/>
            <p:cNvSpPr txBox="1">
              <a:spLocks noChangeArrowheads="1"/>
            </p:cNvSpPr>
            <p:nvPr/>
          </p:nvSpPr>
          <p:spPr bwMode="auto">
            <a:xfrm>
              <a:off x="10387733" y="-2016400"/>
              <a:ext cx="2097561"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236411" y="1515378"/>
            <a:ext cx="5924369" cy="5206097"/>
            <a:chOff x="-135779" y="-258539"/>
            <a:chExt cx="6789529" cy="7649775"/>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1170242" y="-258539"/>
              <a:ext cx="1543645"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135779" y="2076919"/>
              <a:ext cx="1676808"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4" y="6065529"/>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2247614" y="6622423"/>
              <a:ext cx="3158974"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7074424" y="1843680"/>
            <a:ext cx="2829407" cy="1980302"/>
            <a:chOff x="7186918" y="189000"/>
            <a:chExt cx="3258247" cy="2909832"/>
          </a:xfrm>
        </p:grpSpPr>
        <p:sp>
          <p:nvSpPr>
            <p:cNvPr id="40" name="Textfeld 39"/>
            <p:cNvSpPr txBox="1"/>
            <p:nvPr/>
          </p:nvSpPr>
          <p:spPr bwMode="auto">
            <a:xfrm>
              <a:off x="7195953" y="2217391"/>
              <a:ext cx="1795462" cy="859261"/>
            </a:xfrm>
            <a:prstGeom prst="rect">
              <a:avLst/>
            </a:prstGeom>
            <a:noFill/>
          </p:spPr>
          <p:txBody>
            <a:bodyPr wrap="square" rtlCol="0">
              <a:spAutoFit/>
            </a:bodyPr>
            <a:lstStyle/>
            <a:p>
              <a:pPr algn="ctr">
                <a:defRPr/>
              </a:pPr>
              <a:r>
                <a:rPr lang="de-DE" sz="1600">
                  <a:solidFill>
                    <a:srgbClr val="00B0F0"/>
                  </a:solidFill>
                  <a:latin typeface="Calibri" panose="020F0502020204030204" pitchFamily="34" charset="0"/>
                </a:rPr>
                <a:t>Dreh-</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904311" y="2469416"/>
            <a:ext cx="828818" cy="1122764"/>
            <a:chOff x="8965911" y="828561"/>
            <a:chExt cx="954438" cy="1649773"/>
          </a:xfrm>
        </p:grpSpPr>
        <p:pic>
          <p:nvPicPr>
            <p:cNvPr id="46" name="Picture 17" descr="Text&#10;&#10;Description automatically generated"/>
            <p:cNvPicPr>
              <a:picLocks noChangeAspect="1" noChangeArrowheads="1"/>
            </p:cNvPicPr>
            <p:nvPr/>
          </p:nvPicPr>
          <p:blipFill>
            <a:blip r:embed="rId5"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8965911" y="1709522"/>
              <a:ext cx="954438" cy="768812"/>
            </a:xfrm>
            <a:prstGeom prst="rect">
              <a:avLst/>
            </a:prstGeom>
            <a:noFill/>
          </p:spPr>
          <p:txBody>
            <a:bodyPr wrap="square" rtlCol="0">
              <a:spAutoFit/>
            </a:bodyPr>
            <a:lstStyle/>
            <a:p>
              <a:pPr>
                <a:defRPr/>
              </a:pPr>
              <a:r>
                <a:rPr lang="de-DE" sz="1400">
                  <a:latin typeface="Calibri" panose="020F0502020204030204" pitchFamily="34" charset="0"/>
                </a:rPr>
                <a:t>2-Wege-Zähler</a:t>
              </a:r>
              <a:endParaRPr lang="de-DE" sz="1400" dirty="0">
                <a:latin typeface="Calibri" panose="020F0502020204030204" pitchFamily="34" charset="0"/>
              </a:endParaRPr>
            </a:p>
          </p:txBody>
        </p:sp>
      </p:grpSp>
      <p:pic>
        <p:nvPicPr>
          <p:cNvPr id="50" name="Grafik 49"/>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5868957" y="2038417"/>
            <a:ext cx="1342984" cy="1029114"/>
          </a:xfrm>
          <a:prstGeom prst="rect">
            <a:avLst/>
          </a:prstGeom>
        </p:spPr>
      </p:pic>
      <p:pic>
        <p:nvPicPr>
          <p:cNvPr id="53" name="Grafik 52"/>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7695" y="2500005"/>
            <a:ext cx="1209563" cy="1209563"/>
          </a:xfrm>
          <a:prstGeom prst="rect">
            <a:avLst/>
          </a:prstGeom>
        </p:spPr>
      </p:pic>
      <p:grpSp>
        <p:nvGrpSpPr>
          <p:cNvPr id="61" name="Gruppieren 60"/>
          <p:cNvGrpSpPr/>
          <p:nvPr/>
        </p:nvGrpSpPr>
        <p:grpSpPr bwMode="auto">
          <a:xfrm>
            <a:off x="8048630" y="4178029"/>
            <a:ext cx="1340640" cy="2533883"/>
            <a:chOff x="8726876" y="3915321"/>
            <a:chExt cx="1436964" cy="2757929"/>
          </a:xfrm>
        </p:grpSpPr>
        <p:sp>
          <p:nvSpPr>
            <p:cNvPr id="62" name="Textfeld 61"/>
            <p:cNvSpPr txBox="1"/>
            <p:nvPr/>
          </p:nvSpPr>
          <p:spPr bwMode="auto">
            <a:xfrm>
              <a:off x="8726876" y="3915321"/>
              <a:ext cx="917851" cy="368489"/>
            </a:xfrm>
            <a:prstGeom prst="rect">
              <a:avLst/>
            </a:prstGeom>
            <a:noFill/>
          </p:spPr>
          <p:txBody>
            <a:bodyPr wrap="none" rtlCol="0">
              <a:spAutoFit/>
            </a:bodyPr>
            <a:lstStyle/>
            <a:p>
              <a:pPr>
                <a:defRPr/>
              </a:pPr>
              <a:r>
                <a:rPr lang="de-DE" sz="1600" dirty="0">
                  <a:latin typeface="Calibri" panose="020F0502020204030204" pitchFamily="34" charset="0"/>
                </a:rPr>
                <a:t>Batterie</a:t>
              </a:r>
              <a:endParaRPr dirty="0">
                <a:latin typeface="Calibri" panose="020F0502020204030204" pitchFamily="34" charset="0"/>
              </a:endParaRPr>
            </a:p>
          </p:txBody>
        </p:sp>
        <p:pic>
          <p:nvPicPr>
            <p:cNvPr id="63" name="Grafik 62"/>
            <p:cNvPicPr>
              <a:picLocks noChangeAspect="1"/>
            </p:cNvPicPr>
            <p:nvPr/>
          </p:nvPicPr>
          <p:blipFill>
            <a:blip r:embed="rId8" cstate="email">
              <a:extLst>
                <a:ext uri="{28A0092B-C50C-407E-A947-70E740481C1C}">
                  <a14:useLocalDpi xmlns:a14="http://schemas.microsoft.com/office/drawing/2010/main"/>
                </a:ext>
              </a:extLst>
            </a:blip>
            <a:stretch/>
          </p:blipFill>
          <p:spPr bwMode="auto">
            <a:xfrm>
              <a:off x="8786740" y="4267682"/>
              <a:ext cx="1377100" cy="2405568"/>
            </a:xfrm>
            <a:prstGeom prst="rect">
              <a:avLst/>
            </a:prstGeom>
          </p:spPr>
        </p:pic>
      </p:grpSp>
      <p:grpSp>
        <p:nvGrpSpPr>
          <p:cNvPr id="65" name="Gruppieren 64"/>
          <p:cNvGrpSpPr/>
          <p:nvPr/>
        </p:nvGrpSpPr>
        <p:grpSpPr bwMode="auto">
          <a:xfrm>
            <a:off x="4648520" y="2911196"/>
            <a:ext cx="828555" cy="686360"/>
            <a:chOff x="4888122" y="2014001"/>
            <a:chExt cx="828555" cy="686360"/>
          </a:xfrm>
        </p:grpSpPr>
        <p:sp>
          <p:nvSpPr>
            <p:cNvPr id="66" name="Rechteck 65"/>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67" name="Textfeld 66"/>
            <p:cNvSpPr txBox="1"/>
            <p:nvPr/>
          </p:nvSpPr>
          <p:spPr bwMode="auto">
            <a:xfrm>
              <a:off x="4954114" y="2084434"/>
              <a:ext cx="714939" cy="553998"/>
            </a:xfrm>
            <a:prstGeom prst="rect">
              <a:avLst/>
            </a:prstGeom>
            <a:noFill/>
          </p:spPr>
          <p:txBody>
            <a:bodyPr wrap="none" lIns="0" tIns="0" rIns="0" bIns="0" rtlCol="0">
              <a:spAutoFit/>
            </a:bodyPr>
            <a:lstStyle/>
            <a:p>
              <a:pPr algn="ctr">
                <a:defRPr/>
              </a:pPr>
              <a:r>
                <a:rPr lang="de-DE" sz="1200" dirty="0">
                  <a:latin typeface="Calibri" panose="020F0502020204030204" pitchFamily="34" charset="0"/>
                </a:rPr>
                <a:t>DC-Über-</a:t>
              </a:r>
              <a:br>
                <a:rPr lang="de-DE" sz="1200" dirty="0">
                  <a:latin typeface="Calibri" panose="020F0502020204030204" pitchFamily="34" charset="0"/>
                </a:rPr>
              </a:br>
              <a:r>
                <a:rPr lang="de-DE" sz="1200" dirty="0">
                  <a:latin typeface="Calibri" panose="020F0502020204030204" pitchFamily="34" charset="0"/>
                </a:rPr>
                <a:t>spannungs-</a:t>
              </a:r>
              <a:br>
                <a:rPr lang="de-DE" sz="1200" dirty="0">
                  <a:latin typeface="Calibri" panose="020F0502020204030204" pitchFamily="34" charset="0"/>
                </a:rPr>
              </a:br>
              <a:r>
                <a:rPr lang="de-DE" sz="1200" dirty="0">
                  <a:latin typeface="Calibri" panose="020F0502020204030204" pitchFamily="34" charset="0"/>
                </a:rPr>
                <a:t>Schutz</a:t>
              </a:r>
              <a:endParaRPr dirty="0">
                <a:latin typeface="Calibri" panose="020F0502020204030204" pitchFamily="34" charset="0"/>
              </a:endParaRPr>
            </a:p>
          </p:txBody>
        </p:sp>
      </p:grpSp>
      <p:sp>
        <p:nvSpPr>
          <p:cNvPr id="68" name="Textfeld 9"/>
          <p:cNvSpPr txBox="1">
            <a:spLocks noChangeArrowheads="1"/>
          </p:cNvSpPr>
          <p:nvPr/>
        </p:nvSpPr>
        <p:spPr bwMode="auto">
          <a:xfrm>
            <a:off x="9698269" y="6313376"/>
            <a:ext cx="1438290" cy="400110"/>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69" name="Text Box 11"/>
          <p:cNvSpPr txBox="1">
            <a:spLocks noChangeArrowheads="1"/>
          </p:cNvSpPr>
          <p:nvPr/>
        </p:nvSpPr>
        <p:spPr bwMode="auto">
          <a:xfrm>
            <a:off x="5779053" y="1361319"/>
            <a:ext cx="2590740" cy="369332"/>
          </a:xfrm>
          <a:prstGeom prst="rect">
            <a:avLst/>
          </a:prstGeom>
          <a:noFill/>
          <a:ln w="9525">
            <a:noFill/>
            <a:miter lim="800000"/>
            <a:headEnd/>
            <a:tailEnd/>
          </a:ln>
        </p:spPr>
        <p:txBody>
          <a:bodyPr wrap="square">
            <a:spAutoFit/>
          </a:bodyPr>
          <a:lstStyle/>
          <a:p>
            <a:pPr>
              <a:spcBef>
                <a:spcPts val="0"/>
              </a:spcBef>
              <a:defRPr/>
            </a:pPr>
            <a:r>
              <a:rPr lang="de-DE" dirty="0">
                <a:latin typeface="Calibri" panose="020F0502020204030204" pitchFamily="34" charset="0"/>
              </a:rPr>
              <a:t>Hybrid-</a:t>
            </a:r>
            <a:r>
              <a:rPr lang="de-DE" sz="1800" dirty="0">
                <a:latin typeface="Calibri" panose="020F0502020204030204" pitchFamily="34" charset="0"/>
              </a:rPr>
              <a:t>Wechselrichter</a:t>
            </a:r>
            <a:endParaRPr dirty="0">
              <a:latin typeface="Calibri" panose="020F0502020204030204" pitchFamily="34" charset="0"/>
            </a:endParaRPr>
          </a:p>
        </p:txBody>
      </p:sp>
      <p:grpSp>
        <p:nvGrpSpPr>
          <p:cNvPr id="70" name="Gruppieren 69"/>
          <p:cNvGrpSpPr/>
          <p:nvPr/>
        </p:nvGrpSpPr>
        <p:grpSpPr bwMode="auto">
          <a:xfrm>
            <a:off x="5972750" y="1972062"/>
            <a:ext cx="1079142" cy="795462"/>
            <a:chOff x="6398310" y="663469"/>
            <a:chExt cx="1079142" cy="795462"/>
          </a:xfrm>
        </p:grpSpPr>
        <p:pic>
          <p:nvPicPr>
            <p:cNvPr id="71" name="Grafik 9" descr="Steckose.jpg"/>
            <p:cNvPicPr>
              <a:picLocks noChangeAspect="1"/>
            </p:cNvPicPr>
            <p:nvPr/>
          </p:nvPicPr>
          <p:blipFill>
            <a:blip r:embed="rId9" cstate="email">
              <a:extLst>
                <a:ext uri="{28A0092B-C50C-407E-A947-70E740481C1C}">
                  <a14:useLocalDpi xmlns:a14="http://schemas.microsoft.com/office/drawing/2010/main"/>
                </a:ext>
              </a:extLst>
            </a:blip>
            <a:stretch/>
          </p:blipFill>
          <p:spPr bwMode="auto">
            <a:xfrm>
              <a:off x="6718267" y="1073254"/>
              <a:ext cx="439227" cy="385678"/>
            </a:xfrm>
            <a:prstGeom prst="rect">
              <a:avLst/>
            </a:prstGeom>
            <a:noFill/>
            <a:ln>
              <a:noFill/>
            </a:ln>
          </p:spPr>
        </p:pic>
        <p:sp>
          <p:nvSpPr>
            <p:cNvPr id="72" name="Textfeld 71"/>
            <p:cNvSpPr txBox="1"/>
            <p:nvPr/>
          </p:nvSpPr>
          <p:spPr bwMode="auto">
            <a:xfrm>
              <a:off x="6398310" y="663469"/>
              <a:ext cx="1079142" cy="461665"/>
            </a:xfrm>
            <a:prstGeom prst="rect">
              <a:avLst/>
            </a:prstGeom>
            <a:noFill/>
          </p:spPr>
          <p:txBody>
            <a:bodyPr wrap="none" rtlCol="0">
              <a:spAutoFit/>
            </a:bodyPr>
            <a:lstStyle/>
            <a:p>
              <a:pPr algn="ctr">
                <a:defRPr/>
              </a:pPr>
              <a:r>
                <a:rPr lang="de-DE" sz="1200" dirty="0">
                  <a:latin typeface="Calibri" panose="020F0502020204030204" pitchFamily="34" charset="0"/>
                </a:rPr>
                <a:t>mit Notstrom-</a:t>
              </a:r>
              <a:br>
                <a:rPr lang="de-DE" sz="1200" dirty="0">
                  <a:latin typeface="Calibri" panose="020F0502020204030204" pitchFamily="34" charset="0"/>
                </a:rPr>
              </a:br>
              <a:r>
                <a:rPr lang="de-DE" sz="1200" dirty="0">
                  <a:latin typeface="Calibri" panose="020F0502020204030204" pitchFamily="34" charset="0"/>
                </a:rPr>
                <a:t>Steckdose</a:t>
              </a:r>
              <a:endParaRPr dirty="0">
                <a:latin typeface="Calibri" panose="020F0502020204030204" pitchFamily="34" charset="0"/>
              </a:endParaRPr>
            </a:p>
          </p:txBody>
        </p:sp>
      </p:grpSp>
      <p:sp>
        <p:nvSpPr>
          <p:cNvPr id="76" name="Text Box 11"/>
          <p:cNvSpPr txBox="1">
            <a:spLocks noChangeArrowheads="1"/>
          </p:cNvSpPr>
          <p:nvPr/>
        </p:nvSpPr>
        <p:spPr bwMode="auto">
          <a:xfrm>
            <a:off x="4717880" y="4089340"/>
            <a:ext cx="1700944" cy="1200329"/>
          </a:xfrm>
          <a:prstGeom prst="rect">
            <a:avLst/>
          </a:prstGeom>
          <a:solidFill>
            <a:schemeClr val="accent1">
              <a:lumMod val="20000"/>
              <a:lumOff val="80000"/>
            </a:schemeClr>
          </a:solidFill>
          <a:ln w="9525">
            <a:noFill/>
            <a:miter lim="800000"/>
            <a:headEnd/>
            <a:tailEnd/>
          </a:ln>
        </p:spPr>
        <p:txBody>
          <a:bodyPr wrap="square">
            <a:spAutoFit/>
          </a:bodyPr>
          <a:lstStyle/>
          <a:p>
            <a:pPr algn="ctr">
              <a:spcBef>
                <a:spcPts val="0"/>
              </a:spcBef>
              <a:defRPr/>
            </a:pPr>
            <a:r>
              <a:rPr lang="de-DE" dirty="0">
                <a:latin typeface="Calibri" panose="020F0502020204030204" pitchFamily="34" charset="0"/>
              </a:rPr>
              <a:t>Notstrom-Steckdose versorgt bei Netzausfall</a:t>
            </a:r>
            <a:endParaRPr lang="de-DE" sz="1800" dirty="0">
              <a:latin typeface="Calibri" panose="020F0502020204030204" pitchFamily="34" charset="0"/>
            </a:endParaRPr>
          </a:p>
        </p:txBody>
      </p:sp>
      <p:sp>
        <p:nvSpPr>
          <p:cNvPr id="64" name="Textfeld 63">
            <a:extLst>
              <a:ext uri="{FF2B5EF4-FFF2-40B4-BE49-F238E27FC236}">
                <a16:creationId xmlns:a16="http://schemas.microsoft.com/office/drawing/2014/main" id="{F918B46E-38D1-5555-CEF4-07C815FF8EFD}"/>
              </a:ext>
            </a:extLst>
          </p:cNvPr>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
        <p:nvSpPr>
          <p:cNvPr id="2" name="Textfeld 1">
            <a:extLst>
              <a:ext uri="{FF2B5EF4-FFF2-40B4-BE49-F238E27FC236}">
                <a16:creationId xmlns:a16="http://schemas.microsoft.com/office/drawing/2014/main" id="{60B9F598-9ED3-E3DE-FD49-CC43C1FA8168}"/>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
        <p:nvSpPr>
          <p:cNvPr id="6" name="Text Box 15">
            <a:extLst>
              <a:ext uri="{FF2B5EF4-FFF2-40B4-BE49-F238E27FC236}">
                <a16:creationId xmlns:a16="http://schemas.microsoft.com/office/drawing/2014/main" id="{E10957BF-EC46-DC4F-98E0-089153CDFDAE}"/>
              </a:ext>
            </a:extLst>
          </p:cNvPr>
          <p:cNvSpPr txBox="1">
            <a:spLocks noChangeArrowheads="1"/>
          </p:cNvSpPr>
          <p:nvPr/>
        </p:nvSpPr>
        <p:spPr bwMode="auto">
          <a:xfrm>
            <a:off x="5042732" y="5968121"/>
            <a:ext cx="1557324" cy="523220"/>
          </a:xfrm>
          <a:prstGeom prst="rect">
            <a:avLst/>
          </a:prstGeom>
          <a:noFill/>
          <a:ln w="9525">
            <a:noFill/>
            <a:miter lim="800000"/>
            <a:headEnd/>
            <a:tailEnd/>
          </a:ln>
        </p:spPr>
        <p:txBody>
          <a:bodyPr wrap="square">
            <a:spAutoFit/>
          </a:bodyPr>
          <a:lstStyle/>
          <a:p>
            <a:pPr algn="ctr">
              <a:defRPr/>
            </a:pPr>
            <a:r>
              <a:rPr lang="de-DE" sz="1400" dirty="0">
                <a:solidFill>
                  <a:srgbClr val="00B050"/>
                </a:solidFill>
                <a:latin typeface="Calibri" panose="020F0502020204030204" pitchFamily="34" charset="0"/>
              </a:rPr>
              <a:t>Gleichstrom mit </a:t>
            </a:r>
            <a:r>
              <a:rPr lang="de-DE" sz="1400">
                <a:solidFill>
                  <a:srgbClr val="00B050"/>
                </a:solidFill>
                <a:latin typeface="Calibri" panose="020F0502020204030204" pitchFamily="34" charset="0"/>
              </a:rPr>
              <a:t>Spannung 40-60 </a:t>
            </a:r>
            <a:r>
              <a:rPr lang="de-DE" sz="1400" dirty="0">
                <a:solidFill>
                  <a:srgbClr val="00B050"/>
                </a:solidFill>
                <a:latin typeface="Calibri" panose="020F0502020204030204" pitchFamily="34" charset="0"/>
              </a:rPr>
              <a:t>V</a:t>
            </a:r>
            <a:endParaRPr dirty="0">
              <a:latin typeface="Calibri" panose="020F0502020204030204" pitchFamily="34" charset="0"/>
            </a:endParaRPr>
          </a:p>
        </p:txBody>
      </p:sp>
    </p:spTree>
    <p:extLst>
      <p:ext uri="{BB962C8B-B14F-4D97-AF65-F5344CB8AC3E}">
        <p14:creationId xmlns:p14="http://schemas.microsoft.com/office/powerpoint/2010/main" val="502054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4" name="Gruppieren 53"/>
          <p:cNvGrpSpPr/>
          <p:nvPr/>
        </p:nvGrpSpPr>
        <p:grpSpPr bwMode="auto">
          <a:xfrm>
            <a:off x="6661757" y="3013868"/>
            <a:ext cx="1762618" cy="3657654"/>
            <a:chOff x="6974736" y="1963864"/>
            <a:chExt cx="2332730" cy="4681443"/>
          </a:xfrm>
        </p:grpSpPr>
        <p:sp>
          <p:nvSpPr>
            <p:cNvPr id="55" name="Freihandform 47"/>
            <p:cNvSpPr/>
            <p:nvPr/>
          </p:nvSpPr>
          <p:spPr bwMode="auto">
            <a:xfrm>
              <a:off x="6974736" y="1991807"/>
              <a:ext cx="1912865" cy="46535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0 w 1587597"/>
                <a:gd name="connsiteY0" fmla="*/ 0 h 253325"/>
                <a:gd name="connsiteX1" fmla="*/ 1185 w 1587597"/>
                <a:gd name="connsiteY1" fmla="*/ 251331 h 253325"/>
                <a:gd name="connsiteX2" fmla="*/ 1587597 w 1587597"/>
                <a:gd name="connsiteY2" fmla="*/ 253325 h 253325"/>
                <a:gd name="connsiteX0" fmla="*/ 0 w 1558926"/>
                <a:gd name="connsiteY0" fmla="*/ 0 h 251777"/>
                <a:gd name="connsiteX1" fmla="*/ 1185 w 1558926"/>
                <a:gd name="connsiteY1" fmla="*/ 251331 h 251777"/>
                <a:gd name="connsiteX2" fmla="*/ 1558926 w 1558926"/>
                <a:gd name="connsiteY2" fmla="*/ 251777 h 251777"/>
                <a:gd name="connsiteX0" fmla="*/ 0 w 1558926"/>
                <a:gd name="connsiteY0" fmla="*/ 0 h 251777"/>
                <a:gd name="connsiteX1" fmla="*/ 72863 w 1558926"/>
                <a:gd name="connsiteY1" fmla="*/ 249783 h 251777"/>
                <a:gd name="connsiteX2" fmla="*/ 1558926 w 1558926"/>
                <a:gd name="connsiteY2" fmla="*/ 251777 h 251777"/>
                <a:gd name="connsiteX0" fmla="*/ 27486 w 1486063"/>
                <a:gd name="connsiteY0" fmla="*/ 0 h 250745"/>
                <a:gd name="connsiteX1" fmla="*/ 0 w 1486063"/>
                <a:gd name="connsiteY1" fmla="*/ 248751 h 250745"/>
                <a:gd name="connsiteX2" fmla="*/ 1486063 w 1486063"/>
                <a:gd name="connsiteY2" fmla="*/ 250745 h 250745"/>
                <a:gd name="connsiteX0" fmla="*/ 21752 w 1486063"/>
                <a:gd name="connsiteY0" fmla="*/ 0 h 250745"/>
                <a:gd name="connsiteX1" fmla="*/ 0 w 1486063"/>
                <a:gd name="connsiteY1" fmla="*/ 248751 h 250745"/>
                <a:gd name="connsiteX2" fmla="*/ 1486063 w 1486063"/>
                <a:gd name="connsiteY2" fmla="*/ 250745 h 250745"/>
                <a:gd name="connsiteX0" fmla="*/ 0 w 1464311"/>
                <a:gd name="connsiteY0" fmla="*/ 0 h 250745"/>
                <a:gd name="connsiteX1" fmla="*/ 24838 w 1464311"/>
                <a:gd name="connsiteY1" fmla="*/ 249783 h 250745"/>
                <a:gd name="connsiteX2" fmla="*/ 1464311 w 1464311"/>
                <a:gd name="connsiteY2" fmla="*/ 250745 h 250745"/>
                <a:gd name="connsiteX0" fmla="*/ 7417 w 1439473"/>
                <a:gd name="connsiteY0" fmla="*/ 0 h 252035"/>
                <a:gd name="connsiteX1" fmla="*/ 0 w 1439473"/>
                <a:gd name="connsiteY1" fmla="*/ 251073 h 252035"/>
                <a:gd name="connsiteX2" fmla="*/ 1439473 w 1439473"/>
                <a:gd name="connsiteY2" fmla="*/ 252035 h 252035"/>
              </a:gdLst>
              <a:ahLst/>
              <a:cxnLst>
                <a:cxn ang="0">
                  <a:pos x="connsiteX0" y="connsiteY0"/>
                </a:cxn>
                <a:cxn ang="0">
                  <a:pos x="connsiteX1" y="connsiteY1"/>
                </a:cxn>
                <a:cxn ang="0">
                  <a:pos x="connsiteX2" y="connsiteY2"/>
                </a:cxn>
              </a:cxnLst>
              <a:rect l="l" t="t" r="r" b="b"/>
              <a:pathLst>
                <a:path w="1439473" h="252035" extrusionOk="0">
                  <a:moveTo>
                    <a:pt x="7417" y="0"/>
                  </a:moveTo>
                  <a:lnTo>
                    <a:pt x="0" y="251073"/>
                  </a:lnTo>
                  <a:lnTo>
                    <a:pt x="1439473" y="252035"/>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56" name="Freihandform 48"/>
            <p:cNvSpPr/>
            <p:nvPr/>
          </p:nvSpPr>
          <p:spPr bwMode="auto">
            <a:xfrm>
              <a:off x="7063419" y="1963864"/>
              <a:ext cx="2244047" cy="4588237"/>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 name="connsiteX0" fmla="*/ 549929 w 1794277"/>
                <a:gd name="connsiteY0" fmla="*/ 0 h 3292722"/>
                <a:gd name="connsiteX1" fmla="*/ 0 w 1794277"/>
                <a:gd name="connsiteY1" fmla="*/ 3292722 h 3292722"/>
                <a:gd name="connsiteX2" fmla="*/ 1794277 w 1794277"/>
                <a:gd name="connsiteY2" fmla="*/ 3289041 h 3292722"/>
                <a:gd name="connsiteX0" fmla="*/ 4114 w 1248462"/>
                <a:gd name="connsiteY0" fmla="*/ 0 h 3289041"/>
                <a:gd name="connsiteX1" fmla="*/ 0 w 1248462"/>
                <a:gd name="connsiteY1" fmla="*/ 3278866 h 3289041"/>
                <a:gd name="connsiteX2" fmla="*/ 1248462 w 1248462"/>
                <a:gd name="connsiteY2" fmla="*/ 3289041 h 3289041"/>
                <a:gd name="connsiteX0" fmla="*/ 4114 w 1248462"/>
                <a:gd name="connsiteY0" fmla="*/ 0 h 3294583"/>
                <a:gd name="connsiteX1" fmla="*/ 0 w 1248462"/>
                <a:gd name="connsiteY1" fmla="*/ 3284408 h 3294583"/>
                <a:gd name="connsiteX2" fmla="*/ 1248462 w 1248462"/>
                <a:gd name="connsiteY2" fmla="*/ 3294583 h 3294583"/>
              </a:gdLst>
              <a:ahLst/>
              <a:cxnLst>
                <a:cxn ang="0">
                  <a:pos x="connsiteX0" y="connsiteY0"/>
                </a:cxn>
                <a:cxn ang="0">
                  <a:pos x="connsiteX1" y="connsiteY1"/>
                </a:cxn>
                <a:cxn ang="0">
                  <a:pos x="connsiteX2" y="connsiteY2"/>
                </a:cxn>
              </a:cxnLst>
              <a:rect l="l" t="t" r="r" b="b"/>
              <a:pathLst>
                <a:path w="1248462" h="3294583" extrusionOk="0">
                  <a:moveTo>
                    <a:pt x="4114" y="0"/>
                  </a:moveTo>
                  <a:cubicBezTo>
                    <a:pt x="2743" y="1092955"/>
                    <a:pt x="1371" y="2191453"/>
                    <a:pt x="0" y="3284408"/>
                  </a:cubicBezTo>
                  <a:lnTo>
                    <a:pt x="1248462" y="3294583"/>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gr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41</a:t>
            </a:fld>
            <a:endParaRPr lang="de-DE"/>
          </a:p>
        </p:txBody>
      </p:sp>
      <p:sp>
        <p:nvSpPr>
          <p:cNvPr id="5" name="Untertitel 4"/>
          <p:cNvSpPr>
            <a:spLocks noGrp="1"/>
          </p:cNvSpPr>
          <p:nvPr>
            <p:ph type="subTitle" idx="13"/>
          </p:nvPr>
        </p:nvSpPr>
        <p:spPr bwMode="auto"/>
        <p:txBody>
          <a:bodyPr>
            <a:normAutofit fontScale="85000" lnSpcReduction="20000"/>
          </a:bodyPr>
          <a:lstStyle/>
          <a:p>
            <a:pPr>
              <a:defRPr/>
            </a:pPr>
            <a:r>
              <a:rPr lang="de-DE"/>
              <a:t>PV-Anlagenkonfiguration</a:t>
            </a:r>
          </a:p>
        </p:txBody>
      </p:sp>
      <p:sp>
        <p:nvSpPr>
          <p:cNvPr id="10" name="Titel 1"/>
          <p:cNvSpPr>
            <a:spLocks noGrp="1"/>
          </p:cNvSpPr>
          <p:nvPr>
            <p:ph type="title"/>
          </p:nvPr>
        </p:nvSpPr>
        <p:spPr bwMode="auto">
          <a:xfrm>
            <a:off x="305002" y="780788"/>
            <a:ext cx="11505998" cy="651988"/>
          </a:xfrm>
        </p:spPr>
        <p:txBody>
          <a:bodyPr>
            <a:noAutofit/>
          </a:bodyPr>
          <a:lstStyle/>
          <a:p>
            <a:pPr>
              <a:defRPr/>
            </a:pPr>
            <a:r>
              <a:rPr lang="de-DE">
                <a:solidFill>
                  <a:srgbClr val="5723B8"/>
                </a:solidFill>
              </a:rPr>
              <a:t>PV-Anlage mit </a:t>
            </a:r>
            <a:r>
              <a:rPr lang="de-DE"/>
              <a:t>Speicher + Inselbetrieb</a:t>
            </a:r>
            <a:endParaRPr/>
          </a:p>
        </p:txBody>
      </p:sp>
      <p:grpSp>
        <p:nvGrpSpPr>
          <p:cNvPr id="8" name="Gruppieren 7"/>
          <p:cNvGrpSpPr/>
          <p:nvPr/>
        </p:nvGrpSpPr>
        <p:grpSpPr bwMode="auto">
          <a:xfrm>
            <a:off x="9441921" y="1815955"/>
            <a:ext cx="2470059" cy="2557040"/>
            <a:chOff x="9640861" y="-1971602"/>
            <a:chExt cx="2844433" cy="3757283"/>
          </a:xfrm>
        </p:grpSpPr>
        <p:sp>
          <p:nvSpPr>
            <p:cNvPr id="9" name="Freihandform 54"/>
            <p:cNvSpPr/>
            <p:nvPr/>
          </p:nvSpPr>
          <p:spPr bwMode="auto">
            <a:xfrm>
              <a:off x="9640861" y="928783"/>
              <a:ext cx="1902468" cy="856898"/>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2493006"/>
                <a:gd name="connsiteY0" fmla="*/ 1276350 h 1535600"/>
                <a:gd name="connsiteX1" fmla="*/ 10039 w 2493006"/>
                <a:gd name="connsiteY1" fmla="*/ 1527681 h 1535600"/>
                <a:gd name="connsiteX2" fmla="*/ 2480491 w 2493006"/>
                <a:gd name="connsiteY2" fmla="*/ 1535600 h 1535600"/>
                <a:gd name="connsiteX3" fmla="*/ 2492956 w 2493006"/>
                <a:gd name="connsiteY3" fmla="*/ 0 h 1535600"/>
                <a:gd name="connsiteX0" fmla="*/ 0 w 2493006"/>
                <a:gd name="connsiteY0" fmla="*/ 1304925 h 1564175"/>
                <a:gd name="connsiteX1" fmla="*/ 10039 w 2493006"/>
                <a:gd name="connsiteY1" fmla="*/ 1556256 h 1564175"/>
                <a:gd name="connsiteX2" fmla="*/ 2480491 w 2493006"/>
                <a:gd name="connsiteY2" fmla="*/ 1564175 h 1564175"/>
                <a:gd name="connsiteX3" fmla="*/ 2492956 w 2493006"/>
                <a:gd name="connsiteY3" fmla="*/ 0 h 1564175"/>
                <a:gd name="connsiteX0" fmla="*/ 0 w 2493006"/>
                <a:gd name="connsiteY0" fmla="*/ 1304925 h 1556262"/>
                <a:gd name="connsiteX1" fmla="*/ 10039 w 2493006"/>
                <a:gd name="connsiteY1" fmla="*/ 1556256 h 1556262"/>
                <a:gd name="connsiteX2" fmla="*/ 2480492 w 2493006"/>
                <a:gd name="connsiteY2" fmla="*/ 779147 h 1556262"/>
                <a:gd name="connsiteX3" fmla="*/ 2492956 w 2493006"/>
                <a:gd name="connsiteY3" fmla="*/ 0 h 1556262"/>
                <a:gd name="connsiteX0" fmla="*/ 66974 w 2559980"/>
                <a:gd name="connsiteY0" fmla="*/ 1304925 h 1304925"/>
                <a:gd name="connsiteX1" fmla="*/ 0 w 2559980"/>
                <a:gd name="connsiteY1" fmla="*/ 816517 h 1304925"/>
                <a:gd name="connsiteX2" fmla="*/ 2547466 w 2559980"/>
                <a:gd name="connsiteY2" fmla="*/ 779147 h 1304925"/>
                <a:gd name="connsiteX3" fmla="*/ 2559930 w 2559980"/>
                <a:gd name="connsiteY3" fmla="*/ 0 h 1304925"/>
                <a:gd name="connsiteX0" fmla="*/ 0 w 3898471"/>
                <a:gd name="connsiteY0" fmla="*/ 0 h 900606"/>
                <a:gd name="connsiteX1" fmla="*/ 1338491 w 3898471"/>
                <a:gd name="connsiteY1" fmla="*/ 900489 h 900606"/>
                <a:gd name="connsiteX2" fmla="*/ 3885957 w 3898471"/>
                <a:gd name="connsiteY2" fmla="*/ 863119 h 900606"/>
                <a:gd name="connsiteX3" fmla="*/ 3898421 w 3898471"/>
                <a:gd name="connsiteY3" fmla="*/ 83972 h 900606"/>
                <a:gd name="connsiteX0" fmla="*/ 47721 w 3946192"/>
                <a:gd name="connsiteY0" fmla="*/ 0 h 863119"/>
                <a:gd name="connsiteX1" fmla="*/ 0 w 3946192"/>
                <a:gd name="connsiteY1" fmla="*/ 855199 h 863119"/>
                <a:gd name="connsiteX2" fmla="*/ 3933678 w 3946192"/>
                <a:gd name="connsiteY2" fmla="*/ 863119 h 863119"/>
                <a:gd name="connsiteX3" fmla="*/ 3946142 w 3946192"/>
                <a:gd name="connsiteY3" fmla="*/ 83972 h 863119"/>
                <a:gd name="connsiteX0" fmla="*/ 123 w 3898594"/>
                <a:gd name="connsiteY0" fmla="*/ 0 h 863119"/>
                <a:gd name="connsiteX1" fmla="*/ 0 w 3898594"/>
                <a:gd name="connsiteY1" fmla="*/ 847734 h 863119"/>
                <a:gd name="connsiteX2" fmla="*/ 3886080 w 3898594"/>
                <a:gd name="connsiteY2" fmla="*/ 863119 h 863119"/>
                <a:gd name="connsiteX3" fmla="*/ 3898544 w 3898594"/>
                <a:gd name="connsiteY3" fmla="*/ 83972 h 863119"/>
                <a:gd name="connsiteX0" fmla="*/ 123 w 3898592"/>
                <a:gd name="connsiteY0" fmla="*/ 0 h 863119"/>
                <a:gd name="connsiteX1" fmla="*/ 0 w 3898592"/>
                <a:gd name="connsiteY1" fmla="*/ 847734 h 863119"/>
                <a:gd name="connsiteX2" fmla="*/ 3886080 w 3898592"/>
                <a:gd name="connsiteY2" fmla="*/ 863119 h 863119"/>
                <a:gd name="connsiteX3" fmla="*/ 3898543 w 3898592"/>
                <a:gd name="connsiteY3" fmla="*/ 61579 h 863119"/>
                <a:gd name="connsiteX0" fmla="*/ -1 w 3898470"/>
                <a:gd name="connsiteY0" fmla="*/ 0 h 863119"/>
                <a:gd name="connsiteX1" fmla="*/ 39541 w 3898470"/>
                <a:gd name="connsiteY1" fmla="*/ 835293 h 863119"/>
                <a:gd name="connsiteX2" fmla="*/ 3885956 w 3898470"/>
                <a:gd name="connsiteY2" fmla="*/ 863119 h 863119"/>
                <a:gd name="connsiteX3" fmla="*/ 3898419 w 3898470"/>
                <a:gd name="connsiteY3" fmla="*/ 61579 h 863119"/>
                <a:gd name="connsiteX0" fmla="*/ 8054 w 3858927"/>
                <a:gd name="connsiteY0" fmla="*/ 0 h 856899"/>
                <a:gd name="connsiteX1" fmla="*/ -1 w 3858927"/>
                <a:gd name="connsiteY1" fmla="*/ 829073 h 856899"/>
                <a:gd name="connsiteX2" fmla="*/ 3846414 w 3858927"/>
                <a:gd name="connsiteY2" fmla="*/ 856899 h 856899"/>
                <a:gd name="connsiteX3" fmla="*/ 3858877 w 3858927"/>
                <a:gd name="connsiteY3" fmla="*/ 55359 h 856899"/>
              </a:gdLst>
              <a:ahLst/>
              <a:cxnLst>
                <a:cxn ang="0">
                  <a:pos x="connsiteX0" y="connsiteY0"/>
                </a:cxn>
                <a:cxn ang="0">
                  <a:pos x="connsiteX1" y="connsiteY1"/>
                </a:cxn>
                <a:cxn ang="0">
                  <a:pos x="connsiteX2" y="connsiteY2"/>
                </a:cxn>
                <a:cxn ang="0">
                  <a:pos x="connsiteX3" y="connsiteY3"/>
                </a:cxn>
              </a:cxnLst>
              <a:rect l="l" t="t" r="r" b="b"/>
              <a:pathLst>
                <a:path w="3858927" h="856899" extrusionOk="0">
                  <a:moveTo>
                    <a:pt x="8054" y="0"/>
                  </a:moveTo>
                  <a:lnTo>
                    <a:pt x="-1" y="829073"/>
                  </a:lnTo>
                  <a:lnTo>
                    <a:pt x="3846414" y="856899"/>
                  </a:lnTo>
                  <a:cubicBezTo>
                    <a:pt x="3845402" y="354557"/>
                    <a:pt x="3859889" y="557701"/>
                    <a:pt x="3858877" y="55359"/>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3" name="Freihandform 61"/>
            <p:cNvSpPr/>
            <p:nvPr/>
          </p:nvSpPr>
          <p:spPr bwMode="auto">
            <a:xfrm>
              <a:off x="9736531" y="859964"/>
              <a:ext cx="1699983" cy="802732"/>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 name="connsiteX0" fmla="*/ 0 w 1795462"/>
                <a:gd name="connsiteY0" fmla="*/ 0 h 251331"/>
                <a:gd name="connsiteX1" fmla="*/ 10039 w 1795462"/>
                <a:gd name="connsiteY1" fmla="*/ 251331 h 251331"/>
                <a:gd name="connsiteX2" fmla="*/ 1426500 w 1795462"/>
                <a:gd name="connsiteY2" fmla="*/ 249725 h 251331"/>
                <a:gd name="connsiteX3" fmla="*/ 1795462 w 1795462"/>
                <a:gd name="connsiteY3" fmla="*/ 247650 h 251331"/>
                <a:gd name="connsiteX0" fmla="*/ 0 w 2477456"/>
                <a:gd name="connsiteY0" fmla="*/ 1247775 h 1499106"/>
                <a:gd name="connsiteX1" fmla="*/ 10039 w 2477456"/>
                <a:gd name="connsiteY1" fmla="*/ 1499106 h 1499106"/>
                <a:gd name="connsiteX2" fmla="*/ 1426500 w 2477456"/>
                <a:gd name="connsiteY2" fmla="*/ 1497500 h 1499106"/>
                <a:gd name="connsiteX3" fmla="*/ 2477456 w 2477456"/>
                <a:gd name="connsiteY3" fmla="*/ 0 h 1499106"/>
                <a:gd name="connsiteX0" fmla="*/ 0 w 2480491"/>
                <a:gd name="connsiteY0" fmla="*/ 1247775 h 1507025"/>
                <a:gd name="connsiteX1" fmla="*/ 10039 w 2480491"/>
                <a:gd name="connsiteY1" fmla="*/ 1499106 h 1507025"/>
                <a:gd name="connsiteX2" fmla="*/ 2480491 w 2480491"/>
                <a:gd name="connsiteY2" fmla="*/ 1507025 h 1507025"/>
                <a:gd name="connsiteX3" fmla="*/ 2477456 w 2480491"/>
                <a:gd name="connsiteY3" fmla="*/ 0 h 1507025"/>
                <a:gd name="connsiteX0" fmla="*/ 0 w 4013374"/>
                <a:gd name="connsiteY0" fmla="*/ 0 h 1633051"/>
                <a:gd name="connsiteX1" fmla="*/ 1542922 w 4013374"/>
                <a:gd name="connsiteY1" fmla="*/ 1625132 h 1633051"/>
                <a:gd name="connsiteX2" fmla="*/ 4013374 w 4013374"/>
                <a:gd name="connsiteY2" fmla="*/ 1633051 h 1633051"/>
                <a:gd name="connsiteX3" fmla="*/ 4010339 w 4013374"/>
                <a:gd name="connsiteY3" fmla="*/ 126026 h 1633051"/>
                <a:gd name="connsiteX0" fmla="*/ 0 w 4013374"/>
                <a:gd name="connsiteY0" fmla="*/ 0 h 1633051"/>
                <a:gd name="connsiteX1" fmla="*/ 10039 w 4013374"/>
                <a:gd name="connsiteY1" fmla="*/ 779716 h 1633051"/>
                <a:gd name="connsiteX2" fmla="*/ 4013374 w 4013374"/>
                <a:gd name="connsiteY2" fmla="*/ 1633051 h 1633051"/>
                <a:gd name="connsiteX3" fmla="*/ 4010339 w 4013374"/>
                <a:gd name="connsiteY3" fmla="*/ 126026 h 1633051"/>
                <a:gd name="connsiteX0" fmla="*/ 0 w 4013374"/>
                <a:gd name="connsiteY0" fmla="*/ 0 h 802732"/>
                <a:gd name="connsiteX1" fmla="*/ 10039 w 4013374"/>
                <a:gd name="connsiteY1" fmla="*/ 779716 h 802732"/>
                <a:gd name="connsiteX2" fmla="*/ 4013374 w 4013374"/>
                <a:gd name="connsiteY2" fmla="*/ 802732 h 802732"/>
                <a:gd name="connsiteX3" fmla="*/ 4010339 w 4013374"/>
                <a:gd name="connsiteY3" fmla="*/ 126026 h 802732"/>
              </a:gdLst>
              <a:ahLst/>
              <a:cxnLst>
                <a:cxn ang="0">
                  <a:pos x="connsiteX0" y="connsiteY0"/>
                </a:cxn>
                <a:cxn ang="0">
                  <a:pos x="connsiteX1" y="connsiteY1"/>
                </a:cxn>
                <a:cxn ang="0">
                  <a:pos x="connsiteX2" y="connsiteY2"/>
                </a:cxn>
                <a:cxn ang="0">
                  <a:pos x="connsiteX3" y="connsiteY3"/>
                </a:cxn>
              </a:cxnLst>
              <a:rect l="l" t="t" r="r" b="b"/>
              <a:pathLst>
                <a:path w="4013374" h="802732" extrusionOk="0">
                  <a:moveTo>
                    <a:pt x="0" y="0"/>
                  </a:moveTo>
                  <a:lnTo>
                    <a:pt x="10039" y="779716"/>
                  </a:lnTo>
                  <a:lnTo>
                    <a:pt x="4013374" y="802732"/>
                  </a:lnTo>
                  <a:cubicBezTo>
                    <a:pt x="4012362" y="300390"/>
                    <a:pt x="4011351" y="628368"/>
                    <a:pt x="4010339" y="126026"/>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4" name="Text Box 11"/>
            <p:cNvSpPr txBox="1">
              <a:spLocks noChangeArrowheads="1"/>
            </p:cNvSpPr>
            <p:nvPr/>
          </p:nvSpPr>
          <p:spPr bwMode="auto">
            <a:xfrm>
              <a:off x="10387734" y="-1971602"/>
              <a:ext cx="2097560" cy="542692"/>
            </a:xfrm>
            <a:prstGeom prst="rect">
              <a:avLst/>
            </a:prstGeom>
            <a:noFill/>
            <a:ln w="9525">
              <a:noFill/>
              <a:miter lim="800000"/>
              <a:headEnd/>
              <a:tailEnd/>
            </a:ln>
          </p:spPr>
          <p:txBody>
            <a:bodyPr wrap="square">
              <a:spAutoFit/>
            </a:bodyPr>
            <a:lstStyle/>
            <a:p>
              <a:pPr algn="ctr">
                <a:spcBef>
                  <a:spcPts val="0"/>
                </a:spcBef>
                <a:defRPr/>
              </a:pPr>
              <a:r>
                <a:rPr lang="de-DE" sz="1800" dirty="0">
                  <a:latin typeface="Calibri" panose="020F0502020204030204" pitchFamily="34" charset="0"/>
                </a:rPr>
                <a:t>Öffentliches Netz</a:t>
              </a:r>
              <a:endParaRPr dirty="0">
                <a:latin typeface="Calibri" panose="020F0502020204030204" pitchFamily="34" charset="0"/>
              </a:endParaRPr>
            </a:p>
          </p:txBody>
        </p:sp>
      </p:grpSp>
      <p:grpSp>
        <p:nvGrpSpPr>
          <p:cNvPr id="15" name="Gruppieren 14"/>
          <p:cNvGrpSpPr/>
          <p:nvPr/>
        </p:nvGrpSpPr>
        <p:grpSpPr bwMode="auto">
          <a:xfrm>
            <a:off x="2820728" y="2540833"/>
            <a:ext cx="3150082" cy="3390281"/>
            <a:chOff x="2742723" y="1233486"/>
            <a:chExt cx="3557549" cy="4981637"/>
          </a:xfrm>
        </p:grpSpPr>
        <p:sp>
          <p:nvSpPr>
            <p:cNvPr id="16" name="Freihandform 35"/>
            <p:cNvSpPr/>
            <p:nvPr/>
          </p:nvSpPr>
          <p:spPr bwMode="auto">
            <a:xfrm>
              <a:off x="3261798" y="1233486"/>
              <a:ext cx="2957512" cy="9345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512" h="934531" extrusionOk="0">
                  <a:moveTo>
                    <a:pt x="0" y="234444"/>
                  </a:moveTo>
                  <a:cubicBezTo>
                    <a:pt x="171" y="156296"/>
                    <a:pt x="343" y="78148"/>
                    <a:pt x="514" y="0"/>
                  </a:cubicBezTo>
                  <a:lnTo>
                    <a:pt x="981075" y="5844"/>
                  </a:lnTo>
                  <a:cubicBezTo>
                    <a:pt x="982662" y="313819"/>
                    <a:pt x="984250" y="621794"/>
                    <a:pt x="985837" y="929769"/>
                  </a:cubicBezTo>
                  <a:lnTo>
                    <a:pt x="2957512" y="934531"/>
                  </a:lnTo>
                  <a:lnTo>
                    <a:pt x="2957512" y="7678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17" name="Freihandform 36"/>
            <p:cNvSpPr/>
            <p:nvPr/>
          </p:nvSpPr>
          <p:spPr bwMode="auto">
            <a:xfrm>
              <a:off x="3380860" y="1996569"/>
              <a:ext cx="2919412" cy="3742244"/>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90849"/>
                <a:gd name="connsiteY0" fmla="*/ 3706306 h 3706306"/>
                <a:gd name="connsiteX1" fmla="*/ 33851 w 2990849"/>
                <a:gd name="connsiteY1" fmla="*/ 0 h 3706306"/>
                <a:gd name="connsiteX2" fmla="*/ 1014412 w 2990849"/>
                <a:gd name="connsiteY2" fmla="*/ 5844 h 3706306"/>
                <a:gd name="connsiteX3" fmla="*/ 1019174 w 2990849"/>
                <a:gd name="connsiteY3" fmla="*/ 929769 h 3706306"/>
                <a:gd name="connsiteX4" fmla="*/ 2990849 w 2990849"/>
                <a:gd name="connsiteY4" fmla="*/ 934531 h 3706306"/>
                <a:gd name="connsiteX5" fmla="*/ 2990849 w 2990849"/>
                <a:gd name="connsiteY5" fmla="*/ 767844 h 3706306"/>
                <a:gd name="connsiteX0" fmla="*/ 0 w 2990849"/>
                <a:gd name="connsiteY0" fmla="*/ 3700462 h 4333517"/>
                <a:gd name="connsiteX1" fmla="*/ 981589 w 2990849"/>
                <a:gd name="connsiteY1" fmla="*/ 4328031 h 4333517"/>
                <a:gd name="connsiteX2" fmla="*/ 1014412 w 2990849"/>
                <a:gd name="connsiteY2" fmla="*/ 0 h 4333517"/>
                <a:gd name="connsiteX3" fmla="*/ 1019174 w 2990849"/>
                <a:gd name="connsiteY3" fmla="*/ 923925 h 4333517"/>
                <a:gd name="connsiteX4" fmla="*/ 2990849 w 2990849"/>
                <a:gd name="connsiteY4" fmla="*/ 928687 h 4333517"/>
                <a:gd name="connsiteX5" fmla="*/ 2990849 w 2990849"/>
                <a:gd name="connsiteY5" fmla="*/ 762000 h 4333517"/>
                <a:gd name="connsiteX0" fmla="*/ 0 w 2990849"/>
                <a:gd name="connsiteY0" fmla="*/ 3700462 h 4573532"/>
                <a:gd name="connsiteX1" fmla="*/ 457715 w 2990849"/>
                <a:gd name="connsiteY1" fmla="*/ 3999419 h 4573532"/>
                <a:gd name="connsiteX2" fmla="*/ 981589 w 2990849"/>
                <a:gd name="connsiteY2" fmla="*/ 4328031 h 4573532"/>
                <a:gd name="connsiteX3" fmla="*/ 1014412 w 2990849"/>
                <a:gd name="connsiteY3" fmla="*/ 0 h 4573532"/>
                <a:gd name="connsiteX4" fmla="*/ 1019174 w 2990849"/>
                <a:gd name="connsiteY4" fmla="*/ 923925 h 4573532"/>
                <a:gd name="connsiteX5" fmla="*/ 2990849 w 2990849"/>
                <a:gd name="connsiteY5" fmla="*/ 928687 h 4573532"/>
                <a:gd name="connsiteX6" fmla="*/ 2990849 w 2990849"/>
                <a:gd name="connsiteY6" fmla="*/ 762000 h 4573532"/>
                <a:gd name="connsiteX0" fmla="*/ 0 w 2990849"/>
                <a:gd name="connsiteY0" fmla="*/ 3700462 h 4650343"/>
                <a:gd name="connsiteX1" fmla="*/ 515 w 2990849"/>
                <a:gd name="connsiteY1" fmla="*/ 4332794 h 4650343"/>
                <a:gd name="connsiteX2" fmla="*/ 981589 w 2990849"/>
                <a:gd name="connsiteY2" fmla="*/ 4328031 h 4650343"/>
                <a:gd name="connsiteX3" fmla="*/ 1014412 w 2990849"/>
                <a:gd name="connsiteY3" fmla="*/ 0 h 4650343"/>
                <a:gd name="connsiteX4" fmla="*/ 1019174 w 2990849"/>
                <a:gd name="connsiteY4" fmla="*/ 923925 h 4650343"/>
                <a:gd name="connsiteX5" fmla="*/ 2990849 w 2990849"/>
                <a:gd name="connsiteY5" fmla="*/ 928687 h 4650343"/>
                <a:gd name="connsiteX6" fmla="*/ 2990849 w 2990849"/>
                <a:gd name="connsiteY6" fmla="*/ 762000 h 4650343"/>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3700462 h 4332794"/>
                <a:gd name="connsiteX1" fmla="*/ 515 w 2990849"/>
                <a:gd name="connsiteY1" fmla="*/ 4332794 h 4332794"/>
                <a:gd name="connsiteX2" fmla="*/ 981589 w 2990849"/>
                <a:gd name="connsiteY2" fmla="*/ 4328031 h 4332794"/>
                <a:gd name="connsiteX3" fmla="*/ 1014412 w 2990849"/>
                <a:gd name="connsiteY3" fmla="*/ 0 h 4332794"/>
                <a:gd name="connsiteX4" fmla="*/ 1019174 w 2990849"/>
                <a:gd name="connsiteY4" fmla="*/ 923925 h 4332794"/>
                <a:gd name="connsiteX5" fmla="*/ 2990849 w 2990849"/>
                <a:gd name="connsiteY5" fmla="*/ 928687 h 4332794"/>
                <a:gd name="connsiteX6" fmla="*/ 2990849 w 2990849"/>
                <a:gd name="connsiteY6" fmla="*/ 762000 h 4332794"/>
                <a:gd name="connsiteX0" fmla="*/ 0 w 2990849"/>
                <a:gd name="connsiteY0" fmla="*/ 2938462 h 3570794"/>
                <a:gd name="connsiteX1" fmla="*/ 515 w 2990849"/>
                <a:gd name="connsiteY1" fmla="*/ 3570794 h 3570794"/>
                <a:gd name="connsiteX2" fmla="*/ 981589 w 2990849"/>
                <a:gd name="connsiteY2" fmla="*/ 3566031 h 3570794"/>
                <a:gd name="connsiteX3" fmla="*/ 1019174 w 2990849"/>
                <a:gd name="connsiteY3" fmla="*/ 161925 h 3570794"/>
                <a:gd name="connsiteX4" fmla="*/ 2990849 w 2990849"/>
                <a:gd name="connsiteY4" fmla="*/ 166687 h 3570794"/>
                <a:gd name="connsiteX5" fmla="*/ 2990849 w 2990849"/>
                <a:gd name="connsiteY5" fmla="*/ 0 h 3570794"/>
                <a:gd name="connsiteX0" fmla="*/ 0 w 2990849"/>
                <a:gd name="connsiteY0" fmla="*/ 3095625 h 3727957"/>
                <a:gd name="connsiteX1" fmla="*/ 515 w 2990849"/>
                <a:gd name="connsiteY1" fmla="*/ 3727957 h 3727957"/>
                <a:gd name="connsiteX2" fmla="*/ 981589 w 2990849"/>
                <a:gd name="connsiteY2" fmla="*/ 3723194 h 3727957"/>
                <a:gd name="connsiteX3" fmla="*/ 1019174 w 2990849"/>
                <a:gd name="connsiteY3" fmla="*/ 319088 h 3727957"/>
                <a:gd name="connsiteX4" fmla="*/ 2990849 w 2990849"/>
                <a:gd name="connsiteY4" fmla="*/ 323850 h 3727957"/>
                <a:gd name="connsiteX5" fmla="*/ 2919411 w 2990849"/>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1019174 w 2919412"/>
                <a:gd name="connsiteY3" fmla="*/ 319088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286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66700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981589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62526 w 2919412"/>
                <a:gd name="connsiteY2" fmla="*/ 3718431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27957"/>
                <a:gd name="connsiteX1" fmla="*/ 515 w 2919412"/>
                <a:gd name="connsiteY1" fmla="*/ 3727957 h 3727957"/>
                <a:gd name="connsiteX2" fmla="*/ 881576 w 2919412"/>
                <a:gd name="connsiteY2" fmla="*/ 3723194 h 3727957"/>
                <a:gd name="connsiteX3" fmla="*/ 881061 w 2919412"/>
                <a:gd name="connsiteY3" fmla="*/ 257175 h 3727957"/>
                <a:gd name="connsiteX4" fmla="*/ 2919412 w 2919412"/>
                <a:gd name="connsiteY4" fmla="*/ 257175 h 3727957"/>
                <a:gd name="connsiteX5" fmla="*/ 2919411 w 2919412"/>
                <a:gd name="connsiteY5" fmla="*/ 0 h 3727957"/>
                <a:gd name="connsiteX0" fmla="*/ 0 w 2919412"/>
                <a:gd name="connsiteY0" fmla="*/ 3095625 h 3742244"/>
                <a:gd name="connsiteX1" fmla="*/ 515 w 2919412"/>
                <a:gd name="connsiteY1" fmla="*/ 37279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 name="connsiteX0" fmla="*/ 0 w 2919412"/>
                <a:gd name="connsiteY0" fmla="*/ 3095625 h 3747007"/>
                <a:gd name="connsiteX1" fmla="*/ 3690 w 2919412"/>
                <a:gd name="connsiteY1" fmla="*/ 3747007 h 3747007"/>
                <a:gd name="connsiteX2" fmla="*/ 881576 w 2919412"/>
                <a:gd name="connsiteY2" fmla="*/ 3742244 h 3747007"/>
                <a:gd name="connsiteX3" fmla="*/ 881061 w 2919412"/>
                <a:gd name="connsiteY3" fmla="*/ 257175 h 3747007"/>
                <a:gd name="connsiteX4" fmla="*/ 2919412 w 2919412"/>
                <a:gd name="connsiteY4" fmla="*/ 257175 h 3747007"/>
                <a:gd name="connsiteX5" fmla="*/ 2919411 w 2919412"/>
                <a:gd name="connsiteY5" fmla="*/ 0 h 3747007"/>
                <a:gd name="connsiteX0" fmla="*/ 0 w 2919412"/>
                <a:gd name="connsiteY0" fmla="*/ 3095625 h 3742244"/>
                <a:gd name="connsiteX1" fmla="*/ 515 w 2919412"/>
                <a:gd name="connsiteY1" fmla="*/ 3740657 h 3742244"/>
                <a:gd name="connsiteX2" fmla="*/ 881576 w 2919412"/>
                <a:gd name="connsiteY2" fmla="*/ 3742244 h 3742244"/>
                <a:gd name="connsiteX3" fmla="*/ 881061 w 2919412"/>
                <a:gd name="connsiteY3" fmla="*/ 257175 h 3742244"/>
                <a:gd name="connsiteX4" fmla="*/ 2919412 w 2919412"/>
                <a:gd name="connsiteY4" fmla="*/ 257175 h 3742244"/>
                <a:gd name="connsiteX5" fmla="*/ 2919411 w 2919412"/>
                <a:gd name="connsiteY5" fmla="*/ 0 h 374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412" h="3742244" extrusionOk="0">
                  <a:moveTo>
                    <a:pt x="0" y="3095625"/>
                  </a:moveTo>
                  <a:cubicBezTo>
                    <a:pt x="172" y="3306402"/>
                    <a:pt x="343" y="3529880"/>
                    <a:pt x="515" y="3740657"/>
                  </a:cubicBezTo>
                  <a:lnTo>
                    <a:pt x="881576" y="3742244"/>
                  </a:lnTo>
                  <a:cubicBezTo>
                    <a:pt x="887754" y="2588492"/>
                    <a:pt x="874883" y="1410927"/>
                    <a:pt x="881061" y="257175"/>
                  </a:cubicBezTo>
                  <a:lnTo>
                    <a:pt x="2919412" y="257175"/>
                  </a:lnTo>
                  <a:cubicBezTo>
                    <a:pt x="2919412" y="171450"/>
                    <a:pt x="2919411" y="85725"/>
                    <a:pt x="291941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18" name="Grafik 17"/>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3485332"/>
              <a:ext cx="1237473" cy="2096343"/>
            </a:xfrm>
            <a:prstGeom prst="rect">
              <a:avLst/>
            </a:prstGeom>
          </p:spPr>
        </p:pic>
        <p:sp>
          <p:nvSpPr>
            <p:cNvPr id="19" name="Textfeld 18"/>
            <p:cNvSpPr txBox="1"/>
            <p:nvPr/>
          </p:nvSpPr>
          <p:spPr bwMode="auto">
            <a:xfrm>
              <a:off x="3296570" y="5672431"/>
              <a:ext cx="1017781" cy="542692"/>
            </a:xfrm>
            <a:prstGeom prst="rect">
              <a:avLst/>
            </a:prstGeom>
            <a:noFill/>
          </p:spPr>
          <p:txBody>
            <a:bodyPr wrap="none" rtlCol="0">
              <a:spAutoFit/>
            </a:bodyPr>
            <a:lstStyle/>
            <a:p>
              <a:pPr>
                <a:defRPr/>
              </a:pPr>
              <a:r>
                <a:rPr lang="de-DE" dirty="0">
                  <a:latin typeface="Calibri" panose="020F0502020204030204" pitchFamily="34" charset="0"/>
                </a:rPr>
                <a:t>String 2</a:t>
              </a:r>
              <a:endParaRPr dirty="0">
                <a:latin typeface="Calibri" panose="020F0502020204030204" pitchFamily="34" charset="0"/>
              </a:endParaRPr>
            </a:p>
          </p:txBody>
        </p:sp>
        <p:pic>
          <p:nvPicPr>
            <p:cNvPr id="20" name="Grafik 19"/>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742723" y="1353295"/>
              <a:ext cx="1237473" cy="2096343"/>
            </a:xfrm>
            <a:prstGeom prst="rect">
              <a:avLst/>
            </a:prstGeom>
          </p:spPr>
        </p:pic>
      </p:grpSp>
      <p:grpSp>
        <p:nvGrpSpPr>
          <p:cNvPr id="21" name="Gruppieren 20"/>
          <p:cNvGrpSpPr/>
          <p:nvPr/>
        </p:nvGrpSpPr>
        <p:grpSpPr bwMode="auto">
          <a:xfrm>
            <a:off x="247673" y="1507098"/>
            <a:ext cx="5913107" cy="5172216"/>
            <a:chOff x="-122872" y="-270706"/>
            <a:chExt cx="6776622" cy="7599991"/>
          </a:xfrm>
        </p:grpSpPr>
        <p:sp>
          <p:nvSpPr>
            <p:cNvPr id="22" name="Freihandform 27"/>
            <p:cNvSpPr/>
            <p:nvPr/>
          </p:nvSpPr>
          <p:spPr bwMode="auto">
            <a:xfrm>
              <a:off x="1847059" y="2020012"/>
              <a:ext cx="4806691" cy="4123336"/>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4648200"/>
                <a:gd name="connsiteY0" fmla="*/ 3333750 h 4724400"/>
                <a:gd name="connsiteX1" fmla="*/ 3248025 w 4648200"/>
                <a:gd name="connsiteY1" fmla="*/ 3333750 h 4724400"/>
                <a:gd name="connsiteX2" fmla="*/ 3238500 w 4648200"/>
                <a:gd name="connsiteY2" fmla="*/ 4724400 h 4724400"/>
                <a:gd name="connsiteX3" fmla="*/ 3886200 w 4648200"/>
                <a:gd name="connsiteY3" fmla="*/ 472440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4648200 w 4648200"/>
                <a:gd name="connsiteY3" fmla="*/ 514350 h 4724400"/>
                <a:gd name="connsiteX4" fmla="*/ 4648200 w 4648200"/>
                <a:gd name="connsiteY4"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3248025 w 4648200"/>
                <a:gd name="connsiteY1" fmla="*/ 3333750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724400"/>
                <a:gd name="connsiteX1" fmla="*/ 0 w 4648200"/>
                <a:gd name="connsiteY1" fmla="*/ 4429125 h 4724400"/>
                <a:gd name="connsiteX2" fmla="*/ 3238500 w 4648200"/>
                <a:gd name="connsiteY2" fmla="*/ 4724400 h 4724400"/>
                <a:gd name="connsiteX3" fmla="*/ 3417662 w 4648200"/>
                <a:gd name="connsiteY3" fmla="*/ 506720 h 4724400"/>
                <a:gd name="connsiteX4" fmla="*/ 4648200 w 4648200"/>
                <a:gd name="connsiteY4" fmla="*/ 514350 h 4724400"/>
                <a:gd name="connsiteX5" fmla="*/ 4648200 w 4648200"/>
                <a:gd name="connsiteY5" fmla="*/ 0 h 4724400"/>
                <a:gd name="connsiteX0" fmla="*/ 0 w 4648200"/>
                <a:gd name="connsiteY0" fmla="*/ 3333750 h 4438650"/>
                <a:gd name="connsiteX1" fmla="*/ 0 w 4648200"/>
                <a:gd name="connsiteY1" fmla="*/ 4429125 h 4438650"/>
                <a:gd name="connsiteX2" fmla="*/ 2676525 w 4648200"/>
                <a:gd name="connsiteY2" fmla="*/ 4438650 h 4438650"/>
                <a:gd name="connsiteX3" fmla="*/ 3417662 w 4648200"/>
                <a:gd name="connsiteY3" fmla="*/ 506720 h 4438650"/>
                <a:gd name="connsiteX4" fmla="*/ 4648200 w 4648200"/>
                <a:gd name="connsiteY4" fmla="*/ 514350 h 4438650"/>
                <a:gd name="connsiteX5" fmla="*/ 4648200 w 4648200"/>
                <a:gd name="connsiteY5" fmla="*/ 0 h 4438650"/>
                <a:gd name="connsiteX0" fmla="*/ 0 w 4648200"/>
                <a:gd name="connsiteY0" fmla="*/ 3333750 h 4438650"/>
                <a:gd name="connsiteX1" fmla="*/ 0 w 4648200"/>
                <a:gd name="connsiteY1" fmla="*/ 4429125 h 4438650"/>
                <a:gd name="connsiteX2" fmla="*/ 2676525 w 4648200"/>
                <a:gd name="connsiteY2" fmla="*/ 4438650 h 4438650"/>
                <a:gd name="connsiteX3" fmla="*/ 2741387 w 4648200"/>
                <a:gd name="connsiteY3" fmla="*/ 516245 h 4438650"/>
                <a:gd name="connsiteX4" fmla="*/ 4648200 w 4648200"/>
                <a:gd name="connsiteY4" fmla="*/ 514350 h 4438650"/>
                <a:gd name="connsiteX5" fmla="*/ 4648200 w 4648200"/>
                <a:gd name="connsiteY5" fmla="*/ 0 h 4438650"/>
                <a:gd name="connsiteX0" fmla="*/ 0 w 5124450"/>
                <a:gd name="connsiteY0" fmla="*/ 3476625 h 4438650"/>
                <a:gd name="connsiteX1" fmla="*/ 476250 w 5124450"/>
                <a:gd name="connsiteY1" fmla="*/ 442912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438650"/>
                <a:gd name="connsiteX1" fmla="*/ 0 w 5124450"/>
                <a:gd name="connsiteY1" fmla="*/ 4067175 h 4438650"/>
                <a:gd name="connsiteX2" fmla="*/ 3152775 w 5124450"/>
                <a:gd name="connsiteY2" fmla="*/ 4438650 h 4438650"/>
                <a:gd name="connsiteX3" fmla="*/ 3217637 w 5124450"/>
                <a:gd name="connsiteY3" fmla="*/ 516245 h 4438650"/>
                <a:gd name="connsiteX4" fmla="*/ 5124450 w 5124450"/>
                <a:gd name="connsiteY4" fmla="*/ 514350 h 4438650"/>
                <a:gd name="connsiteX5" fmla="*/ 5124450 w 5124450"/>
                <a:gd name="connsiteY5" fmla="*/ 0 h 4438650"/>
                <a:gd name="connsiteX0" fmla="*/ 0 w 5124450"/>
                <a:gd name="connsiteY0" fmla="*/ 3476625 h 4076700"/>
                <a:gd name="connsiteX1" fmla="*/ 0 w 5124450"/>
                <a:gd name="connsiteY1" fmla="*/ 4067175 h 4076700"/>
                <a:gd name="connsiteX2" fmla="*/ 3238500 w 5124450"/>
                <a:gd name="connsiteY2" fmla="*/ 4076700 h 4076700"/>
                <a:gd name="connsiteX3" fmla="*/ 3217637 w 5124450"/>
                <a:gd name="connsiteY3" fmla="*/ 516245 h 4076700"/>
                <a:gd name="connsiteX4" fmla="*/ 5124450 w 5124450"/>
                <a:gd name="connsiteY4" fmla="*/ 514350 h 4076700"/>
                <a:gd name="connsiteX5" fmla="*/ 5124450 w 5124450"/>
                <a:gd name="connsiteY5" fmla="*/ 0 h 4076700"/>
                <a:gd name="connsiteX0" fmla="*/ 0 w 5124450"/>
                <a:gd name="connsiteY0" fmla="*/ 3476625 h 4086225"/>
                <a:gd name="connsiteX1" fmla="*/ 0 w 5124450"/>
                <a:gd name="connsiteY1" fmla="*/ 4067175 h 4086225"/>
                <a:gd name="connsiteX2" fmla="*/ 3219450 w 5124450"/>
                <a:gd name="connsiteY2" fmla="*/ 4086225 h 4086225"/>
                <a:gd name="connsiteX3" fmla="*/ 3217637 w 5124450"/>
                <a:gd name="connsiteY3" fmla="*/ 516245 h 4086225"/>
                <a:gd name="connsiteX4" fmla="*/ 5124450 w 5124450"/>
                <a:gd name="connsiteY4" fmla="*/ 514350 h 4086225"/>
                <a:gd name="connsiteX5" fmla="*/ 5124450 w 5124450"/>
                <a:gd name="connsiteY5" fmla="*/ 0 h 4086225"/>
                <a:gd name="connsiteX0" fmla="*/ 0 w 5124450"/>
                <a:gd name="connsiteY0" fmla="*/ 3495675 h 4105275"/>
                <a:gd name="connsiteX1" fmla="*/ 0 w 5124450"/>
                <a:gd name="connsiteY1" fmla="*/ 4086225 h 4105275"/>
                <a:gd name="connsiteX2" fmla="*/ 3219450 w 5124450"/>
                <a:gd name="connsiteY2" fmla="*/ 4105275 h 4105275"/>
                <a:gd name="connsiteX3" fmla="*/ 3217637 w 5124450"/>
                <a:gd name="connsiteY3" fmla="*/ 535295 h 4105275"/>
                <a:gd name="connsiteX4" fmla="*/ 5124450 w 5124450"/>
                <a:gd name="connsiteY4" fmla="*/ 533400 h 4105275"/>
                <a:gd name="connsiteX5" fmla="*/ 4991100 w 5124450"/>
                <a:gd name="connsiteY5" fmla="*/ 0 h 4105275"/>
                <a:gd name="connsiteX0" fmla="*/ 0 w 5019675"/>
                <a:gd name="connsiteY0" fmla="*/ 3495675 h 4105275"/>
                <a:gd name="connsiteX1" fmla="*/ 0 w 5019675"/>
                <a:gd name="connsiteY1" fmla="*/ 4086225 h 4105275"/>
                <a:gd name="connsiteX2" fmla="*/ 3219450 w 5019675"/>
                <a:gd name="connsiteY2" fmla="*/ 4105275 h 4105275"/>
                <a:gd name="connsiteX3" fmla="*/ 3217637 w 5019675"/>
                <a:gd name="connsiteY3" fmla="*/ 535295 h 4105275"/>
                <a:gd name="connsiteX4" fmla="*/ 5019675 w 5019675"/>
                <a:gd name="connsiteY4" fmla="*/ 523875 h 4105275"/>
                <a:gd name="connsiteX5" fmla="*/ 4991100 w 5019675"/>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5245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217637 w 4991100"/>
                <a:gd name="connsiteY3" fmla="*/ 53529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219450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4991100"/>
                <a:gd name="connsiteY0" fmla="*/ 3495675 h 4105275"/>
                <a:gd name="connsiteX1" fmla="*/ 0 w 4991100"/>
                <a:gd name="connsiteY1" fmla="*/ 4086225 h 4105275"/>
                <a:gd name="connsiteX2" fmla="*/ 3104595 w 4991100"/>
                <a:gd name="connsiteY2" fmla="*/ 4105275 h 4105275"/>
                <a:gd name="connsiteX3" fmla="*/ 3102782 w 4991100"/>
                <a:gd name="connsiteY3" fmla="*/ 516245 h 4105275"/>
                <a:gd name="connsiteX4" fmla="*/ 4991100 w 4991100"/>
                <a:gd name="connsiteY4" fmla="*/ 533400 h 4105275"/>
                <a:gd name="connsiteX5" fmla="*/ 4991100 w 4991100"/>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4991100 w 5306951"/>
                <a:gd name="connsiteY5" fmla="*/ 0 h 4105275"/>
                <a:gd name="connsiteX0" fmla="*/ 0 w 5306951"/>
                <a:gd name="connsiteY0" fmla="*/ 3495675 h 4105275"/>
                <a:gd name="connsiteX1" fmla="*/ 0 w 5306951"/>
                <a:gd name="connsiteY1" fmla="*/ 4086225 h 4105275"/>
                <a:gd name="connsiteX2" fmla="*/ 3104595 w 5306951"/>
                <a:gd name="connsiteY2" fmla="*/ 4105275 h 4105275"/>
                <a:gd name="connsiteX3" fmla="*/ 3102782 w 5306951"/>
                <a:gd name="connsiteY3" fmla="*/ 516245 h 4105275"/>
                <a:gd name="connsiteX4" fmla="*/ 5306951 w 5306951"/>
                <a:gd name="connsiteY4" fmla="*/ 542925 h 4105275"/>
                <a:gd name="connsiteX5" fmla="*/ 5297380 w 5306951"/>
                <a:gd name="connsiteY5" fmla="*/ 0 h 4105275"/>
                <a:gd name="connsiteX0" fmla="*/ 0 w 5297380"/>
                <a:gd name="connsiteY0" fmla="*/ 3495675 h 4105275"/>
                <a:gd name="connsiteX1" fmla="*/ 0 w 5297380"/>
                <a:gd name="connsiteY1" fmla="*/ 4086225 h 4105275"/>
                <a:gd name="connsiteX2" fmla="*/ 3104595 w 5297380"/>
                <a:gd name="connsiteY2" fmla="*/ 4105275 h 4105275"/>
                <a:gd name="connsiteX3" fmla="*/ 3102782 w 5297380"/>
                <a:gd name="connsiteY3" fmla="*/ 516245 h 4105275"/>
                <a:gd name="connsiteX4" fmla="*/ 5297380 w 5297380"/>
                <a:gd name="connsiteY4" fmla="*/ 536575 h 4105275"/>
                <a:gd name="connsiteX5" fmla="*/ 5297380 w 5297380"/>
                <a:gd name="connsiteY5" fmla="*/ 0 h 4105275"/>
                <a:gd name="connsiteX0" fmla="*/ 0 w 5310142"/>
                <a:gd name="connsiteY0" fmla="*/ 3495675 h 4105275"/>
                <a:gd name="connsiteX1" fmla="*/ 0 w 5310142"/>
                <a:gd name="connsiteY1" fmla="*/ 4086225 h 4105275"/>
                <a:gd name="connsiteX2" fmla="*/ 3104595 w 5310142"/>
                <a:gd name="connsiteY2" fmla="*/ 4105275 h 4105275"/>
                <a:gd name="connsiteX3" fmla="*/ 3102782 w 5310142"/>
                <a:gd name="connsiteY3" fmla="*/ 516245 h 4105275"/>
                <a:gd name="connsiteX4" fmla="*/ 5310142 w 5310142"/>
                <a:gd name="connsiteY4" fmla="*/ 536575 h 4105275"/>
                <a:gd name="connsiteX5" fmla="*/ 5297380 w 5310142"/>
                <a:gd name="connsiteY5" fmla="*/ 0 h 4105275"/>
                <a:gd name="connsiteX0" fmla="*/ 0 w 5303761"/>
                <a:gd name="connsiteY0" fmla="*/ 3495675 h 4105275"/>
                <a:gd name="connsiteX1" fmla="*/ 0 w 5303761"/>
                <a:gd name="connsiteY1" fmla="*/ 4086225 h 4105275"/>
                <a:gd name="connsiteX2" fmla="*/ 3104595 w 5303761"/>
                <a:gd name="connsiteY2" fmla="*/ 4105275 h 4105275"/>
                <a:gd name="connsiteX3" fmla="*/ 3102782 w 5303761"/>
                <a:gd name="connsiteY3" fmla="*/ 516245 h 4105275"/>
                <a:gd name="connsiteX4" fmla="*/ 5303761 w 5303761"/>
                <a:gd name="connsiteY4" fmla="*/ 536575 h 4105275"/>
                <a:gd name="connsiteX5" fmla="*/ 5297380 w 5303761"/>
                <a:gd name="connsiteY5" fmla="*/ 0 h 4105275"/>
                <a:gd name="connsiteX0" fmla="*/ 0 w 5298976"/>
                <a:gd name="connsiteY0" fmla="*/ 3495675 h 4105275"/>
                <a:gd name="connsiteX1" fmla="*/ 0 w 5298976"/>
                <a:gd name="connsiteY1" fmla="*/ 408622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298976"/>
                <a:gd name="connsiteY0" fmla="*/ 3495675 h 4105275"/>
                <a:gd name="connsiteX1" fmla="*/ 282958 w 5298976"/>
                <a:gd name="connsiteY1" fmla="*/ 4104805 h 4105275"/>
                <a:gd name="connsiteX2" fmla="*/ 3104595 w 5298976"/>
                <a:gd name="connsiteY2" fmla="*/ 4105275 h 4105275"/>
                <a:gd name="connsiteX3" fmla="*/ 3102782 w 5298976"/>
                <a:gd name="connsiteY3" fmla="*/ 516245 h 4105275"/>
                <a:gd name="connsiteX4" fmla="*/ 5298976 w 5298976"/>
                <a:gd name="connsiteY4" fmla="*/ 517525 h 4105275"/>
                <a:gd name="connsiteX5" fmla="*/ 5297380 w 5298976"/>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0 w 5038961"/>
                <a:gd name="connsiteY0" fmla="*/ 3467806 h 4105275"/>
                <a:gd name="connsiteX1" fmla="*/ 22943 w 5038961"/>
                <a:gd name="connsiteY1" fmla="*/ 4104805 h 4105275"/>
                <a:gd name="connsiteX2" fmla="*/ 2844580 w 5038961"/>
                <a:gd name="connsiteY2" fmla="*/ 4105275 h 4105275"/>
                <a:gd name="connsiteX3" fmla="*/ 2842767 w 5038961"/>
                <a:gd name="connsiteY3" fmla="*/ 516245 h 4105275"/>
                <a:gd name="connsiteX4" fmla="*/ 5038961 w 5038961"/>
                <a:gd name="connsiteY4" fmla="*/ 517525 h 4105275"/>
                <a:gd name="connsiteX5" fmla="*/ 5037365 w 5038961"/>
                <a:gd name="connsiteY5" fmla="*/ 0 h 4105275"/>
                <a:gd name="connsiteX0" fmla="*/ 11108 w 5050069"/>
                <a:gd name="connsiteY0" fmla="*/ 3467806 h 4105275"/>
                <a:gd name="connsiteX1" fmla="*/ 3461 w 5050069"/>
                <a:gd name="connsiteY1" fmla="*/ 4104805 h 4105275"/>
                <a:gd name="connsiteX2" fmla="*/ 2855688 w 5050069"/>
                <a:gd name="connsiteY2" fmla="*/ 4105275 h 4105275"/>
                <a:gd name="connsiteX3" fmla="*/ 2853875 w 5050069"/>
                <a:gd name="connsiteY3" fmla="*/ 516245 h 4105275"/>
                <a:gd name="connsiteX4" fmla="*/ 5050069 w 5050069"/>
                <a:gd name="connsiteY4" fmla="*/ 517525 h 4105275"/>
                <a:gd name="connsiteX5" fmla="*/ 5048473 w 5050069"/>
                <a:gd name="connsiteY5" fmla="*/ 0 h 4105275"/>
                <a:gd name="connsiteX0" fmla="*/ 0 w 5051197"/>
                <a:gd name="connsiteY0" fmla="*/ 3452942 h 4105275"/>
                <a:gd name="connsiteX1" fmla="*/ 4589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 name="connsiteX0" fmla="*/ 0 w 5051197"/>
                <a:gd name="connsiteY0" fmla="*/ 3452942 h 4105275"/>
                <a:gd name="connsiteX1" fmla="*/ 10706 w 5051197"/>
                <a:gd name="connsiteY1" fmla="*/ 4104805 h 4105275"/>
                <a:gd name="connsiteX2" fmla="*/ 2856816 w 5051197"/>
                <a:gd name="connsiteY2" fmla="*/ 4105275 h 4105275"/>
                <a:gd name="connsiteX3" fmla="*/ 2855003 w 5051197"/>
                <a:gd name="connsiteY3" fmla="*/ 516245 h 4105275"/>
                <a:gd name="connsiteX4" fmla="*/ 5051197 w 5051197"/>
                <a:gd name="connsiteY4" fmla="*/ 517525 h 4105275"/>
                <a:gd name="connsiteX5" fmla="*/ 5049601 w 5051197"/>
                <a:gd name="connsiteY5" fmla="*/ 0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197" h="4105275" extrusionOk="0">
                  <a:moveTo>
                    <a:pt x="0" y="3452942"/>
                  </a:moveTo>
                  <a:cubicBezTo>
                    <a:pt x="33140" y="3646695"/>
                    <a:pt x="-7138" y="3901762"/>
                    <a:pt x="10706" y="4104805"/>
                  </a:cubicBezTo>
                  <a:lnTo>
                    <a:pt x="2856816" y="4105275"/>
                  </a:lnTo>
                  <a:cubicBezTo>
                    <a:pt x="2856212" y="2915282"/>
                    <a:pt x="2855607" y="1706238"/>
                    <a:pt x="2855003" y="516245"/>
                  </a:cubicBezTo>
                  <a:lnTo>
                    <a:pt x="5051197" y="517525"/>
                  </a:lnTo>
                  <a:lnTo>
                    <a:pt x="5049601"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3" name="Text Box 15"/>
            <p:cNvSpPr txBox="1">
              <a:spLocks noChangeArrowheads="1"/>
            </p:cNvSpPr>
            <p:nvPr/>
          </p:nvSpPr>
          <p:spPr bwMode="auto">
            <a:xfrm>
              <a:off x="1189156" y="-270706"/>
              <a:ext cx="1543645" cy="542692"/>
            </a:xfrm>
            <a:prstGeom prst="rect">
              <a:avLst/>
            </a:prstGeom>
            <a:noFill/>
            <a:ln w="9525">
              <a:noFill/>
              <a:miter lim="800000"/>
              <a:headEnd/>
              <a:tailEnd/>
            </a:ln>
          </p:spPr>
          <p:txBody>
            <a:bodyPr wrap="square">
              <a:spAutoFit/>
            </a:bodyPr>
            <a:lstStyle/>
            <a:p>
              <a:pPr>
                <a:defRPr/>
              </a:pPr>
              <a:r>
                <a:rPr lang="de-DE" sz="1800" dirty="0">
                  <a:latin typeface="Calibri" panose="020F0502020204030204" pitchFamily="34" charset="0"/>
                </a:rPr>
                <a:t>PV-Module</a:t>
              </a:r>
              <a:endParaRPr dirty="0">
                <a:latin typeface="Calibri" panose="020F0502020204030204" pitchFamily="34" charset="0"/>
              </a:endParaRPr>
            </a:p>
          </p:txBody>
        </p:sp>
        <p:sp>
          <p:nvSpPr>
            <p:cNvPr id="24" name="Freihandform 10"/>
            <p:cNvSpPr/>
            <p:nvPr/>
          </p:nvSpPr>
          <p:spPr bwMode="auto">
            <a:xfrm>
              <a:off x="2374468" y="899231"/>
              <a:ext cx="4169205" cy="152012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3810000 w 4076700"/>
                <a:gd name="connsiteY4" fmla="*/ 110490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57650 w 4076700"/>
                <a:gd name="connsiteY4" fmla="*/ 1085850 h 1514475"/>
                <a:gd name="connsiteX0" fmla="*/ 0 w 4095750"/>
                <a:gd name="connsiteY0" fmla="*/ 9525 h 1514475"/>
                <a:gd name="connsiteX1" fmla="*/ 1952625 w 4095750"/>
                <a:gd name="connsiteY1" fmla="*/ 0 h 1514475"/>
                <a:gd name="connsiteX2" fmla="*/ 1990725 w 4095750"/>
                <a:gd name="connsiteY2" fmla="*/ 1495425 h 1514475"/>
                <a:gd name="connsiteX3" fmla="*/ 4076700 w 4095750"/>
                <a:gd name="connsiteY3" fmla="*/ 1514475 h 1514475"/>
                <a:gd name="connsiteX4" fmla="*/ 4095750 w 4095750"/>
                <a:gd name="connsiteY4" fmla="*/ 1085850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67175 w 4076700"/>
                <a:gd name="connsiteY4" fmla="*/ 1104900 h 1514475"/>
                <a:gd name="connsiteX0" fmla="*/ 0 w 4083050"/>
                <a:gd name="connsiteY0" fmla="*/ 9525 h 1514475"/>
                <a:gd name="connsiteX1" fmla="*/ 1952625 w 4083050"/>
                <a:gd name="connsiteY1" fmla="*/ 0 h 1514475"/>
                <a:gd name="connsiteX2" fmla="*/ 1990725 w 4083050"/>
                <a:gd name="connsiteY2" fmla="*/ 1495425 h 1514475"/>
                <a:gd name="connsiteX3" fmla="*/ 4076700 w 4083050"/>
                <a:gd name="connsiteY3" fmla="*/ 1514475 h 1514475"/>
                <a:gd name="connsiteX4" fmla="*/ 4083050 w 4083050"/>
                <a:gd name="connsiteY4" fmla="*/ 1108075 h 1514475"/>
                <a:gd name="connsiteX0" fmla="*/ 0 w 4076700"/>
                <a:gd name="connsiteY0" fmla="*/ 9525 h 1514475"/>
                <a:gd name="connsiteX1" fmla="*/ 1952625 w 4076700"/>
                <a:gd name="connsiteY1" fmla="*/ 0 h 1514475"/>
                <a:gd name="connsiteX2" fmla="*/ 1990725 w 4076700"/>
                <a:gd name="connsiteY2" fmla="*/ 1495425 h 1514475"/>
                <a:gd name="connsiteX3" fmla="*/ 4076700 w 4076700"/>
                <a:gd name="connsiteY3" fmla="*/ 1514475 h 1514475"/>
                <a:gd name="connsiteX4" fmla="*/ 4073525 w 4076700"/>
                <a:gd name="connsiteY4" fmla="*/ 1108075 h 151447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108075 h 1495425"/>
                <a:gd name="connsiteX0" fmla="*/ 0 w 4076700"/>
                <a:gd name="connsiteY0" fmla="*/ 9525 h 1495425"/>
                <a:gd name="connsiteX1" fmla="*/ 1952625 w 4076700"/>
                <a:gd name="connsiteY1" fmla="*/ 0 h 1495425"/>
                <a:gd name="connsiteX2" fmla="*/ 1990725 w 4076700"/>
                <a:gd name="connsiteY2" fmla="*/ 1495425 h 1495425"/>
                <a:gd name="connsiteX3" fmla="*/ 4076700 w 4076700"/>
                <a:gd name="connsiteY3" fmla="*/ 1490662 h 1495425"/>
                <a:gd name="connsiteX4" fmla="*/ 4073525 w 4076700"/>
                <a:gd name="connsiteY4" fmla="*/ 1079500 h 1495425"/>
                <a:gd name="connsiteX0" fmla="*/ 0 w 4076700"/>
                <a:gd name="connsiteY0" fmla="*/ 3175 h 1489075"/>
                <a:gd name="connsiteX1" fmla="*/ 1984375 w 4076700"/>
                <a:gd name="connsiteY1" fmla="*/ 0 h 1489075"/>
                <a:gd name="connsiteX2" fmla="*/ 1990725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175 h 1489075"/>
                <a:gd name="connsiteX1" fmla="*/ 1984375 w 4076700"/>
                <a:gd name="connsiteY1" fmla="*/ 0 h 1489075"/>
                <a:gd name="connsiteX2" fmla="*/ 2090590 w 4076700"/>
                <a:gd name="connsiteY2" fmla="*/ 1489075 h 1489075"/>
                <a:gd name="connsiteX3" fmla="*/ 4076700 w 4076700"/>
                <a:gd name="connsiteY3" fmla="*/ 1484312 h 1489075"/>
                <a:gd name="connsiteX4" fmla="*/ 4073525 w 4076700"/>
                <a:gd name="connsiteY4" fmla="*/ 1073150 h 1489075"/>
                <a:gd name="connsiteX0" fmla="*/ 0 w 4076700"/>
                <a:gd name="connsiteY0" fmla="*/ 30883 h 1516783"/>
                <a:gd name="connsiteX1" fmla="*/ 2139720 w 4076700"/>
                <a:gd name="connsiteY1" fmla="*/ 0 h 1516783"/>
                <a:gd name="connsiteX2" fmla="*/ 2090590 w 4076700"/>
                <a:gd name="connsiteY2" fmla="*/ 1516783 h 1516783"/>
                <a:gd name="connsiteX3" fmla="*/ 4076700 w 4076700"/>
                <a:gd name="connsiteY3" fmla="*/ 1512020 h 1516783"/>
                <a:gd name="connsiteX4" fmla="*/ 4073525 w 4076700"/>
                <a:gd name="connsiteY4" fmla="*/ 1100858 h 1516783"/>
                <a:gd name="connsiteX0" fmla="*/ 0 w 4076700"/>
                <a:gd name="connsiteY0" fmla="*/ 3174 h 1489074"/>
                <a:gd name="connsiteX1" fmla="*/ 2062049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076700"/>
                <a:gd name="connsiteY0" fmla="*/ 3174 h 1489074"/>
                <a:gd name="connsiteX1" fmla="*/ 2091330 w 4076700"/>
                <a:gd name="connsiteY1" fmla="*/ 0 h 1489074"/>
                <a:gd name="connsiteX2" fmla="*/ 2090590 w 4076700"/>
                <a:gd name="connsiteY2" fmla="*/ 1489074 h 1489074"/>
                <a:gd name="connsiteX3" fmla="*/ 4076700 w 4076700"/>
                <a:gd name="connsiteY3" fmla="*/ 1484311 h 1489074"/>
                <a:gd name="connsiteX4" fmla="*/ 4073525 w 4076700"/>
                <a:gd name="connsiteY4" fmla="*/ 1073149 h 1489074"/>
                <a:gd name="connsiteX0" fmla="*/ 0 w 4193825"/>
                <a:gd name="connsiteY0" fmla="*/ 3174 h 1489074"/>
                <a:gd name="connsiteX1" fmla="*/ 2208455 w 4193825"/>
                <a:gd name="connsiteY1" fmla="*/ 0 h 1489074"/>
                <a:gd name="connsiteX2" fmla="*/ 2207715 w 4193825"/>
                <a:gd name="connsiteY2" fmla="*/ 1489074 h 1489074"/>
                <a:gd name="connsiteX3" fmla="*/ 4193825 w 4193825"/>
                <a:gd name="connsiteY3" fmla="*/ 1484311 h 1489074"/>
                <a:gd name="connsiteX4" fmla="*/ 4190650 w 4193825"/>
                <a:gd name="connsiteY4" fmla="*/ 1073149 h 148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825" h="1489074" extrusionOk="0">
                  <a:moveTo>
                    <a:pt x="0" y="3174"/>
                  </a:moveTo>
                  <a:lnTo>
                    <a:pt x="2208455" y="0"/>
                  </a:lnTo>
                  <a:cubicBezTo>
                    <a:pt x="2210572" y="496358"/>
                    <a:pt x="2205598" y="992716"/>
                    <a:pt x="2207715" y="1489074"/>
                  </a:cubicBezTo>
                  <a:lnTo>
                    <a:pt x="4193825" y="1484311"/>
                  </a:lnTo>
                  <a:cubicBezTo>
                    <a:pt x="4192767" y="1348844"/>
                    <a:pt x="4191708" y="1208616"/>
                    <a:pt x="4190650" y="107314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25" name="Freihandform 28"/>
            <p:cNvSpPr/>
            <p:nvPr/>
          </p:nvSpPr>
          <p:spPr bwMode="auto">
            <a:xfrm>
              <a:off x="1834152" y="2598828"/>
              <a:ext cx="9525" cy="1295400"/>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1943100"/>
                <a:gd name="connsiteY0" fmla="*/ 0 h 1295400"/>
                <a:gd name="connsiteX1" fmla="*/ 9525 w 1943100"/>
                <a:gd name="connsiteY1" fmla="*/ 1295400 h 1295400"/>
                <a:gd name="connsiteX2" fmla="*/ 1924050 w 1943100"/>
                <a:gd name="connsiteY2" fmla="*/ 1295400 h 1295400"/>
                <a:gd name="connsiteX3" fmla="*/ 1943100 w 1943100"/>
                <a:gd name="connsiteY3" fmla="*/ 1076325 h 1295400"/>
                <a:gd name="connsiteX0" fmla="*/ 0 w 1924050"/>
                <a:gd name="connsiteY0" fmla="*/ 0 h 1295400"/>
                <a:gd name="connsiteX1" fmla="*/ 9525 w 1924050"/>
                <a:gd name="connsiteY1" fmla="*/ 1295400 h 1295400"/>
                <a:gd name="connsiteX2" fmla="*/ 1924050 w 1924050"/>
                <a:gd name="connsiteY2" fmla="*/ 1295400 h 1295400"/>
                <a:gd name="connsiteX0" fmla="*/ 0 w 9525"/>
                <a:gd name="connsiteY0" fmla="*/ 0 h 1295400"/>
                <a:gd name="connsiteX1" fmla="*/ 9525 w 9525"/>
                <a:gd name="connsiteY1" fmla="*/ 1295400 h 1295400"/>
              </a:gdLst>
              <a:ahLst/>
              <a:cxnLst>
                <a:cxn ang="0">
                  <a:pos x="connsiteX0" y="connsiteY0"/>
                </a:cxn>
                <a:cxn ang="0">
                  <a:pos x="connsiteX1" y="connsiteY1"/>
                </a:cxn>
              </a:cxnLst>
              <a:rect l="l" t="t" r="r" b="b"/>
              <a:pathLst>
                <a:path w="9525" h="1295400" extrusionOk="0">
                  <a:moveTo>
                    <a:pt x="0" y="0"/>
                  </a:moveTo>
                  <a:lnTo>
                    <a:pt x="9525" y="129540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pic>
          <p:nvPicPr>
            <p:cNvPr id="26" name="Grafik 25"/>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7" y="661965"/>
              <a:ext cx="1237473" cy="2096343"/>
            </a:xfrm>
            <a:prstGeom prst="rect">
              <a:avLst/>
            </a:prstGeom>
          </p:spPr>
        </p:pic>
        <p:pic>
          <p:nvPicPr>
            <p:cNvPr id="27" name="Grafik 26"/>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222586" y="3789041"/>
              <a:ext cx="1237473" cy="2096343"/>
            </a:xfrm>
            <a:prstGeom prst="rect">
              <a:avLst/>
            </a:prstGeom>
          </p:spPr>
        </p:pic>
        <p:sp>
          <p:nvSpPr>
            <p:cNvPr id="28" name="Textfeld 27"/>
            <p:cNvSpPr txBox="1"/>
            <p:nvPr/>
          </p:nvSpPr>
          <p:spPr bwMode="auto">
            <a:xfrm rot="5400000">
              <a:off x="1628723" y="3105106"/>
              <a:ext cx="582263" cy="425310"/>
            </a:xfrm>
            <a:prstGeom prst="rect">
              <a:avLst/>
            </a:prstGeom>
            <a:solidFill>
              <a:schemeClr val="bg1"/>
            </a:solidFill>
          </p:spPr>
          <p:txBody>
            <a:bodyPr wrap="none" rtlCol="0">
              <a:spAutoFit/>
            </a:bodyPr>
            <a:lstStyle/>
            <a:p>
              <a:pPr>
                <a:defRPr/>
              </a:pPr>
              <a:r>
                <a:rPr lang="de-DE" dirty="0">
                  <a:latin typeface="Calibri" panose="020F0502020204030204" pitchFamily="34" charset="0"/>
                </a:rPr>
                <a:t>… </a:t>
              </a:r>
              <a:endParaRPr dirty="0">
                <a:latin typeface="Calibri" panose="020F0502020204030204" pitchFamily="34" charset="0"/>
              </a:endParaRPr>
            </a:p>
          </p:txBody>
        </p:sp>
        <p:sp>
          <p:nvSpPr>
            <p:cNvPr id="29" name="Textfeld 28"/>
            <p:cNvSpPr txBox="1"/>
            <p:nvPr/>
          </p:nvSpPr>
          <p:spPr bwMode="auto">
            <a:xfrm>
              <a:off x="-122872" y="2076919"/>
              <a:ext cx="1663901" cy="1899422"/>
            </a:xfrm>
            <a:prstGeom prst="rect">
              <a:avLst/>
            </a:prstGeom>
            <a:noFill/>
          </p:spPr>
          <p:txBody>
            <a:bodyPr wrap="square" rtlCol="0">
              <a:spAutoFit/>
            </a:bodyPr>
            <a:lstStyle/>
            <a:p>
              <a:pPr>
                <a:defRPr/>
              </a:pPr>
              <a:r>
                <a:rPr lang="de-DE" dirty="0">
                  <a:latin typeface="Calibri" panose="020F0502020204030204" pitchFamily="34" charset="0"/>
                </a:rPr>
                <a:t>bis zu </a:t>
              </a:r>
              <a:endParaRPr dirty="0">
                <a:latin typeface="Calibri" panose="020F0502020204030204" pitchFamily="34" charset="0"/>
              </a:endParaRPr>
            </a:p>
            <a:p>
              <a:pPr>
                <a:defRPr/>
              </a:pPr>
              <a:r>
                <a:rPr lang="de-DE" dirty="0">
                  <a:latin typeface="Calibri" panose="020F0502020204030204" pitchFamily="34" charset="0"/>
                </a:rPr>
                <a:t>ca. 18 Module</a:t>
              </a:r>
              <a:br>
                <a:rPr lang="de-DE" dirty="0">
                  <a:latin typeface="Calibri" panose="020F0502020204030204" pitchFamily="34" charset="0"/>
                </a:rPr>
              </a:br>
              <a:r>
                <a:rPr lang="de-DE" sz="1200" dirty="0">
                  <a:latin typeface="Calibri" panose="020F0502020204030204" pitchFamily="34" charset="0"/>
                </a:rPr>
                <a:t>(wg. Spannungs-grenze)</a:t>
              </a:r>
              <a:endParaRPr dirty="0">
                <a:latin typeface="Calibri" panose="020F0502020204030204" pitchFamily="34" charset="0"/>
              </a:endParaRPr>
            </a:p>
          </p:txBody>
        </p:sp>
        <p:sp>
          <p:nvSpPr>
            <p:cNvPr id="30" name="Textfeld 29"/>
            <p:cNvSpPr txBox="1"/>
            <p:nvPr/>
          </p:nvSpPr>
          <p:spPr bwMode="auto">
            <a:xfrm>
              <a:off x="1401354" y="6065531"/>
              <a:ext cx="1032816" cy="542692"/>
            </a:xfrm>
            <a:prstGeom prst="rect">
              <a:avLst/>
            </a:prstGeom>
            <a:noFill/>
          </p:spPr>
          <p:txBody>
            <a:bodyPr wrap="none" rtlCol="0">
              <a:spAutoFit/>
            </a:bodyPr>
            <a:lstStyle/>
            <a:p>
              <a:pPr>
                <a:defRPr/>
              </a:pPr>
              <a:r>
                <a:rPr lang="de-DE" dirty="0">
                  <a:solidFill>
                    <a:schemeClr val="accent4">
                      <a:lumMod val="75000"/>
                    </a:schemeClr>
                  </a:solidFill>
                  <a:latin typeface="Calibri" panose="020F0502020204030204" pitchFamily="34" charset="0"/>
                </a:rPr>
                <a:t>String 1</a:t>
              </a:r>
              <a:endParaRPr dirty="0">
                <a:latin typeface="Calibri" panose="020F0502020204030204" pitchFamily="34" charset="0"/>
              </a:endParaRPr>
            </a:p>
          </p:txBody>
        </p:sp>
        <p:sp>
          <p:nvSpPr>
            <p:cNvPr id="31" name="Text Box 15"/>
            <p:cNvSpPr txBox="1">
              <a:spLocks noChangeArrowheads="1"/>
            </p:cNvSpPr>
            <p:nvPr/>
          </p:nvSpPr>
          <p:spPr bwMode="auto">
            <a:xfrm>
              <a:off x="2236450" y="6560472"/>
              <a:ext cx="3158974" cy="768813"/>
            </a:xfrm>
            <a:prstGeom prst="rect">
              <a:avLst/>
            </a:prstGeom>
            <a:noFill/>
            <a:ln w="9525">
              <a:noFill/>
              <a:miter lim="800000"/>
              <a:headEnd/>
              <a:tailEnd/>
            </a:ln>
          </p:spPr>
          <p:txBody>
            <a:bodyPr wrap="square">
              <a:spAutoFit/>
            </a:bodyPr>
            <a:lstStyle/>
            <a:p>
              <a:pPr algn="ctr">
                <a:defRPr/>
              </a:pPr>
              <a:r>
                <a:rPr lang="de-DE" sz="1400" dirty="0">
                  <a:solidFill>
                    <a:schemeClr val="accent4">
                      <a:lumMod val="75000"/>
                    </a:schemeClr>
                  </a:solidFill>
                  <a:latin typeface="Calibri" panose="020F0502020204030204" pitchFamily="34" charset="0"/>
                </a:rPr>
                <a:t>Gleichstrom mit Spannung bis </a:t>
              </a:r>
              <a:br>
                <a:rPr lang="de-DE" sz="1400" dirty="0">
                  <a:solidFill>
                    <a:schemeClr val="accent4">
                      <a:lumMod val="75000"/>
                    </a:schemeClr>
                  </a:solidFill>
                  <a:latin typeface="Calibri" panose="020F0502020204030204" pitchFamily="34" charset="0"/>
                </a:rPr>
              </a:br>
              <a:r>
                <a:rPr lang="de-DE" sz="1400" dirty="0">
                  <a:solidFill>
                    <a:schemeClr val="accent4">
                      <a:lumMod val="75000"/>
                    </a:schemeClr>
                  </a:solidFill>
                  <a:latin typeface="Calibri" panose="020F0502020204030204" pitchFamily="34" charset="0"/>
                </a:rPr>
                <a:t>1.000 V  - 1.500 V</a:t>
              </a:r>
              <a:endParaRPr dirty="0">
                <a:latin typeface="Calibri" panose="020F0502020204030204" pitchFamily="34" charset="0"/>
              </a:endParaRPr>
            </a:p>
          </p:txBody>
        </p:sp>
      </p:grpSp>
      <p:grpSp>
        <p:nvGrpSpPr>
          <p:cNvPr id="32" name="Gruppieren 31"/>
          <p:cNvGrpSpPr/>
          <p:nvPr/>
        </p:nvGrpSpPr>
        <p:grpSpPr bwMode="auto">
          <a:xfrm>
            <a:off x="3472773" y="1623246"/>
            <a:ext cx="1889271" cy="4851603"/>
            <a:chOff x="3610291" y="107109"/>
            <a:chExt cx="2175618" cy="5474566"/>
          </a:xfrm>
        </p:grpSpPr>
        <p:cxnSp>
          <p:nvCxnSpPr>
            <p:cNvPr id="33" name="Gerader Verbinder 32"/>
            <p:cNvCxnSpPr>
              <a:cxnSpLocks/>
            </p:cNvCxnSpPr>
            <p:nvPr/>
          </p:nvCxnSpPr>
          <p:spPr bwMode="auto">
            <a:xfrm>
              <a:off x="4726266" y="292006"/>
              <a:ext cx="0" cy="5289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bwMode="auto">
            <a:xfrm>
              <a:off x="4701961" y="110324"/>
              <a:ext cx="1083948"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im Haus</a:t>
              </a:r>
              <a:endParaRPr dirty="0">
                <a:latin typeface="Calibri" panose="020F0502020204030204" pitchFamily="34" charset="0"/>
              </a:endParaRPr>
            </a:p>
          </p:txBody>
        </p:sp>
        <p:sp>
          <p:nvSpPr>
            <p:cNvPr id="35" name="Textfeld 34"/>
            <p:cNvSpPr txBox="1"/>
            <p:nvPr/>
          </p:nvSpPr>
          <p:spPr bwMode="auto">
            <a:xfrm>
              <a:off x="3610291" y="107109"/>
              <a:ext cx="1126407" cy="416756"/>
            </a:xfrm>
            <a:prstGeom prst="rect">
              <a:avLst/>
            </a:prstGeom>
            <a:noFill/>
          </p:spPr>
          <p:txBody>
            <a:bodyPr wrap="none" rtlCol="0">
              <a:spAutoFit/>
            </a:bodyPr>
            <a:lstStyle/>
            <a:p>
              <a:pPr>
                <a:defRPr/>
              </a:pPr>
              <a:r>
                <a:rPr lang="de-DE" dirty="0">
                  <a:solidFill>
                    <a:schemeClr val="bg1">
                      <a:lumMod val="65000"/>
                    </a:schemeClr>
                  </a:solidFill>
                  <a:latin typeface="Calibri" panose="020F0502020204030204" pitchFamily="34" charset="0"/>
                </a:rPr>
                <a:t>draußen</a:t>
              </a:r>
              <a:endParaRPr dirty="0">
                <a:latin typeface="Calibri" panose="020F0502020204030204" pitchFamily="34" charset="0"/>
              </a:endParaRPr>
            </a:p>
          </p:txBody>
        </p:sp>
      </p:grpSp>
      <p:grpSp>
        <p:nvGrpSpPr>
          <p:cNvPr id="39" name="Gruppieren 38"/>
          <p:cNvGrpSpPr/>
          <p:nvPr/>
        </p:nvGrpSpPr>
        <p:grpSpPr bwMode="auto">
          <a:xfrm>
            <a:off x="7074424" y="1843680"/>
            <a:ext cx="2829407" cy="2057479"/>
            <a:chOff x="7186918" y="189000"/>
            <a:chExt cx="3258247" cy="3023233"/>
          </a:xfrm>
        </p:grpSpPr>
        <p:sp>
          <p:nvSpPr>
            <p:cNvPr id="40" name="Textfeld 39"/>
            <p:cNvSpPr txBox="1"/>
            <p:nvPr/>
          </p:nvSpPr>
          <p:spPr bwMode="auto">
            <a:xfrm>
              <a:off x="7265357" y="2352972"/>
              <a:ext cx="1779368" cy="859261"/>
            </a:xfrm>
            <a:prstGeom prst="rect">
              <a:avLst/>
            </a:prstGeom>
            <a:noFill/>
          </p:spPr>
          <p:txBody>
            <a:bodyPr wrap="square" rtlCol="0">
              <a:spAutoFit/>
            </a:bodyPr>
            <a:lstStyle/>
            <a:p>
              <a:pPr algn="ctr">
                <a:defRPr/>
              </a:pPr>
              <a:r>
                <a:rPr lang="de-DE" sz="1600">
                  <a:solidFill>
                    <a:srgbClr val="00B0F0"/>
                  </a:solidFill>
                  <a:latin typeface="Calibri" panose="020F0502020204030204" pitchFamily="34" charset="0"/>
                </a:rPr>
                <a:t>Dreh-</a:t>
              </a:r>
              <a:br>
                <a:rPr lang="de-DE" sz="1600" dirty="0">
                  <a:solidFill>
                    <a:srgbClr val="00B0F0"/>
                  </a:solidFill>
                  <a:latin typeface="Calibri" panose="020F0502020204030204" pitchFamily="34" charset="0"/>
                </a:rPr>
              </a:br>
              <a:r>
                <a:rPr lang="de-DE" sz="1600" dirty="0">
                  <a:solidFill>
                    <a:srgbClr val="00B0F0"/>
                  </a:solidFill>
                  <a:latin typeface="Calibri" panose="020F0502020204030204" pitchFamily="34" charset="0"/>
                </a:rPr>
                <a:t>Strom mit 230 V</a:t>
              </a:r>
              <a:endParaRPr dirty="0">
                <a:latin typeface="Calibri" panose="020F0502020204030204" pitchFamily="34" charset="0"/>
              </a:endParaRPr>
            </a:p>
          </p:txBody>
        </p:sp>
        <p:grpSp>
          <p:nvGrpSpPr>
            <p:cNvPr id="41" name="Gruppieren 40"/>
            <p:cNvGrpSpPr/>
            <p:nvPr/>
          </p:nvGrpSpPr>
          <p:grpSpPr bwMode="auto">
            <a:xfrm>
              <a:off x="7186918" y="189000"/>
              <a:ext cx="3258247" cy="2909832"/>
              <a:chOff x="7186918" y="189000"/>
              <a:chExt cx="3258247" cy="2909832"/>
            </a:xfrm>
          </p:grpSpPr>
          <p:sp>
            <p:nvSpPr>
              <p:cNvPr id="42" name="Freihandform 44"/>
              <p:cNvSpPr/>
              <p:nvPr/>
            </p:nvSpPr>
            <p:spPr bwMode="auto">
              <a:xfrm>
                <a:off x="7281365" y="1875665"/>
                <a:ext cx="1795462"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0 h 251331"/>
                  <a:gd name="connsiteX1" fmla="*/ 10039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0039"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3" name="Freihandform 45"/>
              <p:cNvSpPr/>
              <p:nvPr/>
            </p:nvSpPr>
            <p:spPr bwMode="auto">
              <a:xfrm>
                <a:off x="7186918" y="1987311"/>
                <a:ext cx="1931770" cy="251331"/>
              </a:xfrm>
              <a:custGeom>
                <a:avLst/>
                <a:gdLst>
                  <a:gd name="connsiteX0" fmla="*/ 0 w 3895725"/>
                  <a:gd name="connsiteY0" fmla="*/ 0 h 1390650"/>
                  <a:gd name="connsiteX1" fmla="*/ 3248025 w 3895725"/>
                  <a:gd name="connsiteY1" fmla="*/ 0 h 1390650"/>
                  <a:gd name="connsiteX2" fmla="*/ 3238500 w 3895725"/>
                  <a:gd name="connsiteY2" fmla="*/ 1390650 h 1390650"/>
                  <a:gd name="connsiteX3" fmla="*/ 3886200 w 3895725"/>
                  <a:gd name="connsiteY3" fmla="*/ 1390650 h 1390650"/>
                  <a:gd name="connsiteX4" fmla="*/ 3895725 w 3895725"/>
                  <a:gd name="connsiteY4" fmla="*/ 1066800 h 1390650"/>
                  <a:gd name="connsiteX0" fmla="*/ 0 w 3895725"/>
                  <a:gd name="connsiteY0" fmla="*/ 9525 h 1400175"/>
                  <a:gd name="connsiteX1" fmla="*/ 1952625 w 3895725"/>
                  <a:gd name="connsiteY1" fmla="*/ 0 h 1400175"/>
                  <a:gd name="connsiteX2" fmla="*/ 3238500 w 3895725"/>
                  <a:gd name="connsiteY2" fmla="*/ 1400175 h 1400175"/>
                  <a:gd name="connsiteX3" fmla="*/ 3886200 w 3895725"/>
                  <a:gd name="connsiteY3" fmla="*/ 1400175 h 1400175"/>
                  <a:gd name="connsiteX4" fmla="*/ 3895725 w 3895725"/>
                  <a:gd name="connsiteY4" fmla="*/ 1076325 h 1400175"/>
                  <a:gd name="connsiteX0" fmla="*/ 0 w 3895725"/>
                  <a:gd name="connsiteY0" fmla="*/ 9525 h 1400175"/>
                  <a:gd name="connsiteX1" fmla="*/ 1952625 w 3895725"/>
                  <a:gd name="connsiteY1" fmla="*/ 0 h 1400175"/>
                  <a:gd name="connsiteX2" fmla="*/ 1962150 w 3895725"/>
                  <a:gd name="connsiteY2" fmla="*/ 1295400 h 1400175"/>
                  <a:gd name="connsiteX3" fmla="*/ 3886200 w 3895725"/>
                  <a:gd name="connsiteY3" fmla="*/ 1400175 h 1400175"/>
                  <a:gd name="connsiteX4" fmla="*/ 3895725 w 3895725"/>
                  <a:gd name="connsiteY4" fmla="*/ 1076325 h 1400175"/>
                  <a:gd name="connsiteX0" fmla="*/ 0 w 3895725"/>
                  <a:gd name="connsiteY0" fmla="*/ 9525 h 1295400"/>
                  <a:gd name="connsiteX1" fmla="*/ 1952625 w 3895725"/>
                  <a:gd name="connsiteY1" fmla="*/ 0 h 1295400"/>
                  <a:gd name="connsiteX2" fmla="*/ 1962150 w 3895725"/>
                  <a:gd name="connsiteY2" fmla="*/ 1295400 h 1295400"/>
                  <a:gd name="connsiteX3" fmla="*/ 3876675 w 3895725"/>
                  <a:gd name="connsiteY3" fmla="*/ 1295400 h 1295400"/>
                  <a:gd name="connsiteX4" fmla="*/ 3895725 w 3895725"/>
                  <a:gd name="connsiteY4" fmla="*/ 1076325 h 1295400"/>
                  <a:gd name="connsiteX0" fmla="*/ 0 w 3876675"/>
                  <a:gd name="connsiteY0" fmla="*/ 9525 h 1295400"/>
                  <a:gd name="connsiteX1" fmla="*/ 1952625 w 3876675"/>
                  <a:gd name="connsiteY1" fmla="*/ 0 h 1295400"/>
                  <a:gd name="connsiteX2" fmla="*/ 1962150 w 3876675"/>
                  <a:gd name="connsiteY2" fmla="*/ 1295400 h 1295400"/>
                  <a:gd name="connsiteX3" fmla="*/ 3876675 w 3876675"/>
                  <a:gd name="connsiteY3" fmla="*/ 1295400 h 1295400"/>
                  <a:gd name="connsiteX4" fmla="*/ 3781425 w 3876675"/>
                  <a:gd name="connsiteY4" fmla="*/ 1095375 h 1295400"/>
                  <a:gd name="connsiteX0" fmla="*/ 0 w 3781425"/>
                  <a:gd name="connsiteY0" fmla="*/ 9525 h 1304925"/>
                  <a:gd name="connsiteX1" fmla="*/ 1952625 w 3781425"/>
                  <a:gd name="connsiteY1" fmla="*/ 0 h 1304925"/>
                  <a:gd name="connsiteX2" fmla="*/ 1962150 w 3781425"/>
                  <a:gd name="connsiteY2" fmla="*/ 1295400 h 1304925"/>
                  <a:gd name="connsiteX3" fmla="*/ 3771900 w 3781425"/>
                  <a:gd name="connsiteY3" fmla="*/ 1304925 h 1304925"/>
                  <a:gd name="connsiteX4" fmla="*/ 3781425 w 3781425"/>
                  <a:gd name="connsiteY4" fmla="*/ 1095375 h 1304925"/>
                  <a:gd name="connsiteX0" fmla="*/ 0 w 3781425"/>
                  <a:gd name="connsiteY0" fmla="*/ 9525 h 1495425"/>
                  <a:gd name="connsiteX1" fmla="*/ 1952625 w 3781425"/>
                  <a:gd name="connsiteY1" fmla="*/ 0 h 1495425"/>
                  <a:gd name="connsiteX2" fmla="*/ 1990725 w 3781425"/>
                  <a:gd name="connsiteY2" fmla="*/ 1495425 h 1495425"/>
                  <a:gd name="connsiteX3" fmla="*/ 3771900 w 3781425"/>
                  <a:gd name="connsiteY3" fmla="*/ 1304925 h 1495425"/>
                  <a:gd name="connsiteX4" fmla="*/ 3781425 w 3781425"/>
                  <a:gd name="connsiteY4" fmla="*/ 1095375 h 1495425"/>
                  <a:gd name="connsiteX0" fmla="*/ 0 w 3800475"/>
                  <a:gd name="connsiteY0" fmla="*/ 9525 h 1504950"/>
                  <a:gd name="connsiteX1" fmla="*/ 1952625 w 3800475"/>
                  <a:gd name="connsiteY1" fmla="*/ 0 h 1504950"/>
                  <a:gd name="connsiteX2" fmla="*/ 1990725 w 3800475"/>
                  <a:gd name="connsiteY2" fmla="*/ 1495425 h 1504950"/>
                  <a:gd name="connsiteX3" fmla="*/ 3800475 w 3800475"/>
                  <a:gd name="connsiteY3" fmla="*/ 1504950 h 1504950"/>
                  <a:gd name="connsiteX4" fmla="*/ 3781425 w 3800475"/>
                  <a:gd name="connsiteY4" fmla="*/ 1095375 h 1504950"/>
                  <a:gd name="connsiteX0" fmla="*/ 0 w 3819525"/>
                  <a:gd name="connsiteY0" fmla="*/ 9525 h 1504950"/>
                  <a:gd name="connsiteX1" fmla="*/ 1952625 w 3819525"/>
                  <a:gd name="connsiteY1" fmla="*/ 0 h 1504950"/>
                  <a:gd name="connsiteX2" fmla="*/ 1990725 w 3819525"/>
                  <a:gd name="connsiteY2" fmla="*/ 1495425 h 1504950"/>
                  <a:gd name="connsiteX3" fmla="*/ 3800475 w 3819525"/>
                  <a:gd name="connsiteY3" fmla="*/ 1504950 h 1504950"/>
                  <a:gd name="connsiteX4" fmla="*/ 3819525 w 3819525"/>
                  <a:gd name="connsiteY4" fmla="*/ 1104900 h 1504950"/>
                  <a:gd name="connsiteX0" fmla="*/ 0 w 3810000"/>
                  <a:gd name="connsiteY0" fmla="*/ 9525 h 1504950"/>
                  <a:gd name="connsiteX1" fmla="*/ 1952625 w 3810000"/>
                  <a:gd name="connsiteY1" fmla="*/ 0 h 1504950"/>
                  <a:gd name="connsiteX2" fmla="*/ 1990725 w 3810000"/>
                  <a:gd name="connsiteY2" fmla="*/ 1495425 h 1504950"/>
                  <a:gd name="connsiteX3" fmla="*/ 3800475 w 3810000"/>
                  <a:gd name="connsiteY3" fmla="*/ 1504950 h 1504950"/>
                  <a:gd name="connsiteX4" fmla="*/ 3810000 w 3810000"/>
                  <a:gd name="connsiteY4" fmla="*/ 1104900 h 1504950"/>
                  <a:gd name="connsiteX0" fmla="*/ 0 w 3810000"/>
                  <a:gd name="connsiteY0" fmla="*/ 10606 h 1506031"/>
                  <a:gd name="connsiteX1" fmla="*/ 324365 w 3810000"/>
                  <a:gd name="connsiteY1" fmla="*/ 0 h 1506031"/>
                  <a:gd name="connsiteX2" fmla="*/ 1952625 w 3810000"/>
                  <a:gd name="connsiteY2" fmla="*/ 1081 h 1506031"/>
                  <a:gd name="connsiteX3" fmla="*/ 1990725 w 3810000"/>
                  <a:gd name="connsiteY3" fmla="*/ 1496506 h 1506031"/>
                  <a:gd name="connsiteX4" fmla="*/ 3800475 w 3810000"/>
                  <a:gd name="connsiteY4" fmla="*/ 1506031 h 1506031"/>
                  <a:gd name="connsiteX5" fmla="*/ 3810000 w 3810000"/>
                  <a:gd name="connsiteY5" fmla="*/ 1105981 h 1506031"/>
                  <a:gd name="connsiteX0" fmla="*/ 0 w 3514725"/>
                  <a:gd name="connsiteY0" fmla="*/ 248731 h 1506031"/>
                  <a:gd name="connsiteX1" fmla="*/ 29090 w 3514725"/>
                  <a:gd name="connsiteY1" fmla="*/ 0 h 1506031"/>
                  <a:gd name="connsiteX2" fmla="*/ 1657350 w 3514725"/>
                  <a:gd name="connsiteY2" fmla="*/ 1081 h 1506031"/>
                  <a:gd name="connsiteX3" fmla="*/ 1695450 w 3514725"/>
                  <a:gd name="connsiteY3" fmla="*/ 1496506 h 1506031"/>
                  <a:gd name="connsiteX4" fmla="*/ 3505200 w 3514725"/>
                  <a:gd name="connsiteY4" fmla="*/ 1506031 h 1506031"/>
                  <a:gd name="connsiteX5" fmla="*/ 3514725 w 3514725"/>
                  <a:gd name="connsiteY5" fmla="*/ 1105981 h 1506031"/>
                  <a:gd name="connsiteX0" fmla="*/ 9010 w 3485635"/>
                  <a:gd name="connsiteY0" fmla="*/ 324931 h 1506031"/>
                  <a:gd name="connsiteX1" fmla="*/ 0 w 3485635"/>
                  <a:gd name="connsiteY1" fmla="*/ 0 h 1506031"/>
                  <a:gd name="connsiteX2" fmla="*/ 1628260 w 3485635"/>
                  <a:gd name="connsiteY2" fmla="*/ 1081 h 1506031"/>
                  <a:gd name="connsiteX3" fmla="*/ 1666360 w 3485635"/>
                  <a:gd name="connsiteY3" fmla="*/ 1496506 h 1506031"/>
                  <a:gd name="connsiteX4" fmla="*/ 3476110 w 3485635"/>
                  <a:gd name="connsiteY4" fmla="*/ 1506031 h 1506031"/>
                  <a:gd name="connsiteX5" fmla="*/ 3485635 w 3485635"/>
                  <a:gd name="connsiteY5" fmla="*/ 1105981 h 1506031"/>
                  <a:gd name="connsiteX0" fmla="*/ 0 w 3495675"/>
                  <a:gd name="connsiteY0" fmla="*/ 334456 h 1506031"/>
                  <a:gd name="connsiteX1" fmla="*/ 10040 w 3495675"/>
                  <a:gd name="connsiteY1" fmla="*/ 0 h 1506031"/>
                  <a:gd name="connsiteX2" fmla="*/ 1638300 w 3495675"/>
                  <a:gd name="connsiteY2" fmla="*/ 1081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1676400 w 3495675"/>
                  <a:gd name="connsiteY3" fmla="*/ 1496506 h 1506031"/>
                  <a:gd name="connsiteX4" fmla="*/ 3486150 w 3495675"/>
                  <a:gd name="connsiteY4" fmla="*/ 1506031 h 1506031"/>
                  <a:gd name="connsiteX5" fmla="*/ 3495675 w 3495675"/>
                  <a:gd name="connsiteY5" fmla="*/ 1105981 h 1506031"/>
                  <a:gd name="connsiteX0" fmla="*/ 0 w 3495675"/>
                  <a:gd name="connsiteY0" fmla="*/ 334456 h 1506031"/>
                  <a:gd name="connsiteX1" fmla="*/ 10040 w 3495675"/>
                  <a:gd name="connsiteY1" fmla="*/ 0 h 1506031"/>
                  <a:gd name="connsiteX2" fmla="*/ 971550 w 3495675"/>
                  <a:gd name="connsiteY2" fmla="*/ 10606 h 1506031"/>
                  <a:gd name="connsiteX3" fmla="*/ 971550 w 3495675"/>
                  <a:gd name="connsiteY3" fmla="*/ 1029781 h 1506031"/>
                  <a:gd name="connsiteX4" fmla="*/ 3486150 w 3495675"/>
                  <a:gd name="connsiteY4" fmla="*/ 1506031 h 1506031"/>
                  <a:gd name="connsiteX5" fmla="*/ 3495675 w 3495675"/>
                  <a:gd name="connsiteY5" fmla="*/ 1105981 h 1506031"/>
                  <a:gd name="connsiteX0" fmla="*/ 0 w 3495675"/>
                  <a:gd name="connsiteY0" fmla="*/ 334456 h 1105981"/>
                  <a:gd name="connsiteX1" fmla="*/ 10040 w 3495675"/>
                  <a:gd name="connsiteY1" fmla="*/ 0 h 1105981"/>
                  <a:gd name="connsiteX2" fmla="*/ 971550 w 3495675"/>
                  <a:gd name="connsiteY2" fmla="*/ 10606 h 1105981"/>
                  <a:gd name="connsiteX3" fmla="*/ 971550 w 3495675"/>
                  <a:gd name="connsiteY3" fmla="*/ 1029781 h 1105981"/>
                  <a:gd name="connsiteX4" fmla="*/ 2705100 w 3495675"/>
                  <a:gd name="connsiteY4" fmla="*/ 1048831 h 1105981"/>
                  <a:gd name="connsiteX5" fmla="*/ 3495675 w 3495675"/>
                  <a:gd name="connsiteY5" fmla="*/ 1105981 h 11059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705100 w 2943225"/>
                  <a:gd name="connsiteY4" fmla="*/ 1048831 h 1048831"/>
                  <a:gd name="connsiteX5" fmla="*/ 2943225 w 2943225"/>
                  <a:gd name="connsiteY5" fmla="*/ 867856 h 1048831"/>
                  <a:gd name="connsiteX0" fmla="*/ 0 w 2943225"/>
                  <a:gd name="connsiteY0" fmla="*/ 334456 h 1067881"/>
                  <a:gd name="connsiteX1" fmla="*/ 10040 w 2943225"/>
                  <a:gd name="connsiteY1" fmla="*/ 0 h 1067881"/>
                  <a:gd name="connsiteX2" fmla="*/ 971550 w 2943225"/>
                  <a:gd name="connsiteY2" fmla="*/ 10606 h 1067881"/>
                  <a:gd name="connsiteX3" fmla="*/ 971550 w 2943225"/>
                  <a:gd name="connsiteY3" fmla="*/ 1029781 h 1067881"/>
                  <a:gd name="connsiteX4" fmla="*/ 2933700 w 2943225"/>
                  <a:gd name="connsiteY4" fmla="*/ 1067881 h 1067881"/>
                  <a:gd name="connsiteX5" fmla="*/ 2943225 w 2943225"/>
                  <a:gd name="connsiteY5" fmla="*/ 867856 h 1067881"/>
                  <a:gd name="connsiteX0" fmla="*/ 0 w 2943225"/>
                  <a:gd name="connsiteY0" fmla="*/ 334456 h 1048831"/>
                  <a:gd name="connsiteX1" fmla="*/ 10040 w 2943225"/>
                  <a:gd name="connsiteY1" fmla="*/ 0 h 1048831"/>
                  <a:gd name="connsiteX2" fmla="*/ 971550 w 2943225"/>
                  <a:gd name="connsiteY2" fmla="*/ 10606 h 1048831"/>
                  <a:gd name="connsiteX3" fmla="*/ 971550 w 2943225"/>
                  <a:gd name="connsiteY3" fmla="*/ 1029781 h 1048831"/>
                  <a:gd name="connsiteX4" fmla="*/ 2933700 w 2943225"/>
                  <a:gd name="connsiteY4" fmla="*/ 1048831 h 1048831"/>
                  <a:gd name="connsiteX5" fmla="*/ 2943225 w 2943225"/>
                  <a:gd name="connsiteY5" fmla="*/ 867856 h 1048831"/>
                  <a:gd name="connsiteX0" fmla="*/ 0 w 2943225"/>
                  <a:gd name="connsiteY0" fmla="*/ 334456 h 1034543"/>
                  <a:gd name="connsiteX1" fmla="*/ 10040 w 2943225"/>
                  <a:gd name="connsiteY1" fmla="*/ 0 h 1034543"/>
                  <a:gd name="connsiteX2" fmla="*/ 971550 w 2943225"/>
                  <a:gd name="connsiteY2" fmla="*/ 10606 h 1034543"/>
                  <a:gd name="connsiteX3" fmla="*/ 971550 w 2943225"/>
                  <a:gd name="connsiteY3" fmla="*/ 1029781 h 1034543"/>
                  <a:gd name="connsiteX4" fmla="*/ 2943225 w 2943225"/>
                  <a:gd name="connsiteY4" fmla="*/ 1034543 h 1034543"/>
                  <a:gd name="connsiteX5" fmla="*/ 2943225 w 2943225"/>
                  <a:gd name="connsiteY5" fmla="*/ 867856 h 1034543"/>
                  <a:gd name="connsiteX0" fmla="*/ 13773 w 2956998"/>
                  <a:gd name="connsiteY0" fmla="*/ 323850 h 1023937"/>
                  <a:gd name="connsiteX1" fmla="*/ 0 w 2956998"/>
                  <a:gd name="connsiteY1" fmla="*/ 89406 h 1023937"/>
                  <a:gd name="connsiteX2" fmla="*/ 985323 w 2956998"/>
                  <a:gd name="connsiteY2" fmla="*/ 0 h 1023937"/>
                  <a:gd name="connsiteX3" fmla="*/ 985323 w 2956998"/>
                  <a:gd name="connsiteY3" fmla="*/ 1019175 h 1023937"/>
                  <a:gd name="connsiteX4" fmla="*/ 2956998 w 2956998"/>
                  <a:gd name="connsiteY4" fmla="*/ 1023937 h 1023937"/>
                  <a:gd name="connsiteX5" fmla="*/ 2956998 w 2956998"/>
                  <a:gd name="connsiteY5" fmla="*/ 857250 h 1023937"/>
                  <a:gd name="connsiteX0" fmla="*/ 13773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67038"/>
                  <a:gd name="connsiteY0" fmla="*/ 234444 h 934531"/>
                  <a:gd name="connsiteX1" fmla="*/ 10040 w 2967038"/>
                  <a:gd name="connsiteY1" fmla="*/ 0 h 934531"/>
                  <a:gd name="connsiteX2" fmla="*/ 990601 w 2967038"/>
                  <a:gd name="connsiteY2" fmla="*/ 5844 h 934531"/>
                  <a:gd name="connsiteX3" fmla="*/ 995363 w 2967038"/>
                  <a:gd name="connsiteY3" fmla="*/ 929769 h 934531"/>
                  <a:gd name="connsiteX4" fmla="*/ 2967038 w 2967038"/>
                  <a:gd name="connsiteY4" fmla="*/ 934531 h 934531"/>
                  <a:gd name="connsiteX5" fmla="*/ 2967038 w 2967038"/>
                  <a:gd name="connsiteY5" fmla="*/ 767844 h 934531"/>
                  <a:gd name="connsiteX0" fmla="*/ 4248 w 2956998"/>
                  <a:gd name="connsiteY0" fmla="*/ 234444 h 934531"/>
                  <a:gd name="connsiteX1" fmla="*/ 0 w 2956998"/>
                  <a:gd name="connsiteY1" fmla="*/ 0 h 934531"/>
                  <a:gd name="connsiteX2" fmla="*/ 980561 w 2956998"/>
                  <a:gd name="connsiteY2" fmla="*/ 5844 h 934531"/>
                  <a:gd name="connsiteX3" fmla="*/ 985323 w 2956998"/>
                  <a:gd name="connsiteY3" fmla="*/ 929769 h 934531"/>
                  <a:gd name="connsiteX4" fmla="*/ 2956998 w 2956998"/>
                  <a:gd name="connsiteY4" fmla="*/ 934531 h 934531"/>
                  <a:gd name="connsiteX5" fmla="*/ 2956998 w 2956998"/>
                  <a:gd name="connsiteY5" fmla="*/ 767844 h 934531"/>
                  <a:gd name="connsiteX0" fmla="*/ 0 w 2957512"/>
                  <a:gd name="connsiteY0" fmla="*/ 234444 h 934531"/>
                  <a:gd name="connsiteX1" fmla="*/ 514 w 2957512"/>
                  <a:gd name="connsiteY1" fmla="*/ 0 h 934531"/>
                  <a:gd name="connsiteX2" fmla="*/ 981075 w 2957512"/>
                  <a:gd name="connsiteY2" fmla="*/ 5844 h 934531"/>
                  <a:gd name="connsiteX3" fmla="*/ 985837 w 2957512"/>
                  <a:gd name="connsiteY3" fmla="*/ 929769 h 934531"/>
                  <a:gd name="connsiteX4" fmla="*/ 2957512 w 2957512"/>
                  <a:gd name="connsiteY4" fmla="*/ 934531 h 934531"/>
                  <a:gd name="connsiteX5" fmla="*/ 2957512 w 2957512"/>
                  <a:gd name="connsiteY5" fmla="*/ 767844 h 934531"/>
                  <a:gd name="connsiteX0" fmla="*/ 0 w 2957512"/>
                  <a:gd name="connsiteY0" fmla="*/ 13004 h 1094091"/>
                  <a:gd name="connsiteX1" fmla="*/ 514 w 2957512"/>
                  <a:gd name="connsiteY1" fmla="*/ 159560 h 1094091"/>
                  <a:gd name="connsiteX2" fmla="*/ 981075 w 2957512"/>
                  <a:gd name="connsiteY2" fmla="*/ 165404 h 1094091"/>
                  <a:gd name="connsiteX3" fmla="*/ 985837 w 2957512"/>
                  <a:gd name="connsiteY3" fmla="*/ 1089329 h 1094091"/>
                  <a:gd name="connsiteX4" fmla="*/ 2957512 w 2957512"/>
                  <a:gd name="connsiteY4" fmla="*/ 1094091 h 1094091"/>
                  <a:gd name="connsiteX5" fmla="*/ 2957512 w 2957512"/>
                  <a:gd name="connsiteY5" fmla="*/ 927404 h 1094091"/>
                  <a:gd name="connsiteX0" fmla="*/ 9013 w 2966525"/>
                  <a:gd name="connsiteY0" fmla="*/ 10008 h 1091095"/>
                  <a:gd name="connsiteX1" fmla="*/ 2 w 2966525"/>
                  <a:gd name="connsiteY1" fmla="*/ 261339 h 1091095"/>
                  <a:gd name="connsiteX2" fmla="*/ 990088 w 2966525"/>
                  <a:gd name="connsiteY2" fmla="*/ 162408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9013 w 2966525"/>
                  <a:gd name="connsiteY0" fmla="*/ 10008 h 1091095"/>
                  <a:gd name="connsiteX1" fmla="*/ 2 w 2966525"/>
                  <a:gd name="connsiteY1" fmla="*/ 261339 h 1091095"/>
                  <a:gd name="connsiteX2" fmla="*/ 980563 w 2966525"/>
                  <a:gd name="connsiteY2" fmla="*/ 248133 h 1091095"/>
                  <a:gd name="connsiteX3" fmla="*/ 994850 w 2966525"/>
                  <a:gd name="connsiteY3" fmla="*/ 1086333 h 1091095"/>
                  <a:gd name="connsiteX4" fmla="*/ 2966525 w 2966525"/>
                  <a:gd name="connsiteY4" fmla="*/ 1091095 h 1091095"/>
                  <a:gd name="connsiteX5" fmla="*/ 2966525 w 2966525"/>
                  <a:gd name="connsiteY5" fmla="*/ 924408 h 1091095"/>
                  <a:gd name="connsiteX0" fmla="*/ 0 w 2957512"/>
                  <a:gd name="connsiteY0" fmla="*/ 9606 h 1090693"/>
                  <a:gd name="connsiteX1" fmla="*/ 514 w 2957512"/>
                  <a:gd name="connsiteY1" fmla="*/ 279987 h 1090693"/>
                  <a:gd name="connsiteX2" fmla="*/ 971550 w 2957512"/>
                  <a:gd name="connsiteY2" fmla="*/ 247731 h 1090693"/>
                  <a:gd name="connsiteX3" fmla="*/ 985837 w 2957512"/>
                  <a:gd name="connsiteY3" fmla="*/ 1085931 h 1090693"/>
                  <a:gd name="connsiteX4" fmla="*/ 2957512 w 2957512"/>
                  <a:gd name="connsiteY4" fmla="*/ 1090693 h 1090693"/>
                  <a:gd name="connsiteX5" fmla="*/ 2957512 w 2957512"/>
                  <a:gd name="connsiteY5" fmla="*/ 924006 h 1090693"/>
                  <a:gd name="connsiteX0" fmla="*/ 0 w 2957512"/>
                  <a:gd name="connsiteY0" fmla="*/ 9802 h 1090889"/>
                  <a:gd name="connsiteX1" fmla="*/ 10039 w 2957512"/>
                  <a:gd name="connsiteY1" fmla="*/ 270658 h 1090889"/>
                  <a:gd name="connsiteX2" fmla="*/ 971550 w 2957512"/>
                  <a:gd name="connsiteY2" fmla="*/ 247927 h 1090889"/>
                  <a:gd name="connsiteX3" fmla="*/ 985837 w 2957512"/>
                  <a:gd name="connsiteY3" fmla="*/ 1086127 h 1090889"/>
                  <a:gd name="connsiteX4" fmla="*/ 2957512 w 2957512"/>
                  <a:gd name="connsiteY4" fmla="*/ 1090889 h 1090889"/>
                  <a:gd name="connsiteX5" fmla="*/ 2957512 w 2957512"/>
                  <a:gd name="connsiteY5" fmla="*/ 924202 h 1090889"/>
                  <a:gd name="connsiteX0" fmla="*/ 0 w 2957512"/>
                  <a:gd name="connsiteY0" fmla="*/ 10007 h 1091094"/>
                  <a:gd name="connsiteX1" fmla="*/ 10039 w 2957512"/>
                  <a:gd name="connsiteY1" fmla="*/ 261338 h 1091094"/>
                  <a:gd name="connsiteX2" fmla="*/ 971550 w 2957512"/>
                  <a:gd name="connsiteY2" fmla="*/ 248132 h 1091094"/>
                  <a:gd name="connsiteX3" fmla="*/ 985837 w 2957512"/>
                  <a:gd name="connsiteY3" fmla="*/ 1086332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57387 w 2957512"/>
                  <a:gd name="connsiteY3" fmla="*/ 676757 h 1091094"/>
                  <a:gd name="connsiteX4" fmla="*/ 2957512 w 2957512"/>
                  <a:gd name="connsiteY4" fmla="*/ 1091094 h 1091094"/>
                  <a:gd name="connsiteX5" fmla="*/ 2957512 w 2957512"/>
                  <a:gd name="connsiteY5" fmla="*/ 924407 h 1091094"/>
                  <a:gd name="connsiteX0" fmla="*/ 0 w 2957512"/>
                  <a:gd name="connsiteY0" fmla="*/ 10007 h 1091094"/>
                  <a:gd name="connsiteX1" fmla="*/ 10039 w 2957512"/>
                  <a:gd name="connsiteY1" fmla="*/ 261338 h 1091094"/>
                  <a:gd name="connsiteX2" fmla="*/ 971550 w 2957512"/>
                  <a:gd name="connsiteY2" fmla="*/ 248132 h 1091094"/>
                  <a:gd name="connsiteX3" fmla="*/ 1995487 w 2957512"/>
                  <a:gd name="connsiteY3" fmla="*/ 267182 h 1091094"/>
                  <a:gd name="connsiteX4" fmla="*/ 2957512 w 2957512"/>
                  <a:gd name="connsiteY4" fmla="*/ 1091094 h 1091094"/>
                  <a:gd name="connsiteX5" fmla="*/ 2957512 w 2957512"/>
                  <a:gd name="connsiteY5" fmla="*/ 924407 h 1091094"/>
                  <a:gd name="connsiteX0" fmla="*/ 0 w 2957512"/>
                  <a:gd name="connsiteY0" fmla="*/ 10007 h 924407"/>
                  <a:gd name="connsiteX1" fmla="*/ 10039 w 2957512"/>
                  <a:gd name="connsiteY1" fmla="*/ 261338 h 924407"/>
                  <a:gd name="connsiteX2" fmla="*/ 971550 w 2957512"/>
                  <a:gd name="connsiteY2" fmla="*/ 248132 h 924407"/>
                  <a:gd name="connsiteX3" fmla="*/ 1995487 w 2957512"/>
                  <a:gd name="connsiteY3" fmla="*/ 267182 h 924407"/>
                  <a:gd name="connsiteX4" fmla="*/ 2957512 w 2957512"/>
                  <a:gd name="connsiteY4" fmla="*/ 924407 h 924407"/>
                  <a:gd name="connsiteX0" fmla="*/ 0 w 1995487"/>
                  <a:gd name="connsiteY0" fmla="*/ 10007 h 271345"/>
                  <a:gd name="connsiteX1" fmla="*/ 10039 w 1995487"/>
                  <a:gd name="connsiteY1" fmla="*/ 261338 h 271345"/>
                  <a:gd name="connsiteX2" fmla="*/ 971550 w 1995487"/>
                  <a:gd name="connsiteY2" fmla="*/ 248132 h 271345"/>
                  <a:gd name="connsiteX3" fmla="*/ 1995487 w 1995487"/>
                  <a:gd name="connsiteY3" fmla="*/ 267182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38607 h 271345"/>
                  <a:gd name="connsiteX0" fmla="*/ 0 w 1795462"/>
                  <a:gd name="connsiteY0" fmla="*/ 10007 h 271345"/>
                  <a:gd name="connsiteX1" fmla="*/ 10039 w 1795462"/>
                  <a:gd name="connsiteY1" fmla="*/ 261338 h 271345"/>
                  <a:gd name="connsiteX2" fmla="*/ 971550 w 1795462"/>
                  <a:gd name="connsiteY2" fmla="*/ 248132 h 271345"/>
                  <a:gd name="connsiteX3" fmla="*/ 1795462 w 1795462"/>
                  <a:gd name="connsiteY3" fmla="*/ 257657 h 271345"/>
                  <a:gd name="connsiteX0" fmla="*/ 0 w 1795462"/>
                  <a:gd name="connsiteY0" fmla="*/ 10007 h 271345"/>
                  <a:gd name="connsiteX1" fmla="*/ 10039 w 1795462"/>
                  <a:gd name="connsiteY1" fmla="*/ 261338 h 271345"/>
                  <a:gd name="connsiteX2" fmla="*/ 1795462 w 1795462"/>
                  <a:gd name="connsiteY2" fmla="*/ 257657 h 271345"/>
                  <a:gd name="connsiteX0" fmla="*/ 0 w 1795462"/>
                  <a:gd name="connsiteY0" fmla="*/ 10007 h 271345"/>
                  <a:gd name="connsiteX1" fmla="*/ 5612 w 1795462"/>
                  <a:gd name="connsiteY1" fmla="*/ 261338 h 271345"/>
                  <a:gd name="connsiteX2" fmla="*/ 1795462 w 1795462"/>
                  <a:gd name="connsiteY2" fmla="*/ 257657 h 271345"/>
                  <a:gd name="connsiteX0" fmla="*/ 0 w 1795462"/>
                  <a:gd name="connsiteY0" fmla="*/ 0 h 251331"/>
                  <a:gd name="connsiteX1" fmla="*/ 5612 w 1795462"/>
                  <a:gd name="connsiteY1" fmla="*/ 251331 h 251331"/>
                  <a:gd name="connsiteX2" fmla="*/ 1795462 w 1795462"/>
                  <a:gd name="connsiteY2" fmla="*/ 247650 h 251331"/>
                  <a:gd name="connsiteX0" fmla="*/ 0 w 1795462"/>
                  <a:gd name="connsiteY0" fmla="*/ 0 h 251331"/>
                  <a:gd name="connsiteX1" fmla="*/ 1185 w 1795462"/>
                  <a:gd name="connsiteY1" fmla="*/ 251331 h 251331"/>
                  <a:gd name="connsiteX2" fmla="*/ 1795462 w 1795462"/>
                  <a:gd name="connsiteY2" fmla="*/ 247650 h 251331"/>
                </a:gdLst>
                <a:ahLst/>
                <a:cxnLst>
                  <a:cxn ang="0">
                    <a:pos x="connsiteX0" y="connsiteY0"/>
                  </a:cxn>
                  <a:cxn ang="0">
                    <a:pos x="connsiteX1" y="connsiteY1"/>
                  </a:cxn>
                  <a:cxn ang="0">
                    <a:pos x="connsiteX2" y="connsiteY2"/>
                  </a:cxn>
                </a:cxnLst>
                <a:rect l="l" t="t" r="r" b="b"/>
                <a:pathLst>
                  <a:path w="1795462" h="251331" extrusionOk="0">
                    <a:moveTo>
                      <a:pt x="0" y="0"/>
                    </a:moveTo>
                    <a:lnTo>
                      <a:pt x="1185" y="251331"/>
                    </a:lnTo>
                    <a:lnTo>
                      <a:pt x="1795462" y="24765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44" name="Rechteck 43"/>
              <p:cNvSpPr/>
              <p:nvPr/>
            </p:nvSpPr>
            <p:spPr bwMode="auto">
              <a:xfrm>
                <a:off x="9069543" y="189000"/>
                <a:ext cx="1375622" cy="2909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dirty="0">
                    <a:solidFill>
                      <a:schemeClr val="tx1"/>
                    </a:solidFill>
                    <a:latin typeface="Calibri" panose="020F0502020204030204" pitchFamily="34" charset="0"/>
                  </a:rPr>
                  <a:t>Zähler-kasten</a:t>
                </a:r>
                <a:endParaRPr dirty="0">
                  <a:latin typeface="Calibri" panose="020F0502020204030204" pitchFamily="34" charset="0"/>
                </a:endParaRPr>
              </a:p>
            </p:txBody>
          </p:sp>
        </p:grpSp>
      </p:grpSp>
      <p:grpSp>
        <p:nvGrpSpPr>
          <p:cNvPr id="45" name="Gruppieren 44"/>
          <p:cNvGrpSpPr/>
          <p:nvPr/>
        </p:nvGrpSpPr>
        <p:grpSpPr bwMode="auto">
          <a:xfrm>
            <a:off x="8927683" y="2469416"/>
            <a:ext cx="984741" cy="1108307"/>
            <a:chOff x="8992817" y="828561"/>
            <a:chExt cx="1133992" cy="1628531"/>
          </a:xfrm>
        </p:grpSpPr>
        <p:pic>
          <p:nvPicPr>
            <p:cNvPr id="46" name="Picture 17" descr="Text&#10;&#10;Description automatically generated"/>
            <p:cNvPicPr>
              <a:picLocks noChangeAspect="1" noChangeArrowheads="1"/>
            </p:cNvPicPr>
            <p:nvPr/>
          </p:nvPicPr>
          <p:blipFill>
            <a:blip r:embed="rId5" cstate="email">
              <a:extLst>
                <a:ext uri="{28A0092B-C50C-407E-A947-70E740481C1C}">
                  <a14:useLocalDpi xmlns:a14="http://schemas.microsoft.com/office/drawing/2010/main"/>
                </a:ext>
              </a:extLst>
            </a:blip>
            <a:stretch/>
          </p:blipFill>
          <p:spPr bwMode="auto">
            <a:xfrm>
              <a:off x="9148913" y="828561"/>
              <a:ext cx="577854" cy="840013"/>
            </a:xfrm>
            <a:prstGeom prst="rect">
              <a:avLst/>
            </a:prstGeom>
            <a:noFill/>
            <a:ln>
              <a:noFill/>
            </a:ln>
          </p:spPr>
        </p:pic>
        <p:sp>
          <p:nvSpPr>
            <p:cNvPr id="47" name="Textfeld 46"/>
            <p:cNvSpPr txBox="1"/>
            <p:nvPr/>
          </p:nvSpPr>
          <p:spPr bwMode="auto">
            <a:xfrm>
              <a:off x="8992817" y="1688280"/>
              <a:ext cx="1133992" cy="768812"/>
            </a:xfrm>
            <a:prstGeom prst="rect">
              <a:avLst/>
            </a:prstGeom>
            <a:noFill/>
          </p:spPr>
          <p:txBody>
            <a:bodyPr wrap="square" rtlCol="0">
              <a:spAutoFit/>
            </a:bodyPr>
            <a:lstStyle/>
            <a:p>
              <a:pPr>
                <a:defRPr/>
              </a:pPr>
              <a:r>
                <a:rPr lang="de-DE" sz="1400">
                  <a:latin typeface="Calibri" panose="020F0502020204030204" pitchFamily="34" charset="0"/>
                </a:rPr>
                <a:t>2-Wege-Zähler</a:t>
              </a:r>
              <a:endParaRPr lang="de-DE" sz="1400" dirty="0">
                <a:latin typeface="Calibri" panose="020F0502020204030204" pitchFamily="34" charset="0"/>
              </a:endParaRPr>
            </a:p>
          </p:txBody>
        </p:sp>
      </p:grpSp>
      <p:pic>
        <p:nvPicPr>
          <p:cNvPr id="50" name="Grafik 49"/>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5868957" y="2038417"/>
            <a:ext cx="1342984" cy="1029114"/>
          </a:xfrm>
          <a:prstGeom prst="rect">
            <a:avLst/>
          </a:prstGeom>
        </p:spPr>
      </p:pic>
      <p:pic>
        <p:nvPicPr>
          <p:cNvPr id="53" name="Grafik 52"/>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p:blipFill>
        <p:spPr bwMode="auto">
          <a:xfrm>
            <a:off x="10373987" y="2476948"/>
            <a:ext cx="1209563" cy="1209563"/>
          </a:xfrm>
          <a:prstGeom prst="rect">
            <a:avLst/>
          </a:prstGeom>
        </p:spPr>
      </p:pic>
      <p:grpSp>
        <p:nvGrpSpPr>
          <p:cNvPr id="61" name="Gruppieren 60"/>
          <p:cNvGrpSpPr/>
          <p:nvPr/>
        </p:nvGrpSpPr>
        <p:grpSpPr bwMode="auto">
          <a:xfrm>
            <a:off x="8013622" y="4158088"/>
            <a:ext cx="1375651" cy="2553825"/>
            <a:chOff x="8689350" y="3893616"/>
            <a:chExt cx="1474490" cy="2779634"/>
          </a:xfrm>
        </p:grpSpPr>
        <p:sp>
          <p:nvSpPr>
            <p:cNvPr id="62" name="Textfeld 61"/>
            <p:cNvSpPr txBox="1"/>
            <p:nvPr/>
          </p:nvSpPr>
          <p:spPr bwMode="auto">
            <a:xfrm>
              <a:off x="8689350" y="3893616"/>
              <a:ext cx="917851" cy="368489"/>
            </a:xfrm>
            <a:prstGeom prst="rect">
              <a:avLst/>
            </a:prstGeom>
            <a:noFill/>
          </p:spPr>
          <p:txBody>
            <a:bodyPr wrap="none" rtlCol="0">
              <a:spAutoFit/>
            </a:bodyPr>
            <a:lstStyle/>
            <a:p>
              <a:pPr>
                <a:defRPr/>
              </a:pPr>
              <a:r>
                <a:rPr lang="de-DE" sz="1600" dirty="0">
                  <a:latin typeface="Calibri" panose="020F0502020204030204" pitchFamily="34" charset="0"/>
                </a:rPr>
                <a:t>Batterie</a:t>
              </a:r>
              <a:endParaRPr dirty="0">
                <a:latin typeface="Calibri" panose="020F0502020204030204" pitchFamily="34" charset="0"/>
              </a:endParaRPr>
            </a:p>
          </p:txBody>
        </p:sp>
        <p:pic>
          <p:nvPicPr>
            <p:cNvPr id="63" name="Grafik 62"/>
            <p:cNvPicPr>
              <a:picLocks noChangeAspect="1"/>
            </p:cNvPicPr>
            <p:nvPr/>
          </p:nvPicPr>
          <p:blipFill>
            <a:blip r:embed="rId8" cstate="email">
              <a:extLst>
                <a:ext uri="{28A0092B-C50C-407E-A947-70E740481C1C}">
                  <a14:useLocalDpi xmlns:a14="http://schemas.microsoft.com/office/drawing/2010/main"/>
                </a:ext>
              </a:extLst>
            </a:blip>
            <a:stretch/>
          </p:blipFill>
          <p:spPr bwMode="auto">
            <a:xfrm>
              <a:off x="8786740" y="4267682"/>
              <a:ext cx="1377100" cy="2405568"/>
            </a:xfrm>
            <a:prstGeom prst="rect">
              <a:avLst/>
            </a:prstGeom>
          </p:spPr>
        </p:pic>
      </p:grpSp>
      <p:grpSp>
        <p:nvGrpSpPr>
          <p:cNvPr id="65" name="Gruppieren 64"/>
          <p:cNvGrpSpPr/>
          <p:nvPr/>
        </p:nvGrpSpPr>
        <p:grpSpPr bwMode="auto">
          <a:xfrm>
            <a:off x="4648520" y="2911196"/>
            <a:ext cx="828555" cy="686360"/>
            <a:chOff x="4888122" y="2014001"/>
            <a:chExt cx="828555" cy="686360"/>
          </a:xfrm>
        </p:grpSpPr>
        <p:sp>
          <p:nvSpPr>
            <p:cNvPr id="66" name="Rechteck 65"/>
            <p:cNvSpPr/>
            <p:nvPr/>
          </p:nvSpPr>
          <p:spPr bwMode="auto">
            <a:xfrm>
              <a:off x="4888122" y="2014001"/>
              <a:ext cx="828555" cy="6863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latin typeface="Calibri" panose="020F0502020204030204" pitchFamily="34" charset="0"/>
              </a:endParaRPr>
            </a:p>
          </p:txBody>
        </p:sp>
        <p:sp>
          <p:nvSpPr>
            <p:cNvPr id="67" name="Textfeld 66"/>
            <p:cNvSpPr txBox="1"/>
            <p:nvPr/>
          </p:nvSpPr>
          <p:spPr bwMode="auto">
            <a:xfrm>
              <a:off x="4954114" y="2084434"/>
              <a:ext cx="714939" cy="553998"/>
            </a:xfrm>
            <a:prstGeom prst="rect">
              <a:avLst/>
            </a:prstGeom>
            <a:noFill/>
          </p:spPr>
          <p:txBody>
            <a:bodyPr wrap="none" lIns="0" tIns="0" rIns="0" bIns="0" rtlCol="0">
              <a:spAutoFit/>
            </a:bodyPr>
            <a:lstStyle/>
            <a:p>
              <a:pPr algn="ctr">
                <a:defRPr/>
              </a:pPr>
              <a:r>
                <a:rPr lang="de-DE" sz="1200" dirty="0">
                  <a:latin typeface="Calibri" panose="020F0502020204030204" pitchFamily="34" charset="0"/>
                </a:rPr>
                <a:t>DC-Über-</a:t>
              </a:r>
              <a:br>
                <a:rPr lang="de-DE" sz="1200" dirty="0">
                  <a:latin typeface="Calibri" panose="020F0502020204030204" pitchFamily="34" charset="0"/>
                </a:rPr>
              </a:br>
              <a:r>
                <a:rPr lang="de-DE" sz="1200" dirty="0">
                  <a:latin typeface="Calibri" panose="020F0502020204030204" pitchFamily="34" charset="0"/>
                </a:rPr>
                <a:t>spannungs-</a:t>
              </a:r>
              <a:br>
                <a:rPr lang="de-DE" sz="1200" dirty="0">
                  <a:latin typeface="Calibri" panose="020F0502020204030204" pitchFamily="34" charset="0"/>
                </a:rPr>
              </a:br>
              <a:r>
                <a:rPr lang="de-DE" sz="1200" dirty="0">
                  <a:latin typeface="Calibri" panose="020F0502020204030204" pitchFamily="34" charset="0"/>
                </a:rPr>
                <a:t>Schutz</a:t>
              </a:r>
              <a:endParaRPr dirty="0">
                <a:latin typeface="Calibri" panose="020F0502020204030204" pitchFamily="34" charset="0"/>
              </a:endParaRPr>
            </a:p>
          </p:txBody>
        </p:sp>
      </p:grpSp>
      <p:sp>
        <p:nvSpPr>
          <p:cNvPr id="68" name="Textfeld 9"/>
          <p:cNvSpPr txBox="1">
            <a:spLocks noChangeArrowheads="1"/>
          </p:cNvSpPr>
          <p:nvPr/>
        </p:nvSpPr>
        <p:spPr bwMode="auto">
          <a:xfrm>
            <a:off x="9698269" y="6413096"/>
            <a:ext cx="2262882"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Bilder: Ulrich </a:t>
            </a:r>
            <a:r>
              <a:rPr lang="de-DE" sz="1000" dirty="0" err="1">
                <a:solidFill>
                  <a:schemeClr val="bg1">
                    <a:lumMod val="65000"/>
                  </a:schemeClr>
                </a:solidFill>
                <a:latin typeface="Calibri" panose="020F0502020204030204" pitchFamily="34" charset="0"/>
                <a:ea typeface="ＭＳ Ｐゴシック"/>
              </a:rPr>
              <a:t>Böke</a:t>
            </a:r>
            <a:r>
              <a:rPr lang="de-DE" sz="1000" dirty="0">
                <a:solidFill>
                  <a:schemeClr val="bg1">
                    <a:lumMod val="65000"/>
                  </a:schemeClr>
                </a:solidFill>
                <a:latin typeface="Calibri" panose="020F0502020204030204" pitchFamily="34" charset="0"/>
                <a:ea typeface="ＭＳ Ｐゴシック"/>
              </a:rPr>
              <a:t> und Peter </a:t>
            </a:r>
            <a:r>
              <a:rPr lang="de-DE" sz="1000" dirty="0" err="1">
                <a:solidFill>
                  <a:schemeClr val="bg1">
                    <a:lumMod val="65000"/>
                  </a:schemeClr>
                </a:solidFill>
                <a:latin typeface="Calibri" panose="020F0502020204030204" pitchFamily="34" charset="0"/>
                <a:ea typeface="ＭＳ Ｐゴシック"/>
              </a:rPr>
              <a:t>Klafka</a:t>
            </a:r>
            <a:endParaRPr lang="de-DE" sz="1000" b="1" dirty="0">
              <a:solidFill>
                <a:schemeClr val="bg1">
                  <a:lumMod val="65000"/>
                </a:schemeClr>
              </a:solidFill>
              <a:latin typeface="Calibri" panose="020F0502020204030204" pitchFamily="34" charset="0"/>
              <a:ea typeface="ＭＳ Ｐゴシック"/>
            </a:endParaRPr>
          </a:p>
        </p:txBody>
      </p:sp>
      <p:sp>
        <p:nvSpPr>
          <p:cNvPr id="69" name="Text Box 11"/>
          <p:cNvSpPr txBox="1">
            <a:spLocks noChangeArrowheads="1"/>
          </p:cNvSpPr>
          <p:nvPr/>
        </p:nvSpPr>
        <p:spPr bwMode="auto">
          <a:xfrm>
            <a:off x="5749535" y="1386931"/>
            <a:ext cx="2279857" cy="646331"/>
          </a:xfrm>
          <a:prstGeom prst="rect">
            <a:avLst/>
          </a:prstGeom>
          <a:noFill/>
          <a:ln w="9525">
            <a:noFill/>
            <a:miter lim="800000"/>
            <a:headEnd/>
            <a:tailEnd/>
          </a:ln>
        </p:spPr>
        <p:txBody>
          <a:bodyPr wrap="square">
            <a:spAutoFit/>
          </a:bodyPr>
          <a:lstStyle/>
          <a:p>
            <a:pPr>
              <a:spcBef>
                <a:spcPts val="0"/>
              </a:spcBef>
              <a:defRPr/>
            </a:pPr>
            <a:r>
              <a:rPr lang="de-DE" dirty="0">
                <a:latin typeface="Calibri" panose="020F0502020204030204" pitchFamily="34" charset="0"/>
              </a:rPr>
              <a:t>Hybrid-</a:t>
            </a:r>
            <a:r>
              <a:rPr lang="de-DE" sz="1800" dirty="0">
                <a:latin typeface="Calibri" panose="020F0502020204030204" pitchFamily="34" charset="0"/>
              </a:rPr>
              <a:t>Wechselrichter</a:t>
            </a:r>
            <a:endParaRPr dirty="0">
              <a:latin typeface="Calibri" panose="020F0502020204030204" pitchFamily="34" charset="0"/>
            </a:endParaRPr>
          </a:p>
        </p:txBody>
      </p:sp>
      <p:grpSp>
        <p:nvGrpSpPr>
          <p:cNvPr id="75" name="Gruppieren 74"/>
          <p:cNvGrpSpPr/>
          <p:nvPr/>
        </p:nvGrpSpPr>
        <p:grpSpPr bwMode="auto">
          <a:xfrm>
            <a:off x="9666410" y="3873929"/>
            <a:ext cx="1705182" cy="1926681"/>
            <a:chOff x="10301020" y="2790176"/>
            <a:chExt cx="2187305" cy="2341566"/>
          </a:xfrm>
        </p:grpSpPr>
        <p:pic>
          <p:nvPicPr>
            <p:cNvPr id="77" name="Grafik 76"/>
            <p:cNvPicPr>
              <a:picLocks noChangeAspect="1"/>
            </p:cNvPicPr>
            <p:nvPr/>
          </p:nvPicPr>
          <p:blipFill>
            <a:blip r:embed="rId9" cstate="email">
              <a:extLst>
                <a:ext uri="{28A0092B-C50C-407E-A947-70E740481C1C}">
                  <a14:useLocalDpi xmlns:a14="http://schemas.microsoft.com/office/drawing/2010/main"/>
                </a:ext>
              </a:extLst>
            </a:blip>
            <a:stretch/>
          </p:blipFill>
          <p:spPr bwMode="auto">
            <a:xfrm>
              <a:off x="10602904" y="2790176"/>
              <a:ext cx="1162996" cy="1630868"/>
            </a:xfrm>
            <a:prstGeom prst="rect">
              <a:avLst/>
            </a:prstGeom>
          </p:spPr>
        </p:pic>
        <p:sp>
          <p:nvSpPr>
            <p:cNvPr id="78" name="Textfeld 77"/>
            <p:cNvSpPr txBox="1"/>
            <p:nvPr/>
          </p:nvSpPr>
          <p:spPr bwMode="auto">
            <a:xfrm>
              <a:off x="10301020" y="4421044"/>
              <a:ext cx="2187305" cy="710698"/>
            </a:xfrm>
            <a:prstGeom prst="rect">
              <a:avLst/>
            </a:prstGeom>
            <a:noFill/>
          </p:spPr>
          <p:txBody>
            <a:bodyPr wrap="square" rtlCol="0">
              <a:spAutoFit/>
            </a:bodyPr>
            <a:lstStyle/>
            <a:p>
              <a:pPr algn="ctr">
                <a:defRPr/>
              </a:pPr>
              <a:r>
                <a:rPr lang="de-DE" sz="1600" dirty="0">
                  <a:latin typeface="Calibri" panose="020F0502020204030204" pitchFamily="34" charset="0"/>
                </a:rPr>
                <a:t>Umschaltbox</a:t>
              </a:r>
              <a:br>
                <a:rPr lang="de-DE" sz="1600" dirty="0">
                  <a:latin typeface="Calibri" panose="020F0502020204030204" pitchFamily="34" charset="0"/>
                </a:rPr>
              </a:br>
              <a:r>
                <a:rPr lang="de-DE" sz="1600" dirty="0">
                  <a:latin typeface="Calibri" panose="020F0502020204030204" pitchFamily="34" charset="0"/>
                </a:rPr>
                <a:t>für Inselbetrieb</a:t>
              </a:r>
              <a:endParaRPr dirty="0">
                <a:latin typeface="Calibri" panose="020F0502020204030204" pitchFamily="34" charset="0"/>
              </a:endParaRPr>
            </a:p>
          </p:txBody>
        </p:sp>
      </p:grpSp>
      <p:sp>
        <p:nvSpPr>
          <p:cNvPr id="79" name="Text Box 11"/>
          <p:cNvSpPr txBox="1">
            <a:spLocks noChangeArrowheads="1"/>
          </p:cNvSpPr>
          <p:nvPr/>
        </p:nvSpPr>
        <p:spPr bwMode="auto">
          <a:xfrm>
            <a:off x="4516998" y="3979215"/>
            <a:ext cx="1874751" cy="923330"/>
          </a:xfrm>
          <a:prstGeom prst="rect">
            <a:avLst/>
          </a:prstGeom>
          <a:solidFill>
            <a:schemeClr val="accent1">
              <a:lumMod val="20000"/>
              <a:lumOff val="80000"/>
            </a:schemeClr>
          </a:solidFill>
          <a:ln w="9525">
            <a:noFill/>
            <a:miter lim="800000"/>
            <a:headEnd/>
            <a:tailEnd/>
          </a:ln>
        </p:spPr>
        <p:txBody>
          <a:bodyPr wrap="square">
            <a:spAutoFit/>
          </a:bodyPr>
          <a:lstStyle/>
          <a:p>
            <a:pPr algn="ctr">
              <a:spcBef>
                <a:spcPts val="0"/>
              </a:spcBef>
              <a:defRPr/>
            </a:pPr>
            <a:r>
              <a:rPr lang="de-DE" dirty="0">
                <a:latin typeface="Calibri" panose="020F0502020204030204" pitchFamily="34" charset="0"/>
              </a:rPr>
              <a:t>Haus komplett versorgt bei Netzausfall</a:t>
            </a:r>
            <a:endParaRPr lang="de-DE" sz="1800" dirty="0">
              <a:latin typeface="Calibri" panose="020F0502020204030204" pitchFamily="34" charset="0"/>
            </a:endParaRPr>
          </a:p>
        </p:txBody>
      </p:sp>
      <p:sp>
        <p:nvSpPr>
          <p:cNvPr id="60" name="Textfeld 59">
            <a:extLst>
              <a:ext uri="{FF2B5EF4-FFF2-40B4-BE49-F238E27FC236}">
                <a16:creationId xmlns:a16="http://schemas.microsoft.com/office/drawing/2014/main" id="{3910903C-4374-CFCB-9BA9-1E931D574FB2}"/>
              </a:ext>
            </a:extLst>
          </p:cNvPr>
          <p:cNvSpPr txBox="1"/>
          <p:nvPr/>
        </p:nvSpPr>
        <p:spPr bwMode="auto">
          <a:xfrm>
            <a:off x="-2308297" y="2083966"/>
            <a:ext cx="2350813" cy="400110"/>
          </a:xfrm>
          <a:prstGeom prst="rect">
            <a:avLst/>
          </a:prstGeom>
          <a:noFill/>
        </p:spPr>
        <p:txBody>
          <a:bodyPr wrap="square" rtlCol="0">
            <a:spAutoFit/>
          </a:bodyPr>
          <a:lstStyle/>
          <a:p>
            <a:pPr>
              <a:defRPr/>
            </a:pPr>
            <a:r>
              <a:rPr lang="de-DE" sz="2000" dirty="0">
                <a:solidFill>
                  <a:srgbClr val="FF0000"/>
                </a:solidFill>
                <a:latin typeface="Calibri" panose="020F0502020204030204" pitchFamily="34" charset="0"/>
              </a:rPr>
              <a:t>Alternativfolie</a:t>
            </a:r>
            <a:endParaRPr dirty="0">
              <a:latin typeface="Calibri" panose="020F0502020204030204" pitchFamily="34" charset="0"/>
            </a:endParaRPr>
          </a:p>
        </p:txBody>
      </p:sp>
      <p:sp>
        <p:nvSpPr>
          <p:cNvPr id="2" name="Textfeld 1">
            <a:extLst>
              <a:ext uri="{FF2B5EF4-FFF2-40B4-BE49-F238E27FC236}">
                <a16:creationId xmlns:a16="http://schemas.microsoft.com/office/drawing/2014/main" id="{8B78994D-D85D-398E-97DF-8A260C9FB967}"/>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
        <p:nvSpPr>
          <p:cNvPr id="6" name="Text Box 15">
            <a:extLst>
              <a:ext uri="{FF2B5EF4-FFF2-40B4-BE49-F238E27FC236}">
                <a16:creationId xmlns:a16="http://schemas.microsoft.com/office/drawing/2014/main" id="{FAA32598-B999-983B-3A82-4743FD45BC18}"/>
              </a:ext>
            </a:extLst>
          </p:cNvPr>
          <p:cNvSpPr txBox="1">
            <a:spLocks noChangeArrowheads="1"/>
          </p:cNvSpPr>
          <p:nvPr/>
        </p:nvSpPr>
        <p:spPr bwMode="auto">
          <a:xfrm>
            <a:off x="5042732" y="5968121"/>
            <a:ext cx="1557324" cy="523220"/>
          </a:xfrm>
          <a:prstGeom prst="rect">
            <a:avLst/>
          </a:prstGeom>
          <a:noFill/>
          <a:ln w="9525">
            <a:noFill/>
            <a:miter lim="800000"/>
            <a:headEnd/>
            <a:tailEnd/>
          </a:ln>
        </p:spPr>
        <p:txBody>
          <a:bodyPr wrap="square">
            <a:spAutoFit/>
          </a:bodyPr>
          <a:lstStyle/>
          <a:p>
            <a:pPr algn="ctr">
              <a:defRPr/>
            </a:pPr>
            <a:r>
              <a:rPr lang="de-DE" sz="1400" dirty="0">
                <a:solidFill>
                  <a:srgbClr val="00B050"/>
                </a:solidFill>
                <a:latin typeface="Calibri" panose="020F0502020204030204" pitchFamily="34" charset="0"/>
              </a:rPr>
              <a:t>Gleichstrom mit </a:t>
            </a:r>
            <a:r>
              <a:rPr lang="de-DE" sz="1400">
                <a:solidFill>
                  <a:srgbClr val="00B050"/>
                </a:solidFill>
                <a:latin typeface="Calibri" panose="020F0502020204030204" pitchFamily="34" charset="0"/>
              </a:rPr>
              <a:t>Spannung 40-60 </a:t>
            </a:r>
            <a:r>
              <a:rPr lang="de-DE" sz="1400" dirty="0">
                <a:solidFill>
                  <a:srgbClr val="00B050"/>
                </a:solidFill>
                <a:latin typeface="Calibri" panose="020F0502020204030204" pitchFamily="34" charset="0"/>
              </a:rPr>
              <a:t>V</a:t>
            </a:r>
            <a:endParaRPr dirty="0">
              <a:latin typeface="Calibri" panose="020F0502020204030204" pitchFamily="34" charset="0"/>
            </a:endParaRPr>
          </a:p>
        </p:txBody>
      </p:sp>
    </p:spTree>
    <p:extLst>
      <p:ext uri="{BB962C8B-B14F-4D97-AF65-F5344CB8AC3E}">
        <p14:creationId xmlns:p14="http://schemas.microsoft.com/office/powerpoint/2010/main" val="15068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E68042-6C5E-403F-C14A-8A98A55D2878}"/>
              </a:ext>
            </a:extLst>
          </p:cNvPr>
          <p:cNvSpPr>
            <a:spLocks noGrp="1"/>
          </p:cNvSpPr>
          <p:nvPr>
            <p:ph type="dt" sz="half" idx="10"/>
          </p:nvPr>
        </p:nvSpPr>
        <p:spPr/>
        <p:txBody>
          <a:bodyPr/>
          <a:lstStyle/>
          <a:p>
            <a:pPr>
              <a:defRPr/>
            </a:pPr>
            <a:r>
              <a:rPr lang="de-DE"/>
              <a:t>https://www.duh.de/</a:t>
            </a:r>
          </a:p>
        </p:txBody>
      </p:sp>
      <p:sp>
        <p:nvSpPr>
          <p:cNvPr id="4" name="Foliennummernplatzhalter 3">
            <a:extLst>
              <a:ext uri="{FF2B5EF4-FFF2-40B4-BE49-F238E27FC236}">
                <a16:creationId xmlns:a16="http://schemas.microsoft.com/office/drawing/2014/main" id="{100251B1-1FC2-538D-94EB-523E0AD93EA8}"/>
              </a:ext>
            </a:extLst>
          </p:cNvPr>
          <p:cNvSpPr>
            <a:spLocks noGrp="1"/>
          </p:cNvSpPr>
          <p:nvPr>
            <p:ph type="sldNum" sz="quarter" idx="12"/>
          </p:nvPr>
        </p:nvSpPr>
        <p:spPr/>
        <p:txBody>
          <a:bodyPr/>
          <a:lstStyle/>
          <a:p>
            <a:pPr>
              <a:defRPr/>
            </a:pPr>
            <a:fld id="{1FBEC313-BFA3-4240-9241-A71F3CEF1773}" type="slidenum">
              <a:rPr lang="de-DE" smtClean="0"/>
              <a:pPr>
                <a:defRPr/>
              </a:pPr>
              <a:t>5</a:t>
            </a:fld>
            <a:endParaRPr lang="de-DE"/>
          </a:p>
        </p:txBody>
      </p:sp>
      <p:sp>
        <p:nvSpPr>
          <p:cNvPr id="5" name="Untertitel 4">
            <a:extLst>
              <a:ext uri="{FF2B5EF4-FFF2-40B4-BE49-F238E27FC236}">
                <a16:creationId xmlns:a16="http://schemas.microsoft.com/office/drawing/2014/main" id="{F56447F7-3ADB-AE45-1ACE-08B560AE5E15}"/>
              </a:ext>
            </a:extLst>
          </p:cNvPr>
          <p:cNvSpPr>
            <a:spLocks noGrp="1"/>
          </p:cNvSpPr>
          <p:nvPr>
            <p:ph type="subTitle" idx="13"/>
          </p:nvPr>
        </p:nvSpPr>
        <p:spPr/>
        <p:txBody>
          <a:bodyPr>
            <a:normAutofit fontScale="85000" lnSpcReduction="20000"/>
          </a:bodyPr>
          <a:lstStyle/>
          <a:p>
            <a:r>
              <a:rPr lang="de-DE"/>
              <a:t>Warum Photovoltaik</a:t>
            </a:r>
          </a:p>
        </p:txBody>
      </p:sp>
      <p:sp>
        <p:nvSpPr>
          <p:cNvPr id="2" name="Textfeld 1">
            <a:extLst>
              <a:ext uri="{FF2B5EF4-FFF2-40B4-BE49-F238E27FC236}">
                <a16:creationId xmlns:a16="http://schemas.microsoft.com/office/drawing/2014/main" id="{B7757B92-3B49-4220-A31D-D4DECB4D019D}"/>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21.09.2023</a:t>
            </a:r>
          </a:p>
        </p:txBody>
      </p:sp>
      <p:pic>
        <p:nvPicPr>
          <p:cNvPr id="22" name="Grafik 21">
            <a:extLst>
              <a:ext uri="{FF2B5EF4-FFF2-40B4-BE49-F238E27FC236}">
                <a16:creationId xmlns:a16="http://schemas.microsoft.com/office/drawing/2014/main" id="{64C86116-6B5E-332B-94FD-B4D38DF9AAB9}"/>
              </a:ext>
            </a:extLst>
          </p:cNvPr>
          <p:cNvPicPr>
            <a:picLocks noChangeAspect="1"/>
          </p:cNvPicPr>
          <p:nvPr/>
        </p:nvPicPr>
        <p:blipFill>
          <a:blip r:embed="rId2"/>
          <a:stretch>
            <a:fillRect/>
          </a:stretch>
        </p:blipFill>
        <p:spPr>
          <a:xfrm>
            <a:off x="335360" y="620688"/>
            <a:ext cx="10297144" cy="5385365"/>
          </a:xfrm>
          <a:prstGeom prst="rect">
            <a:avLst/>
          </a:prstGeom>
        </p:spPr>
      </p:pic>
      <p:sp>
        <p:nvSpPr>
          <p:cNvPr id="6" name="Textfeld 5">
            <a:extLst>
              <a:ext uri="{FF2B5EF4-FFF2-40B4-BE49-F238E27FC236}">
                <a16:creationId xmlns:a16="http://schemas.microsoft.com/office/drawing/2014/main" id="{602ABB86-2930-B71D-896B-7DDD10F717F2}"/>
              </a:ext>
            </a:extLst>
          </p:cNvPr>
          <p:cNvSpPr txBox="1"/>
          <p:nvPr/>
        </p:nvSpPr>
        <p:spPr>
          <a:xfrm>
            <a:off x="263352" y="5949280"/>
            <a:ext cx="10658687" cy="369332"/>
          </a:xfrm>
          <a:prstGeom prst="rect">
            <a:avLst/>
          </a:prstGeom>
          <a:noFill/>
        </p:spPr>
        <p:txBody>
          <a:bodyPr wrap="none" rtlCol="0">
            <a:spAutoFit/>
          </a:bodyPr>
          <a:lstStyle/>
          <a:p>
            <a:r>
              <a:rPr lang="de-DE">
                <a:latin typeface="Calibri" panose="020F0502020204030204" pitchFamily="34" charset="0"/>
                <a:cs typeface="Calibri" panose="020F0502020204030204" pitchFamily="34" charset="0"/>
              </a:rPr>
              <a:t>Quaschning erwartet Ziel 590 GWp siehe https://www.volker-quaschning.de/datserv/ren-Leistung-D/index.php</a:t>
            </a:r>
          </a:p>
        </p:txBody>
      </p:sp>
    </p:spTree>
    <p:extLst>
      <p:ext uri="{BB962C8B-B14F-4D97-AF65-F5344CB8AC3E}">
        <p14:creationId xmlns:p14="http://schemas.microsoft.com/office/powerpoint/2010/main" val="355623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www.packsdrauf.solar</a:t>
            </a:r>
            <a:endParaRPr/>
          </a:p>
        </p:txBody>
      </p:sp>
      <p:sp>
        <p:nvSpPr>
          <p:cNvPr id="3" name="Foliennummernplatzhalter 2"/>
          <p:cNvSpPr>
            <a:spLocks noGrp="1"/>
          </p:cNvSpPr>
          <p:nvPr>
            <p:ph type="sldNum" sz="quarter" idx="12"/>
          </p:nvPr>
        </p:nvSpPr>
        <p:spPr bwMode="auto"/>
        <p:txBody>
          <a:bodyPr/>
          <a:lstStyle/>
          <a:p>
            <a:pPr>
              <a:defRPr/>
            </a:pPr>
            <a:fld id="{1FBEC313-BFA3-4240-9241-A71F3CEF1773}" type="slidenum">
              <a:rPr lang="de-DE"/>
              <a:t>6</a:t>
            </a:fld>
            <a:endParaRPr lang="de-DE"/>
          </a:p>
        </p:txBody>
      </p:sp>
      <p:sp>
        <p:nvSpPr>
          <p:cNvPr id="4" name="Titel 3"/>
          <p:cNvSpPr>
            <a:spLocks noGrp="1"/>
          </p:cNvSpPr>
          <p:nvPr>
            <p:ph type="ctrTitle"/>
          </p:nvPr>
        </p:nvSpPr>
        <p:spPr bwMode="auto"/>
        <p:txBody>
          <a:bodyPr/>
          <a:lstStyle/>
          <a:p>
            <a:pPr>
              <a:defRPr/>
            </a:pPr>
            <a:r>
              <a:rPr lang="de-DE"/>
              <a:t>Basiswissen PV-Anlage</a:t>
            </a:r>
            <a:endParaRPr/>
          </a:p>
        </p:txBody>
      </p:sp>
      <p:pic>
        <p:nvPicPr>
          <p:cNvPr id="5" name="Grafik 4">
            <a:extLst>
              <a:ext uri="{FF2B5EF4-FFF2-40B4-BE49-F238E27FC236}">
                <a16:creationId xmlns:a16="http://schemas.microsoft.com/office/drawing/2014/main" id="{5CB98B91-7A88-A244-A60A-5A0FB96919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320" y="312455"/>
            <a:ext cx="2880000" cy="2362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5"/>
          <p:cNvSpPr>
            <a:spLocks noGrp="1"/>
          </p:cNvSpPr>
          <p:nvPr>
            <p:ph type="title"/>
          </p:nvPr>
        </p:nvSpPr>
        <p:spPr bwMode="auto"/>
        <p:txBody>
          <a:bodyPr>
            <a:normAutofit/>
          </a:bodyPr>
          <a:lstStyle/>
          <a:p>
            <a:pPr>
              <a:defRPr/>
            </a:pPr>
            <a:r>
              <a:rPr lang="de-DE"/>
              <a:t>Komponenten einer PV-Anlage</a:t>
            </a:r>
            <a:endParaRPr/>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7</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Basiswissen PV-Anlage</a:t>
            </a:r>
            <a:endParaRPr/>
          </a:p>
        </p:txBody>
      </p:sp>
      <p:pic>
        <p:nvPicPr>
          <p:cNvPr id="1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p:blipFill>
        <p:spPr bwMode="auto">
          <a:xfrm>
            <a:off x="503435" y="1627188"/>
            <a:ext cx="8289714" cy="4667356"/>
          </a:xfrm>
          <a:prstGeom prst="rect">
            <a:avLst/>
          </a:prstGeom>
          <a:noFill/>
          <a:ln>
            <a:noFill/>
          </a:ln>
        </p:spPr>
      </p:pic>
      <p:sp>
        <p:nvSpPr>
          <p:cNvPr id="8" name="Textfeld 9"/>
          <p:cNvSpPr txBox="1">
            <a:spLocks noChangeArrowheads="1"/>
          </p:cNvSpPr>
          <p:nvPr/>
        </p:nvSpPr>
        <p:spPr bwMode="auto">
          <a:xfrm>
            <a:off x="6528048" y="6290352"/>
            <a:ext cx="2580319"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Quelle: Verbraucherzentrale NRW</a:t>
            </a:r>
            <a:endParaRPr lang="de-DE" sz="1000" b="1" dirty="0">
              <a:solidFill>
                <a:schemeClr val="bg1">
                  <a:lumMod val="65000"/>
                </a:schemeClr>
              </a:solidFill>
              <a:latin typeface="Calibri" panose="020F0502020204030204" pitchFamily="34" charset="0"/>
              <a:ea typeface="ＭＳ Ｐゴシック"/>
            </a:endParaRPr>
          </a:p>
        </p:txBody>
      </p:sp>
      <p:sp>
        <p:nvSpPr>
          <p:cNvPr id="5" name="Ellipse 4"/>
          <p:cNvSpPr>
            <a:spLocks noGrp="1" noRot="1" noMove="1" noResize="1" noEditPoints="1" noAdjustHandles="1" noChangeArrowheads="1" noChangeShapeType="1"/>
          </p:cNvSpPr>
          <p:nvPr/>
        </p:nvSpPr>
        <p:spPr bwMode="auto">
          <a:xfrm>
            <a:off x="8925143" y="1699089"/>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1</a:t>
            </a:r>
            <a:endParaRPr dirty="0">
              <a:latin typeface="Calibri" panose="020F0502020204030204" pitchFamily="34" charset="0"/>
            </a:endParaRPr>
          </a:p>
        </p:txBody>
      </p:sp>
      <p:sp>
        <p:nvSpPr>
          <p:cNvPr id="11" name="Textfeld 10"/>
          <p:cNvSpPr txBox="1">
            <a:spLocks noGrp="1" noRot="1" noMove="1" noResize="1" noEditPoints="1" noAdjustHandles="1" noChangeArrowheads="1" noChangeShapeType="1"/>
          </p:cNvSpPr>
          <p:nvPr/>
        </p:nvSpPr>
        <p:spPr bwMode="auto">
          <a:xfrm>
            <a:off x="9352383" y="1683286"/>
            <a:ext cx="2792288" cy="4401205"/>
          </a:xfrm>
          <a:prstGeom prst="rect">
            <a:avLst/>
          </a:prstGeom>
          <a:noFill/>
        </p:spPr>
        <p:txBody>
          <a:bodyPr wrap="square" rtlCol="0">
            <a:spAutoFit/>
          </a:bodyPr>
          <a:lstStyle/>
          <a:p>
            <a:pPr>
              <a:defRPr/>
            </a:pPr>
            <a:r>
              <a:rPr lang="de-DE" sz="2000">
                <a:latin typeface="Calibri" panose="020F0502020204030204" pitchFamily="34" charset="0"/>
              </a:rPr>
              <a:t>Solarmodule</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Wechselrichter (am besten im Keller)</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Batteriespeicher</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Ladestation für </a:t>
            </a:r>
            <a:endParaRPr dirty="0">
              <a:latin typeface="Calibri" panose="020F0502020204030204" pitchFamily="34" charset="0"/>
            </a:endParaRPr>
          </a:p>
          <a:p>
            <a:pPr>
              <a:defRPr/>
            </a:pPr>
            <a:r>
              <a:rPr lang="de-DE" sz="2000" dirty="0">
                <a:latin typeface="Calibri" panose="020F0502020204030204" pitchFamily="34" charset="0"/>
              </a:rPr>
              <a:t>das E-Auto</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a:latin typeface="Calibri" panose="020F0502020204030204" pitchFamily="34" charset="0"/>
              </a:rPr>
              <a:t>Messeinrichtung</a:t>
            </a:r>
            <a:endParaRPr dirty="0">
              <a:latin typeface="Calibri" panose="020F0502020204030204" pitchFamily="34" charset="0"/>
            </a:endParaRPr>
          </a:p>
          <a:p>
            <a:pPr>
              <a:defRPr/>
            </a:pPr>
            <a:endParaRPr lang="de-DE" sz="2000" dirty="0">
              <a:latin typeface="Calibri" panose="020F0502020204030204" pitchFamily="34" charset="0"/>
            </a:endParaRPr>
          </a:p>
          <a:p>
            <a:pPr>
              <a:defRPr/>
            </a:pPr>
            <a:r>
              <a:rPr lang="de-DE" sz="2000" dirty="0">
                <a:latin typeface="Calibri" panose="020F0502020204030204" pitchFamily="34" charset="0"/>
              </a:rPr>
              <a:t>Anschluss an das öffentliche Netz</a:t>
            </a:r>
            <a:endParaRPr dirty="0">
              <a:latin typeface="Calibri" panose="020F0502020204030204" pitchFamily="34" charset="0"/>
            </a:endParaRPr>
          </a:p>
        </p:txBody>
      </p:sp>
      <p:sp>
        <p:nvSpPr>
          <p:cNvPr id="17" name="Ellipse 16"/>
          <p:cNvSpPr>
            <a:spLocks noGrp="1" noRot="1" noMove="1" noResize="1" noEditPoints="1" noAdjustHandles="1" noChangeArrowheads="1" noChangeShapeType="1"/>
          </p:cNvSpPr>
          <p:nvPr/>
        </p:nvSpPr>
        <p:spPr bwMode="auto">
          <a:xfrm>
            <a:off x="8922863" y="2315157"/>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2</a:t>
            </a:r>
            <a:endParaRPr dirty="0">
              <a:latin typeface="Calibri" panose="020F0502020204030204" pitchFamily="34" charset="0"/>
            </a:endParaRPr>
          </a:p>
        </p:txBody>
      </p:sp>
      <p:sp>
        <p:nvSpPr>
          <p:cNvPr id="18" name="Ellipse 17"/>
          <p:cNvSpPr>
            <a:spLocks noGrp="1" noRot="1" noMove="1" noResize="1" noEditPoints="1" noAdjustHandles="1" noChangeArrowheads="1" noChangeShapeType="1"/>
          </p:cNvSpPr>
          <p:nvPr/>
        </p:nvSpPr>
        <p:spPr bwMode="auto">
          <a:xfrm>
            <a:off x="8933706" y="3233555"/>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3</a:t>
            </a:r>
            <a:endParaRPr dirty="0">
              <a:latin typeface="Calibri" panose="020F0502020204030204" pitchFamily="34" charset="0"/>
            </a:endParaRPr>
          </a:p>
        </p:txBody>
      </p:sp>
      <p:sp>
        <p:nvSpPr>
          <p:cNvPr id="19" name="Ellipse 18"/>
          <p:cNvSpPr>
            <a:spLocks noGrp="1" noRot="1" noMove="1" noResize="1" noEditPoints="1" noAdjustHandles="1" noChangeArrowheads="1" noChangeShapeType="1"/>
          </p:cNvSpPr>
          <p:nvPr/>
        </p:nvSpPr>
        <p:spPr bwMode="auto">
          <a:xfrm>
            <a:off x="8942269" y="3880579"/>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4</a:t>
            </a:r>
            <a:endParaRPr dirty="0">
              <a:latin typeface="Calibri" panose="020F0502020204030204" pitchFamily="34" charset="0"/>
            </a:endParaRPr>
          </a:p>
        </p:txBody>
      </p:sp>
      <p:sp>
        <p:nvSpPr>
          <p:cNvPr id="20" name="Ellipse 19"/>
          <p:cNvSpPr>
            <a:spLocks noGrp="1" noRot="1" noMove="1" noResize="1" noEditPoints="1" noAdjustHandles="1" noChangeArrowheads="1" noChangeShapeType="1"/>
          </p:cNvSpPr>
          <p:nvPr/>
        </p:nvSpPr>
        <p:spPr bwMode="auto">
          <a:xfrm>
            <a:off x="8942269" y="4808642"/>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5</a:t>
            </a:r>
            <a:endParaRPr dirty="0">
              <a:latin typeface="Calibri" panose="020F0502020204030204" pitchFamily="34" charset="0"/>
            </a:endParaRPr>
          </a:p>
        </p:txBody>
      </p:sp>
      <p:sp>
        <p:nvSpPr>
          <p:cNvPr id="21" name="Ellipse 20"/>
          <p:cNvSpPr>
            <a:spLocks noGrp="1" noRot="1" noMove="1" noResize="1" noEditPoints="1" noAdjustHandles="1" noChangeArrowheads="1" noChangeShapeType="1"/>
          </p:cNvSpPr>
          <p:nvPr/>
        </p:nvSpPr>
        <p:spPr bwMode="auto">
          <a:xfrm>
            <a:off x="8942269" y="5723024"/>
            <a:ext cx="349322" cy="365125"/>
          </a:xfrm>
          <a:prstGeom prst="ellipse">
            <a:avLst/>
          </a:prstGeom>
          <a:solidFill>
            <a:srgbClr val="F03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200" b="1" dirty="0">
                <a:latin typeface="Calibri" panose="020F0502020204030204" pitchFamily="34" charset="0"/>
                <a:cs typeface="Calibri"/>
              </a:rPr>
              <a:t>6</a:t>
            </a:r>
            <a:endParaRPr dirty="0">
              <a:latin typeface="Calibri" panose="020F0502020204030204" pitchFamily="34" charset="0"/>
            </a:endParaRPr>
          </a:p>
        </p:txBody>
      </p:sp>
      <p:sp>
        <p:nvSpPr>
          <p:cNvPr id="2" name="Textfeld 1">
            <a:extLst>
              <a:ext uri="{FF2B5EF4-FFF2-40B4-BE49-F238E27FC236}">
                <a16:creationId xmlns:a16="http://schemas.microsoft.com/office/drawing/2014/main" id="{47FC2476-EB7A-8BEB-7A6F-17265E66FD28}"/>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21.10.2022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7B00B1F-06AD-1F96-1657-5C369B2A3798}"/>
              </a:ext>
            </a:extLst>
          </p:cNvPr>
          <p:cNvSpPr>
            <a:spLocks noGrp="1"/>
          </p:cNvSpPr>
          <p:nvPr>
            <p:ph type="dt" sz="half" idx="10"/>
          </p:nvPr>
        </p:nvSpPr>
        <p:spPr/>
        <p:txBody>
          <a:bodyPr/>
          <a:lstStyle/>
          <a:p>
            <a:pPr>
              <a:defRPr/>
            </a:pPr>
            <a:r>
              <a:rPr lang="de-DE"/>
              <a:t>www.packsdrauf.solar</a:t>
            </a:r>
          </a:p>
        </p:txBody>
      </p:sp>
      <p:sp>
        <p:nvSpPr>
          <p:cNvPr id="4" name="Foliennummernplatzhalter 3">
            <a:extLst>
              <a:ext uri="{FF2B5EF4-FFF2-40B4-BE49-F238E27FC236}">
                <a16:creationId xmlns:a16="http://schemas.microsoft.com/office/drawing/2014/main" id="{9430533D-2D58-0E45-1BEE-5DB2290AC41E}"/>
              </a:ext>
            </a:extLst>
          </p:cNvPr>
          <p:cNvSpPr>
            <a:spLocks noGrp="1"/>
          </p:cNvSpPr>
          <p:nvPr>
            <p:ph type="sldNum" sz="quarter" idx="12"/>
          </p:nvPr>
        </p:nvSpPr>
        <p:spPr/>
        <p:txBody>
          <a:bodyPr/>
          <a:lstStyle/>
          <a:p>
            <a:pPr>
              <a:defRPr/>
            </a:pPr>
            <a:fld id="{1FBEC313-BFA3-4240-9241-A71F3CEF1773}" type="slidenum">
              <a:rPr lang="de-DE" smtClean="0"/>
              <a:pPr>
                <a:defRPr/>
              </a:pPr>
              <a:t>8</a:t>
            </a:fld>
            <a:endParaRPr lang="de-DE"/>
          </a:p>
        </p:txBody>
      </p:sp>
      <p:sp>
        <p:nvSpPr>
          <p:cNvPr id="5" name="Untertitel 4">
            <a:extLst>
              <a:ext uri="{FF2B5EF4-FFF2-40B4-BE49-F238E27FC236}">
                <a16:creationId xmlns:a16="http://schemas.microsoft.com/office/drawing/2014/main" id="{8AE0D918-BBFB-ECA0-2408-01FC78412638}"/>
              </a:ext>
            </a:extLst>
          </p:cNvPr>
          <p:cNvSpPr>
            <a:spLocks noGrp="1"/>
          </p:cNvSpPr>
          <p:nvPr>
            <p:ph type="subTitle" idx="13"/>
          </p:nvPr>
        </p:nvSpPr>
        <p:spPr/>
        <p:txBody>
          <a:bodyPr>
            <a:normAutofit fontScale="85000" lnSpcReduction="20000"/>
          </a:bodyPr>
          <a:lstStyle/>
          <a:p>
            <a:r>
              <a:rPr lang="de-DE"/>
              <a:t>Basiswissen PV-Anlage</a:t>
            </a:r>
          </a:p>
          <a:p>
            <a:endParaRPr lang="de-DE"/>
          </a:p>
        </p:txBody>
      </p:sp>
      <p:sp>
        <p:nvSpPr>
          <p:cNvPr id="7" name="Titel 1">
            <a:extLst>
              <a:ext uri="{FF2B5EF4-FFF2-40B4-BE49-F238E27FC236}">
                <a16:creationId xmlns:a16="http://schemas.microsoft.com/office/drawing/2014/main" id="{3511C7DA-0048-3652-14E1-2B7266DF8562}"/>
              </a:ext>
            </a:extLst>
          </p:cNvPr>
          <p:cNvSpPr>
            <a:spLocks noGrp="1"/>
          </p:cNvSpPr>
          <p:nvPr>
            <p:ph type="title"/>
          </p:nvPr>
        </p:nvSpPr>
        <p:spPr bwMode="auto">
          <a:xfrm>
            <a:off x="292238" y="737075"/>
            <a:ext cx="10515600" cy="651988"/>
          </a:xfrm>
        </p:spPr>
        <p:txBody>
          <a:bodyPr/>
          <a:lstStyle/>
          <a:p>
            <a:pPr>
              <a:defRPr/>
            </a:pPr>
            <a:r>
              <a:rPr lang="de-DE">
                <a:solidFill>
                  <a:srgbClr val="5723B8"/>
                </a:solidFill>
              </a:rPr>
              <a:t>Solarmodule</a:t>
            </a:r>
            <a:endParaRPr/>
          </a:p>
        </p:txBody>
      </p:sp>
      <p:sp>
        <p:nvSpPr>
          <p:cNvPr id="8" name="Inhaltsplatzhalter 4">
            <a:extLst>
              <a:ext uri="{FF2B5EF4-FFF2-40B4-BE49-F238E27FC236}">
                <a16:creationId xmlns:a16="http://schemas.microsoft.com/office/drawing/2014/main" id="{989349C1-0A9D-2C5B-FC1E-297C6D7CBD71}"/>
              </a:ext>
            </a:extLst>
          </p:cNvPr>
          <p:cNvSpPr>
            <a:spLocks noGrp="1"/>
          </p:cNvSpPr>
          <p:nvPr>
            <p:ph idx="1"/>
          </p:nvPr>
        </p:nvSpPr>
        <p:spPr bwMode="auto">
          <a:xfrm>
            <a:off x="335360" y="1412776"/>
            <a:ext cx="9937104" cy="4530741"/>
          </a:xfrm>
        </p:spPr>
        <p:txBody>
          <a:bodyPr>
            <a:normAutofit fontScale="92500" lnSpcReduction="10000"/>
          </a:bodyPr>
          <a:lstStyle/>
          <a:p>
            <a:pPr>
              <a:lnSpc>
                <a:spcPct val="110000"/>
              </a:lnSpc>
              <a:defRPr/>
            </a:pPr>
            <a:r>
              <a:rPr lang="de-DE" sz="2400" dirty="0"/>
              <a:t>Typische </a:t>
            </a:r>
            <a:r>
              <a:rPr lang="de-DE" sz="2400"/>
              <a:t>Größe:	1,5-2 </a:t>
            </a:r>
            <a:r>
              <a:rPr lang="de-DE" sz="2400" dirty="0"/>
              <a:t>m</a:t>
            </a:r>
            <a:r>
              <a:rPr lang="de-DE" sz="2400" baseline="30000" dirty="0"/>
              <a:t>2</a:t>
            </a:r>
          </a:p>
          <a:p>
            <a:pPr>
              <a:lnSpc>
                <a:spcPct val="120000"/>
              </a:lnSpc>
              <a:defRPr/>
            </a:pPr>
            <a:r>
              <a:rPr lang="de-DE" sz="2400" dirty="0"/>
              <a:t>Benötigte Fläche:  	Schrägdach ca. 5m² </a:t>
            </a:r>
            <a:r>
              <a:rPr lang="de-DE" sz="2400"/>
              <a:t>und Flachdach </a:t>
            </a:r>
            <a:r>
              <a:rPr lang="de-DE" sz="2400" dirty="0"/>
              <a:t>ca. 8-10 m² je kWp</a:t>
            </a:r>
          </a:p>
          <a:p>
            <a:pPr>
              <a:lnSpc>
                <a:spcPct val="120000"/>
              </a:lnSpc>
              <a:defRPr/>
            </a:pPr>
            <a:r>
              <a:rPr lang="de-DE" sz="2400"/>
              <a:t>Leistung:	 	330 - 425 Watt</a:t>
            </a:r>
          </a:p>
          <a:p>
            <a:pPr>
              <a:lnSpc>
                <a:spcPct val="120000"/>
              </a:lnSpc>
              <a:defRPr/>
            </a:pPr>
            <a:r>
              <a:rPr lang="de-DE"/>
              <a:t>Nennspannung:	25-32 V</a:t>
            </a:r>
            <a:endParaRPr dirty="0"/>
          </a:p>
          <a:p>
            <a:pPr>
              <a:lnSpc>
                <a:spcPct val="110000"/>
              </a:lnSpc>
              <a:defRPr/>
            </a:pPr>
            <a:r>
              <a:rPr lang="de-DE" sz="2400"/>
              <a:t>Typen </a:t>
            </a:r>
            <a:r>
              <a:rPr lang="de-DE" sz="2400" dirty="0"/>
              <a:t>von </a:t>
            </a:r>
            <a:r>
              <a:rPr lang="de-DE" sz="2400"/>
              <a:t>Zellen:	- Monokristallin </a:t>
            </a:r>
            <a:r>
              <a:rPr lang="de-DE" sz="2400" dirty="0"/>
              <a:t>(schwarz)</a:t>
            </a:r>
            <a:br>
              <a:rPr lang="de-DE" sz="2400"/>
            </a:br>
            <a:r>
              <a:rPr lang="de-DE" sz="2400"/>
              <a:t>			- Polykristallin </a:t>
            </a:r>
            <a:r>
              <a:rPr lang="de-DE" sz="2400" dirty="0"/>
              <a:t>(blau-schimmernd)</a:t>
            </a:r>
            <a:br>
              <a:rPr lang="de-DE" sz="2400"/>
            </a:br>
            <a:r>
              <a:rPr lang="de-DE" sz="2400"/>
              <a:t>			</a:t>
            </a:r>
          </a:p>
          <a:p>
            <a:pPr>
              <a:lnSpc>
                <a:spcPct val="110000"/>
              </a:lnSpc>
              <a:defRPr/>
            </a:pPr>
            <a:r>
              <a:rPr lang="de-DE" sz="2400"/>
              <a:t>Rückseite aus 	- Glas: längere Lebensdauer</a:t>
            </a:r>
            <a:br>
              <a:rPr lang="de-DE" sz="2400"/>
            </a:br>
            <a:r>
              <a:rPr lang="de-DE" sz="2400"/>
              <a:t>			- Folie: billiger</a:t>
            </a:r>
          </a:p>
          <a:p>
            <a:pPr>
              <a:lnSpc>
                <a:spcPct val="110000"/>
              </a:lnSpc>
              <a:defRPr/>
            </a:pPr>
            <a:r>
              <a:rPr lang="de-DE" sz="2400"/>
              <a:t>Energy Payback Time </a:t>
            </a:r>
            <a:r>
              <a:rPr lang="de-DE" sz="2400" dirty="0"/>
              <a:t>eines </a:t>
            </a:r>
            <a:r>
              <a:rPr lang="de-DE" sz="2400"/>
              <a:t>Moduls: </a:t>
            </a:r>
            <a:r>
              <a:rPr lang="de-DE"/>
              <a:t>1-2 Jahre</a:t>
            </a:r>
            <a:endParaRPr dirty="0"/>
          </a:p>
        </p:txBody>
      </p:sp>
      <p:sp>
        <p:nvSpPr>
          <p:cNvPr id="11" name="Textfeld 10">
            <a:extLst>
              <a:ext uri="{FF2B5EF4-FFF2-40B4-BE49-F238E27FC236}">
                <a16:creationId xmlns:a16="http://schemas.microsoft.com/office/drawing/2014/main" id="{E8D8822D-1791-BC67-B85E-52414E603124}"/>
              </a:ext>
            </a:extLst>
          </p:cNvPr>
          <p:cNvSpPr txBox="1"/>
          <p:nvPr/>
        </p:nvSpPr>
        <p:spPr bwMode="auto">
          <a:xfrm>
            <a:off x="6672064" y="733407"/>
            <a:ext cx="4608512" cy="707886"/>
          </a:xfrm>
          <a:prstGeom prst="rect">
            <a:avLst/>
          </a:prstGeom>
          <a:noFill/>
        </p:spPr>
        <p:txBody>
          <a:bodyPr wrap="square" rtlCol="0">
            <a:spAutoFit/>
          </a:bodyPr>
          <a:lstStyle/>
          <a:p>
            <a:pPr algn="r">
              <a:defRPr/>
            </a:pPr>
            <a:r>
              <a:rPr lang="de-DE" sz="2000" i="1" dirty="0">
                <a:latin typeface="Calibri" panose="020F0502020204030204" pitchFamily="34" charset="0"/>
              </a:rPr>
              <a:t>Ein Solarmodul ist eine Anordnung mehrerer Solarzellen zu einer Einheit</a:t>
            </a:r>
            <a:endParaRPr dirty="0">
              <a:latin typeface="Calibri" panose="020F0502020204030204" pitchFamily="34" charset="0"/>
            </a:endParaRPr>
          </a:p>
        </p:txBody>
      </p:sp>
      <p:pic>
        <p:nvPicPr>
          <p:cNvPr id="12" name="Grafik 11" descr="Post-it-Notizen Silhouette">
            <a:extLst>
              <a:ext uri="{FF2B5EF4-FFF2-40B4-BE49-F238E27FC236}">
                <a16:creationId xmlns:a16="http://schemas.microsoft.com/office/drawing/2014/main" id="{39EABC99-8937-8A6D-4592-F3A447F36DA7}"/>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6253552" y="601442"/>
            <a:ext cx="837023" cy="837023"/>
          </a:xfrm>
          <a:prstGeom prst="rect">
            <a:avLst/>
          </a:prstGeom>
        </p:spPr>
      </p:pic>
      <p:sp>
        <p:nvSpPr>
          <p:cNvPr id="13" name="Textfeld 12">
            <a:extLst>
              <a:ext uri="{FF2B5EF4-FFF2-40B4-BE49-F238E27FC236}">
                <a16:creationId xmlns:a16="http://schemas.microsoft.com/office/drawing/2014/main" id="{0C0BD0C8-2EA9-E2CB-27F6-705CE40E698C}"/>
              </a:ext>
            </a:extLst>
          </p:cNvPr>
          <p:cNvSpPr txBox="1"/>
          <p:nvPr/>
        </p:nvSpPr>
        <p:spPr>
          <a:xfrm>
            <a:off x="11136560" y="6135107"/>
            <a:ext cx="792088" cy="246221"/>
          </a:xfrm>
          <a:prstGeom prst="rect">
            <a:avLst/>
          </a:prstGeom>
          <a:noFill/>
        </p:spPr>
        <p:txBody>
          <a:bodyPr wrap="square" rtlCol="0">
            <a:spAutoFit/>
          </a:bodyPr>
          <a:lstStyle/>
          <a:p>
            <a:pPr algn="r"/>
            <a:r>
              <a:rPr lang="de-DE" sz="1000"/>
              <a:t>20.10.2023</a:t>
            </a:r>
          </a:p>
        </p:txBody>
      </p:sp>
    </p:spTree>
    <p:extLst>
      <p:ext uri="{BB962C8B-B14F-4D97-AF65-F5344CB8AC3E}">
        <p14:creationId xmlns:p14="http://schemas.microsoft.com/office/powerpoint/2010/main" val="136570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Messeinrichtung</a:t>
            </a:r>
            <a:endParaRPr dirty="0"/>
          </a:p>
        </p:txBody>
      </p:sp>
      <p:sp>
        <p:nvSpPr>
          <p:cNvPr id="3" name="Datumsplatzhalter 2"/>
          <p:cNvSpPr>
            <a:spLocks noGrp="1"/>
          </p:cNvSpPr>
          <p:nvPr>
            <p:ph type="dt" sz="half" idx="10"/>
          </p:nvPr>
        </p:nvSpPr>
        <p:spPr bwMode="auto"/>
        <p:txBody>
          <a:bodyPr/>
          <a:lstStyle/>
          <a:p>
            <a:pPr>
              <a:defRPr/>
            </a:pPr>
            <a:r>
              <a:rPr lang="de-DE"/>
              <a:t>www.packsdrauf.solar</a:t>
            </a:r>
            <a:endParaRPr/>
          </a:p>
        </p:txBody>
      </p:sp>
      <p:sp>
        <p:nvSpPr>
          <p:cNvPr id="4" name="Foliennummernplatzhalter 3"/>
          <p:cNvSpPr>
            <a:spLocks noGrp="1"/>
          </p:cNvSpPr>
          <p:nvPr>
            <p:ph type="sldNum" sz="quarter" idx="12"/>
          </p:nvPr>
        </p:nvSpPr>
        <p:spPr bwMode="auto"/>
        <p:txBody>
          <a:bodyPr/>
          <a:lstStyle/>
          <a:p>
            <a:pPr>
              <a:defRPr/>
            </a:pPr>
            <a:fld id="{1FBEC313-BFA3-4240-9241-A71F3CEF1773}" type="slidenum">
              <a:rPr lang="de-DE"/>
              <a:t>9</a:t>
            </a:fld>
            <a:endParaRPr lang="de-DE"/>
          </a:p>
        </p:txBody>
      </p:sp>
      <p:sp>
        <p:nvSpPr>
          <p:cNvPr id="14" name="Untertitel 13"/>
          <p:cNvSpPr>
            <a:spLocks noGrp="1"/>
          </p:cNvSpPr>
          <p:nvPr>
            <p:ph type="subTitle" idx="13"/>
          </p:nvPr>
        </p:nvSpPr>
        <p:spPr bwMode="auto"/>
        <p:txBody>
          <a:bodyPr>
            <a:normAutofit fontScale="85000" lnSpcReduction="20000"/>
          </a:bodyPr>
          <a:lstStyle/>
          <a:p>
            <a:pPr>
              <a:defRPr/>
            </a:pPr>
            <a:r>
              <a:rPr lang="de-DE"/>
              <a:t>Basiswissen PV-Anlage</a:t>
            </a:r>
            <a:endParaRPr/>
          </a:p>
        </p:txBody>
      </p:sp>
      <p:sp>
        <p:nvSpPr>
          <p:cNvPr id="5" name="Inhaltsplatzhalter 4"/>
          <p:cNvSpPr>
            <a:spLocks noGrp="1"/>
          </p:cNvSpPr>
          <p:nvPr>
            <p:ph idx="1"/>
          </p:nvPr>
        </p:nvSpPr>
        <p:spPr bwMode="auto">
          <a:xfrm>
            <a:off x="1055217" y="3652977"/>
            <a:ext cx="3672631" cy="1216183"/>
          </a:xfrm>
        </p:spPr>
        <p:txBody>
          <a:bodyPr>
            <a:noAutofit/>
          </a:bodyPr>
          <a:lstStyle/>
          <a:p>
            <a:pPr marL="0" indent="0">
              <a:lnSpc>
                <a:spcPct val="100000"/>
              </a:lnSpc>
              <a:buNone/>
              <a:defRPr/>
            </a:pPr>
            <a:r>
              <a:rPr lang="de-DE" sz="2000" b="1" dirty="0"/>
              <a:t>Moderne Messeinrichtung</a:t>
            </a:r>
          </a:p>
          <a:p>
            <a:pPr>
              <a:lnSpc>
                <a:spcPct val="100000"/>
              </a:lnSpc>
              <a:defRPr/>
            </a:pPr>
            <a:r>
              <a:rPr lang="de-DE" sz="2000"/>
              <a:t>2-Wege-Zähler ohne Fernsteuerung</a:t>
            </a:r>
            <a:endParaRPr lang="de-DE" sz="2000" dirty="0"/>
          </a:p>
        </p:txBody>
      </p:sp>
      <p:sp>
        <p:nvSpPr>
          <p:cNvPr id="13" name="Textfeld 9"/>
          <p:cNvSpPr txBox="1">
            <a:spLocks noChangeArrowheads="1"/>
          </p:cNvSpPr>
          <p:nvPr/>
        </p:nvSpPr>
        <p:spPr bwMode="auto">
          <a:xfrm>
            <a:off x="4367808" y="5703059"/>
            <a:ext cx="3338978" cy="246221"/>
          </a:xfrm>
          <a:prstGeom prst="rect">
            <a:avLst/>
          </a:prstGeom>
          <a:noFill/>
          <a:ln>
            <a:noFill/>
          </a:ln>
        </p:spPr>
        <p:txBody>
          <a:bodyPr wrap="square">
            <a:spAutoFit/>
          </a:bodyPr>
          <a:lstStyle/>
          <a:p>
            <a:pPr>
              <a:spcAft>
                <a:spcPts val="400"/>
              </a:spcAft>
              <a:buClr>
                <a:srgbClr val="000000"/>
              </a:buClr>
              <a:buSzPct val="100000"/>
              <a:buFont typeface="Times New Roman"/>
              <a:buNone/>
              <a:defRPr/>
            </a:pPr>
            <a:r>
              <a:rPr lang="de-DE" sz="1000" dirty="0">
                <a:solidFill>
                  <a:schemeClr val="bg1">
                    <a:lumMod val="65000"/>
                  </a:schemeClr>
                </a:solidFill>
                <a:latin typeface="Calibri" panose="020F0502020204030204" pitchFamily="34" charset="0"/>
                <a:ea typeface="ＭＳ Ｐゴシック"/>
              </a:rPr>
              <a:t>Foto: Intelligenter Stromzähler, Wikipedia, </a:t>
            </a:r>
            <a:r>
              <a:rPr lang="de-DE" sz="1000" dirty="0">
                <a:solidFill>
                  <a:schemeClr val="bg1">
                    <a:lumMod val="65000"/>
                  </a:schemeClr>
                </a:solidFill>
                <a:latin typeface="Calibri" panose="020F0502020204030204" pitchFamily="34" charset="0"/>
              </a:rPr>
              <a:t>CC BY-SA 3.0</a:t>
            </a:r>
            <a:endParaRPr lang="de-DE" sz="1000" b="1" dirty="0">
              <a:solidFill>
                <a:schemeClr val="bg1">
                  <a:lumMod val="65000"/>
                </a:schemeClr>
              </a:solidFill>
              <a:latin typeface="Calibri" panose="020F0502020204030204" pitchFamily="34" charset="0"/>
              <a:ea typeface="ＭＳ Ｐゴシック"/>
            </a:endParaRPr>
          </a:p>
        </p:txBody>
      </p:sp>
      <p:sp>
        <p:nvSpPr>
          <p:cNvPr id="6" name="Textfeld 5">
            <a:extLst>
              <a:ext uri="{FF2B5EF4-FFF2-40B4-BE49-F238E27FC236}">
                <a16:creationId xmlns:a16="http://schemas.microsoft.com/office/drawing/2014/main" id="{DC370420-A856-D978-D60A-EBE9B19BA190}"/>
              </a:ext>
            </a:extLst>
          </p:cNvPr>
          <p:cNvSpPr txBox="1"/>
          <p:nvPr/>
        </p:nvSpPr>
        <p:spPr>
          <a:xfrm>
            <a:off x="983432" y="1556792"/>
            <a:ext cx="10225136" cy="1908215"/>
          </a:xfrm>
          <a:prstGeom prst="rect">
            <a:avLst/>
          </a:prstGeom>
          <a:noFill/>
        </p:spPr>
        <p:txBody>
          <a:bodyPr wrap="square" rtlCol="0">
            <a:spAutoFit/>
          </a:bodyPr>
          <a:lstStyle/>
          <a:p>
            <a:pPr marL="285750" indent="-285750">
              <a:buFont typeface="Arial" panose="020B0604020202020204" pitchFamily="34" charset="0"/>
              <a:buChar char="•"/>
            </a:pPr>
            <a:r>
              <a:rPr lang="de-DE" sz="2400" dirty="0">
                <a:latin typeface="Calibri" panose="020F0502020204030204" pitchFamily="34" charset="0"/>
              </a:rPr>
              <a:t>Der </a:t>
            </a:r>
            <a:r>
              <a:rPr lang="de-DE" sz="2400">
                <a:latin typeface="Calibri" panose="020F0502020204030204" pitchFamily="34" charset="0"/>
              </a:rPr>
              <a:t>Netzbetreiber (z.B. die Stadtwerke) ist </a:t>
            </a:r>
            <a:r>
              <a:rPr lang="de-DE" sz="2400" dirty="0">
                <a:latin typeface="Calibri" panose="020F0502020204030204" pitchFamily="34" charset="0"/>
              </a:rPr>
              <a:t>für Einbau, Betrieb und Wartung (Eichung) des Zählers zuständig</a:t>
            </a:r>
          </a:p>
          <a:p>
            <a:pPr marL="285750" indent="-285750">
              <a:buFont typeface="Arial" panose="020B0604020202020204" pitchFamily="34" charset="0"/>
              <a:buChar char="•"/>
            </a:pPr>
            <a:r>
              <a:rPr lang="de-DE" sz="2400" dirty="0">
                <a:latin typeface="Calibri" panose="020F0502020204030204" pitchFamily="34" charset="0"/>
              </a:rPr>
              <a:t>Für diese Dienstleistung werden </a:t>
            </a:r>
            <a:r>
              <a:rPr lang="de-DE" sz="2400">
                <a:latin typeface="Calibri" panose="020F0502020204030204" pitchFamily="34" charset="0"/>
              </a:rPr>
              <a:t>Zählergebühren fällig</a:t>
            </a:r>
          </a:p>
          <a:p>
            <a:pPr marL="285750" indent="-285750">
              <a:buFont typeface="Arial" panose="020B0604020202020204" pitchFamily="34" charset="0"/>
              <a:buChar char="•"/>
            </a:pPr>
            <a:r>
              <a:rPr lang="de-DE" sz="2400">
                <a:latin typeface="Calibri" panose="020F0502020204030204" pitchFamily="34" charset="0"/>
              </a:rPr>
              <a:t>Einbau in Zählerschrank</a:t>
            </a:r>
          </a:p>
          <a:p>
            <a:pPr marL="285750" indent="-285750">
              <a:buFont typeface="Arial" panose="020B0604020202020204" pitchFamily="34" charset="0"/>
              <a:buChar char="•"/>
            </a:pPr>
            <a:endParaRPr lang="de-DE" sz="2200" dirty="0">
              <a:latin typeface="Calibri" panose="020F0502020204030204" pitchFamily="34" charset="0"/>
            </a:endParaRPr>
          </a:p>
        </p:txBody>
      </p:sp>
      <p:sp>
        <p:nvSpPr>
          <p:cNvPr id="18" name="Inhaltsplatzhalter 4">
            <a:extLst>
              <a:ext uri="{FF2B5EF4-FFF2-40B4-BE49-F238E27FC236}">
                <a16:creationId xmlns:a16="http://schemas.microsoft.com/office/drawing/2014/main" id="{FE245AF4-D693-5B7A-9B47-82B9A4F94E9C}"/>
              </a:ext>
            </a:extLst>
          </p:cNvPr>
          <p:cNvSpPr txBox="1">
            <a:spLocks/>
          </p:cNvSpPr>
          <p:nvPr/>
        </p:nvSpPr>
        <p:spPr bwMode="auto">
          <a:xfrm>
            <a:off x="7013328" y="3652977"/>
            <a:ext cx="4845639" cy="1216183"/>
          </a:xfrm>
          <a:prstGeom prst="rect">
            <a:avLst/>
          </a:prstGeom>
        </p:spPr>
        <p:txBody>
          <a:bodyPr vert="horz" lIns="91440" tIns="45720" rIns="91440" bIns="45720" rtlCol="0">
            <a:noAutofit/>
          </a:bodyPr>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15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buFont typeface="Arial"/>
              <a:buNone/>
              <a:defRPr/>
            </a:pPr>
            <a:r>
              <a:rPr lang="de-DE" sz="2000" b="1" dirty="0">
                <a:latin typeface="Calibri" panose="020F0502020204030204" pitchFamily="34" charset="0"/>
              </a:rPr>
              <a:t>Intelligentes Messsystem</a:t>
            </a:r>
          </a:p>
          <a:p>
            <a:pPr>
              <a:lnSpc>
                <a:spcPct val="100000"/>
              </a:lnSpc>
              <a:defRPr/>
            </a:pPr>
            <a:r>
              <a:rPr lang="de-DE" sz="2000"/>
              <a:t>2-Wege-Zähler</a:t>
            </a:r>
            <a:r>
              <a:rPr lang="de-DE" sz="2000">
                <a:latin typeface="Calibri" panose="020F0502020204030204" pitchFamily="34" charset="0"/>
              </a:rPr>
              <a:t> </a:t>
            </a:r>
            <a:r>
              <a:rPr lang="de-DE" sz="2000" dirty="0">
                <a:latin typeface="Calibri" panose="020F0502020204030204" pitchFamily="34" charset="0"/>
              </a:rPr>
              <a:t>mit Fernauslese </a:t>
            </a:r>
            <a:r>
              <a:rPr lang="de-DE" sz="2000">
                <a:latin typeface="Calibri" panose="020F0502020204030204" pitchFamily="34" charset="0"/>
              </a:rPr>
              <a:t>und -steuerung </a:t>
            </a:r>
            <a:r>
              <a:rPr lang="de-DE" sz="2000" dirty="0">
                <a:latin typeface="Calibri" panose="020F0502020204030204" pitchFamily="34" charset="0"/>
              </a:rPr>
              <a:t>(Smart </a:t>
            </a:r>
            <a:r>
              <a:rPr lang="de-DE" sz="2000">
                <a:latin typeface="Calibri" panose="020F0502020204030204" pitchFamily="34" charset="0"/>
              </a:rPr>
              <a:t>Meter)</a:t>
            </a:r>
            <a:endParaRPr lang="de-DE" sz="2000" dirty="0">
              <a:latin typeface="Calibri" panose="020F0502020204030204" pitchFamily="34" charset="0"/>
            </a:endParaRPr>
          </a:p>
        </p:txBody>
      </p:sp>
      <p:pic>
        <p:nvPicPr>
          <p:cNvPr id="8" name="Grafik 7">
            <a:extLst>
              <a:ext uri="{FF2B5EF4-FFF2-40B4-BE49-F238E27FC236}">
                <a16:creationId xmlns:a16="http://schemas.microsoft.com/office/drawing/2014/main" id="{E55D714C-7822-FAAA-7E24-116D5C31AC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1864" y="2962947"/>
            <a:ext cx="1801368" cy="2630424"/>
          </a:xfrm>
          <a:prstGeom prst="rect">
            <a:avLst/>
          </a:prstGeom>
        </p:spPr>
      </p:pic>
      <p:sp>
        <p:nvSpPr>
          <p:cNvPr id="7" name="Textfeld 6">
            <a:extLst>
              <a:ext uri="{FF2B5EF4-FFF2-40B4-BE49-F238E27FC236}">
                <a16:creationId xmlns:a16="http://schemas.microsoft.com/office/drawing/2014/main" id="{37F9AEB1-DDC8-C01A-EB5C-88EFB9B55453}"/>
              </a:ext>
            </a:extLst>
          </p:cNvPr>
          <p:cNvSpPr txBox="1"/>
          <p:nvPr/>
        </p:nvSpPr>
        <p:spPr bwMode="auto">
          <a:xfrm>
            <a:off x="11136560" y="6135107"/>
            <a:ext cx="792088" cy="246221"/>
          </a:xfrm>
          <a:prstGeom prst="rect">
            <a:avLst/>
          </a:prstGeom>
          <a:noFill/>
        </p:spPr>
        <p:txBody>
          <a:bodyPr wrap="square" rtlCol="0">
            <a:spAutoFit/>
          </a:bodyPr>
          <a:lstStyle/>
          <a:p>
            <a:pPr algn="r"/>
            <a:r>
              <a:rPr lang="de-DE" sz="1000"/>
              <a:t>20.10.2023</a:t>
            </a:r>
          </a:p>
        </p:txBody>
      </p:sp>
    </p:spTree>
    <p:extLst>
      <p:ext uri="{BB962C8B-B14F-4D97-AF65-F5344CB8AC3E}">
        <p14:creationId xmlns:p14="http://schemas.microsoft.com/office/powerpoint/2010/main" val="3198327033"/>
      </p:ext>
    </p:extLst>
  </p:cSld>
  <p:clrMapOvr>
    <a:masterClrMapping/>
  </p:clrMapOvr>
</p:sld>
</file>

<file path=ppt/theme/theme1.xml><?xml version="1.0" encoding="utf-8"?>
<a:theme xmlns:a="http://schemas.openxmlformats.org/drawingml/2006/main" name="Office">
  <a:themeElements>
    <a:clrScheme name="Benutzerdefiniert 9">
      <a:dk1>
        <a:srgbClr val="1C1C1C"/>
      </a:dk1>
      <a:lt1>
        <a:srgbClr val="FFFFFF"/>
      </a:lt1>
      <a:dk2>
        <a:srgbClr val="FFC0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space grotesk"/>
        <a:ea typeface="Arial"/>
        <a:cs typeface="Arial"/>
      </a:majorFont>
      <a:minorFont>
        <a:latin typeface="space grotesk"/>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3880</Words>
  <Application>Microsoft Office PowerPoint</Application>
  <DocSecurity>0</DocSecurity>
  <PresentationFormat>Breitbild</PresentationFormat>
  <Paragraphs>609</Paragraphs>
  <Slides>41</Slides>
  <Notes>27</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41</vt:i4>
      </vt:variant>
    </vt:vector>
  </HeadingPairs>
  <TitlesOfParts>
    <vt:vector size="47" baseType="lpstr">
      <vt:lpstr>Arial</vt:lpstr>
      <vt:lpstr>Calibri</vt:lpstr>
      <vt:lpstr>Times New Roman</vt:lpstr>
      <vt:lpstr>Wingdings</vt:lpstr>
      <vt:lpstr>Office</vt:lpstr>
      <vt:lpstr>Acrobat Document</vt:lpstr>
      <vt:lpstr>PowerPoint-Präsentation</vt:lpstr>
      <vt:lpstr>Übersicht</vt:lpstr>
      <vt:lpstr>Warum Photovoltaik?</vt:lpstr>
      <vt:lpstr>Viele Gründe für PV auf dem Dach</vt:lpstr>
      <vt:lpstr>PowerPoint-Präsentation</vt:lpstr>
      <vt:lpstr>Basiswissen PV-Anlage</vt:lpstr>
      <vt:lpstr>Komponenten einer PV-Anlage</vt:lpstr>
      <vt:lpstr>Solarmodule</vt:lpstr>
      <vt:lpstr>Messeinrichtung</vt:lpstr>
      <vt:lpstr>PV-Anlage ohne Speicher</vt:lpstr>
      <vt:lpstr>PV-Anlage mit Speicher</vt:lpstr>
      <vt:lpstr>Einspeisemanagement</vt:lpstr>
      <vt:lpstr>Dacheignung</vt:lpstr>
      <vt:lpstr>Ausrichtung und Verschattung</vt:lpstr>
      <vt:lpstr>Flachdächer</vt:lpstr>
      <vt:lpstr>Solarkataster</vt:lpstr>
      <vt:lpstr>Energieerzeugung</vt:lpstr>
      <vt:lpstr>Monatliche Stromerzeugung einer 7,8 kWp-Referenzanlage</vt:lpstr>
      <vt:lpstr>Ertragsbeispiel Jahr 7,2 kWp-Anlage Hersfeld Chemnitzer Str.</vt:lpstr>
      <vt:lpstr>Ertragsbeispiel Sommertag 7,2 kWp-Anlage Hersfeld Chemnitzer Str.</vt:lpstr>
      <vt:lpstr>Ertragsbeispiel Herbsttag 7,2 kWp-Anlage Hersfeld Chemnitzer Str.</vt:lpstr>
      <vt:lpstr>Wirtschaftliche Betrachtung</vt:lpstr>
      <vt:lpstr>Typische Investitionskosten PV-Anlage</vt:lpstr>
      <vt:lpstr>Typische Investitionskosten Speicher</vt:lpstr>
      <vt:lpstr>Einspeisevergütung: Erneuerbare Energien Gesetz (EEG)</vt:lpstr>
      <vt:lpstr>Einspeisevergütung nach EEG 2023</vt:lpstr>
      <vt:lpstr>Rentabilität</vt:lpstr>
      <vt:lpstr>Förderprogramme</vt:lpstr>
      <vt:lpstr>Richtige Auslegung der PV-Anlage</vt:lpstr>
      <vt:lpstr>Steuerliche Betrachtung</vt:lpstr>
      <vt:lpstr>Steuer im EEG23</vt:lpstr>
      <vt:lpstr>Steuerliche Behandlung im Einzelfall prüfen</vt:lpstr>
      <vt:lpstr>Nützliche Tipps zur  eigenen Anlage</vt:lpstr>
      <vt:lpstr>8 Schritte zur eigenen Anlage</vt:lpstr>
      <vt:lpstr>Angebote einholen: Gute Anfragen für gute Angebote</vt:lpstr>
      <vt:lpstr>Du bist bereit für Deine Solaranlage? Wir helfen Dir weiter!</vt:lpstr>
      <vt:lpstr>Unterstützen und unterstützt werden</vt:lpstr>
      <vt:lpstr>PowerPoint-Präsentation</vt:lpstr>
      <vt:lpstr>Anhang</vt:lpstr>
      <vt:lpstr>PV-Anlage mit Speicher + Notstrom-Steckdose</vt:lpstr>
      <vt:lpstr>PV-Anlage mit Speicher + Inselbetrieb</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Dein Dach kann das auch!</dc:title>
  <dc:creator>Mio</dc:creator>
  <cp:lastModifiedBy>Gerd Heusel</cp:lastModifiedBy>
  <cp:revision>153</cp:revision>
  <cp:lastPrinted>2023-03-20T09:06:54Z</cp:lastPrinted>
  <dcterms:created xsi:type="dcterms:W3CDTF">2022-06-27T09:32:07Z</dcterms:created>
  <dcterms:modified xsi:type="dcterms:W3CDTF">2024-02-08T13:28:43Z</dcterms:modified>
  <dc:identifier/>
  <dc:language/>
  <cp:version/>
</cp:coreProperties>
</file>