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9.xml" ContentType="application/vnd.openxmlformats-officedocument.presentationml.tags+xml"/>
  <Override PartName="/ppt/notesSlides/notesSlide22.xml" ContentType="application/vnd.openxmlformats-officedocument.presentationml.notesSlide+xml"/>
  <Override PartName="/ppt/tags/tag10.xml" ContentType="application/vnd.openxmlformats-officedocument.presentationml.tags+xml"/>
  <Override PartName="/ppt/notesSlides/notesSlide23.xml" ContentType="application/vnd.openxmlformats-officedocument.presentationml.notesSlide+xml"/>
  <Override PartName="/ppt/tags/tag11.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78" r:id="rId4"/>
  </p:sldMasterIdLst>
  <p:notesMasterIdLst>
    <p:notesMasterId r:id="rId41"/>
  </p:notesMasterIdLst>
  <p:sldIdLst>
    <p:sldId id="5015" r:id="rId5"/>
    <p:sldId id="257" r:id="rId6"/>
    <p:sldId id="4849" r:id="rId7"/>
    <p:sldId id="5164" r:id="rId8"/>
    <p:sldId id="5020" r:id="rId9"/>
    <p:sldId id="5157" r:id="rId10"/>
    <p:sldId id="5159" r:id="rId11"/>
    <p:sldId id="5024" r:id="rId12"/>
    <p:sldId id="4943" r:id="rId13"/>
    <p:sldId id="4944" r:id="rId14"/>
    <p:sldId id="4862" r:id="rId15"/>
    <p:sldId id="5201" r:id="rId16"/>
    <p:sldId id="5184" r:id="rId17"/>
    <p:sldId id="5205" r:id="rId18"/>
    <p:sldId id="5190" r:id="rId19"/>
    <p:sldId id="5191" r:id="rId20"/>
    <p:sldId id="5192" r:id="rId21"/>
    <p:sldId id="5193" r:id="rId22"/>
    <p:sldId id="5194" r:id="rId23"/>
    <p:sldId id="5195" r:id="rId24"/>
    <p:sldId id="5196" r:id="rId25"/>
    <p:sldId id="5210" r:id="rId26"/>
    <p:sldId id="5211" r:id="rId27"/>
    <p:sldId id="5212" r:id="rId28"/>
    <p:sldId id="5206" r:id="rId29"/>
    <p:sldId id="5197" r:id="rId30"/>
    <p:sldId id="5198" r:id="rId31"/>
    <p:sldId id="5199" r:id="rId32"/>
    <p:sldId id="5200" r:id="rId33"/>
    <p:sldId id="5182" r:id="rId34"/>
    <p:sldId id="1922" r:id="rId35"/>
    <p:sldId id="1914" r:id="rId36"/>
    <p:sldId id="1915" r:id="rId37"/>
    <p:sldId id="5013" r:id="rId38"/>
    <p:sldId id="5207" r:id="rId39"/>
    <p:sldId id="5209" r:id="rId40"/>
  </p:sldIdLst>
  <p:sldSz cx="12192000" cy="6858000"/>
  <p:notesSz cx="7104063" cy="10234613"/>
  <p:custDataLst>
    <p:tags r:id="rId42"/>
  </p:custDataLst>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780711-C43D-86C2-1E3B-185DACDD4E1A}" name="Linn Kaldinski" initials="LK" userId="S::linn.kaldinski@germanzero.de::78a48121-7979-445e-a271-3bd8d4165d11" providerId="AD"/>
  <p188:author id="{695CBF4D-8D9D-F2DE-C059-4150C9B2C9DC}" name="Clemens Buhr" initials="CB" userId="S::clemens.buhr@germanzero.de::7d6e54f2-8886-4c70-b5d5-00397104b242" providerId="AD"/>
  <p188:author id="{149AEF55-9D06-83CF-7D03-027339278662}" name="Johnny Stengel" initials="JS" userId="S::johnny.stengel@germanzero.de::84d2892c-9399-4579-8d5b-4d71ac6c8214" providerId="AD"/>
  <p188:author id="{C18DFCB0-5BFE-439D-82E5-DF2C70582ED5}" name="Nadine Willner" initials="NW" userId="S::nadine.willner@germanzero.de::f8750bb5-b77d-4673-a9bf-722caa27d34d" providerId="AD"/>
  <p188:author id="{F918A2E6-2D4A-50A3-2105-80ABF61C0028}" name="Henry Wilke" initials="HW" userId="S::henry.wilke@germanzero.de::6f0d4d1e-e62d-415a-a0df-fef016350460" providerId="AD"/>
  <p188:author id="{BA8F5AF5-F5E5-57C9-623F-1E2772B5E92A}" name="Kerstin Podere" initials="KP" userId="S::kerstin.podere@germanzero.de::be8c1106-153e-4163-9dcc-6d513d6c071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Hanno Strube" initials="HS" lastIdx="12" clrIdx="6">
    <p:extLst>
      <p:ext uri="{19B8F6BF-5375-455C-9EA6-DF929625EA0E}">
        <p15:presenceInfo xmlns:p15="http://schemas.microsoft.com/office/powerpoint/2012/main" userId="S::hanno.strube@germanzero.de::dbd30c02-cdc1-4cdb-a38b-c7a399914135" providerId="AD"/>
      </p:ext>
    </p:extLst>
  </p:cmAuthor>
  <p:cmAuthor id="1" name="Ines  Gütt" initials="IG" lastIdx="19" clrIdx="0">
    <p:extLst>
      <p:ext uri="{19B8F6BF-5375-455C-9EA6-DF929625EA0E}">
        <p15:presenceInfo xmlns:p15="http://schemas.microsoft.com/office/powerpoint/2012/main" userId="S::ines.guett@germanzero.de::720866be-3f88-4400-805f-dbfce850615f" providerId="AD"/>
      </p:ext>
    </p:extLst>
  </p:cmAuthor>
  <p:cmAuthor id="8" name="Anna Haupt" initials="AH" lastIdx="12" clrIdx="7">
    <p:extLst>
      <p:ext uri="{19B8F6BF-5375-455C-9EA6-DF929625EA0E}">
        <p15:presenceInfo xmlns:p15="http://schemas.microsoft.com/office/powerpoint/2012/main" userId="S::anna.haupt@germanzero.de::6245e105-407e-4549-8e99-d9b315d10dfd" providerId="AD"/>
      </p:ext>
    </p:extLst>
  </p:cmAuthor>
  <p:cmAuthor id="2" name="Julian Zuber" initials="JZ" lastIdx="97" clrIdx="1">
    <p:extLst>
      <p:ext uri="{19B8F6BF-5375-455C-9EA6-DF929625EA0E}">
        <p15:presenceInfo xmlns:p15="http://schemas.microsoft.com/office/powerpoint/2012/main" userId="S::julian.zuber@germanzero.de::0b1021d5-a312-4f33-872e-ca998f7c2705" providerId="AD"/>
      </p:ext>
    </p:extLst>
  </p:cmAuthor>
  <p:cmAuthor id="3" name="Gastbenutzer" initials="Ga" lastIdx="1" clrIdx="2">
    <p:extLst>
      <p:ext uri="{19B8F6BF-5375-455C-9EA6-DF929625EA0E}">
        <p15:presenceInfo xmlns:p15="http://schemas.microsoft.com/office/powerpoint/2012/main" userId="S::urn:spo:anon#ede91974dfcc277fd1229741031e86457729dc5597ebe74cdfd97e0717d992b4::" providerId="AD"/>
      </p:ext>
    </p:extLst>
  </p:cmAuthor>
  <p:cmAuthor id="4" name="Gildas Jossec" initials="GJ" lastIdx="10" clrIdx="3">
    <p:extLst>
      <p:ext uri="{19B8F6BF-5375-455C-9EA6-DF929625EA0E}">
        <p15:presenceInfo xmlns:p15="http://schemas.microsoft.com/office/powerpoint/2012/main" userId="S::gildas.jossec@germanzero.de::6ce6f3a8-632d-4885-8394-a27b1cf71bc1" providerId="AD"/>
      </p:ext>
    </p:extLst>
  </p:cmAuthor>
  <p:cmAuthor id="5" name="Kerstin Podere" initials="KP" lastIdx="6" clrIdx="4">
    <p:extLst>
      <p:ext uri="{19B8F6BF-5375-455C-9EA6-DF929625EA0E}">
        <p15:presenceInfo xmlns:p15="http://schemas.microsoft.com/office/powerpoint/2012/main" userId="S::kerstin.podere@germanzero.de::be8c1106-153e-4163-9dcc-6d513d6c0719" providerId="AD"/>
      </p:ext>
    </p:extLst>
  </p:cmAuthor>
  <p:cmAuthor id="6" name="Clemens Buhr" initials="CB" lastIdx="39" clrIdx="5">
    <p:extLst>
      <p:ext uri="{19B8F6BF-5375-455C-9EA6-DF929625EA0E}">
        <p15:presenceInfo xmlns:p15="http://schemas.microsoft.com/office/powerpoint/2012/main" userId="S::clemens.buhr@germanzero.de::7d6e54f2-8886-4c70-b5d5-00397104b24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1D668"/>
    <a:srgbClr val="000000"/>
    <a:srgbClr val="C1C1C1"/>
    <a:srgbClr val="FEFFFF"/>
    <a:srgbClr val="73B28D"/>
    <a:srgbClr val="4CBAC0"/>
    <a:srgbClr val="71ACAA"/>
    <a:srgbClr val="001432"/>
    <a:srgbClr val="001635"/>
    <a:srgbClr val="A0D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86463" autoAdjust="0"/>
  </p:normalViewPr>
  <p:slideViewPr>
    <p:cSldViewPr snapToGrid="0">
      <p:cViewPr varScale="1">
        <p:scale>
          <a:sx n="96" d="100"/>
          <a:sy n="96" d="100"/>
        </p:scale>
        <p:origin x="86" y="125"/>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gs" Target="tags/tag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commentAuthors" Target="commentAuthor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de-DE"/>
          </a:p>
        </p:txBody>
      </p:sp>
      <p:sp>
        <p:nvSpPr>
          <p:cNvPr id="3" name="Datumsplatzhalter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1AF85223-4091-DC42-A3A5-4C25E7E33275}" type="datetimeFigureOut">
              <a:rPr lang="de-DE" smtClean="0"/>
              <a:t>15.02.2024</a:t>
            </a:fld>
            <a:endParaRPr lang="de-DE"/>
          </a:p>
        </p:txBody>
      </p:sp>
      <p:sp>
        <p:nvSpPr>
          <p:cNvPr id="4" name="Folienbildplatzhalter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de-DE"/>
          </a:p>
        </p:txBody>
      </p:sp>
      <p:sp>
        <p:nvSpPr>
          <p:cNvPr id="5" name="Notizenplatzhalter 4"/>
          <p:cNvSpPr>
            <a:spLocks noGrp="1"/>
          </p:cNvSpPr>
          <p:nvPr>
            <p:ph type="body" sz="quarter" idx="3"/>
          </p:nvPr>
        </p:nvSpPr>
        <p:spPr>
          <a:xfrm>
            <a:off x="710407" y="4925407"/>
            <a:ext cx="5683250" cy="4029879"/>
          </a:xfrm>
          <a:prstGeom prst="rect">
            <a:avLst/>
          </a:prstGeom>
        </p:spPr>
        <p:txBody>
          <a:bodyPr vert="horz" lIns="99075" tIns="49538" rIns="99075" bIns="49538" rtlCol="0"/>
          <a:lstStyle/>
          <a:p>
            <a:r>
              <a:rPr lang="de-DE"/>
              <a:t>Mastertextformat bearbeiten
Zweite Ebene
Dritte Ebene
Vierte Ebene
Fünfte Ebene</a:t>
            </a:r>
          </a:p>
        </p:txBody>
      </p:sp>
      <p:sp>
        <p:nvSpPr>
          <p:cNvPr id="6" name="Fußzeilenplatzhalter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de-DE"/>
          </a:p>
        </p:txBody>
      </p:sp>
      <p:sp>
        <p:nvSpPr>
          <p:cNvPr id="7" name="Foliennummernplatzhalt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392BAC6B-EAF1-7F40-91F2-CC4507AE787C}" type="slidenum">
              <a:rPr lang="de-DE" smtClean="0"/>
              <a:t>‹Nr.›</a:t>
            </a:fld>
            <a:endParaRPr lang="de-DE"/>
          </a:p>
        </p:txBody>
      </p:sp>
    </p:spTree>
    <p:extLst>
      <p:ext uri="{BB962C8B-B14F-4D97-AF65-F5344CB8AC3E}">
        <p14:creationId xmlns:p14="http://schemas.microsoft.com/office/powerpoint/2010/main" val="88628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file:///\\wiki\Emission_(Umwelt)#Rolle_von_Emissionen_f&#252;r_den_Umweltschutz" TargetMode="External"/><Relationship Id="rId2" Type="http://schemas.openxmlformats.org/officeDocument/2006/relationships/slide" Target="../slides/slide29.xml"/><Relationship Id="rId1" Type="http://schemas.openxmlformats.org/officeDocument/2006/relationships/notesMaster" Target="../notesMasters/notesMaster1.xml"/><Relationship Id="rId6" Type="http://schemas.openxmlformats.org/officeDocument/2006/relationships/hyperlink" Target="https://de.wikipedia.org/w/index.php?title=Geldlich&amp;action=edit&amp;redlink=1" TargetMode="External"/><Relationship Id="rId5" Type="http://schemas.openxmlformats.org/officeDocument/2006/relationships/hyperlink" Target="https://de.wikipedia.org/wiki/Kohlenstoff" TargetMode="External"/><Relationship Id="rId4" Type="http://schemas.openxmlformats.org/officeDocument/2006/relationships/hyperlink" Target="https://de.wikipedia.org/wiki/Entwicklungsland"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Herzlich Willkommen</a:t>
            </a:r>
            <a:br>
              <a:rPr lang="de-DE"/>
            </a:br>
            <a:r>
              <a:rPr lang="de-DE"/>
              <a:t>Vorstellungsrunde</a:t>
            </a:r>
          </a:p>
        </p:txBody>
      </p:sp>
      <p:sp>
        <p:nvSpPr>
          <p:cNvPr id="4" name="Foliennummernplatzhalter 3"/>
          <p:cNvSpPr>
            <a:spLocks noGrp="1"/>
          </p:cNvSpPr>
          <p:nvPr>
            <p:ph type="sldNum" sz="quarter" idx="5"/>
          </p:nvPr>
        </p:nvSpPr>
        <p:spPr/>
        <p:txBody>
          <a:bodyPr/>
          <a:lstStyle/>
          <a:p>
            <a:fld id="{392BAC6B-EAF1-7F40-91F2-CC4507AE787C}" type="slidenum">
              <a:rPr lang="de-DE" smtClean="0"/>
              <a:t>1</a:t>
            </a:fld>
            <a:endParaRPr lang="de-DE"/>
          </a:p>
        </p:txBody>
      </p:sp>
    </p:spTree>
    <p:extLst>
      <p:ext uri="{BB962C8B-B14F-4D97-AF65-F5344CB8AC3E}">
        <p14:creationId xmlns:p14="http://schemas.microsoft.com/office/powerpoint/2010/main" val="39713808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An dieser Stelle sollte darauf hingewiesen werden, dass es eine Fokusverschiebung hin zu den wirklich großen Hebeln braucht. Statt sich mit kleinen Maßnahmen elendig lange zu beschäftigen, sollte man sich die wirklich wichtigen Hebel vornehmen.</a:t>
            </a:r>
          </a:p>
        </p:txBody>
      </p:sp>
      <p:sp>
        <p:nvSpPr>
          <p:cNvPr id="4" name="Foliennummernplatzhalter 3"/>
          <p:cNvSpPr>
            <a:spLocks noGrp="1"/>
          </p:cNvSpPr>
          <p:nvPr>
            <p:ph type="sldNum" sz="quarter" idx="5"/>
          </p:nvPr>
        </p:nvSpPr>
        <p:spPr/>
        <p:txBody>
          <a:bodyPr/>
          <a:lstStyle/>
          <a:p>
            <a:fld id="{392BAC6B-EAF1-7F40-91F2-CC4507AE787C}" type="slidenum">
              <a:rPr lang="de-DE" smtClean="0"/>
              <a:t>14</a:t>
            </a:fld>
            <a:endParaRPr lang="de-DE"/>
          </a:p>
        </p:txBody>
      </p:sp>
    </p:spTree>
    <p:extLst>
      <p:ext uri="{BB962C8B-B14F-4D97-AF65-F5344CB8AC3E}">
        <p14:creationId xmlns:p14="http://schemas.microsoft.com/office/powerpoint/2010/main" val="37599088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15</a:t>
            </a:fld>
            <a:endParaRPr lang="de-DE"/>
          </a:p>
        </p:txBody>
      </p:sp>
    </p:spTree>
    <p:extLst>
      <p:ext uri="{BB962C8B-B14F-4D97-AF65-F5344CB8AC3E}">
        <p14:creationId xmlns:p14="http://schemas.microsoft.com/office/powerpoint/2010/main" val="33692836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18</a:t>
            </a:fld>
            <a:endParaRPr lang="de-DE"/>
          </a:p>
        </p:txBody>
      </p:sp>
    </p:spTree>
    <p:extLst>
      <p:ext uri="{BB962C8B-B14F-4D97-AF65-F5344CB8AC3E}">
        <p14:creationId xmlns:p14="http://schemas.microsoft.com/office/powerpoint/2010/main" val="11282423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19</a:t>
            </a:fld>
            <a:endParaRPr lang="de-DE"/>
          </a:p>
        </p:txBody>
      </p:sp>
    </p:spTree>
    <p:extLst>
      <p:ext uri="{BB962C8B-B14F-4D97-AF65-F5344CB8AC3E}">
        <p14:creationId xmlns:p14="http://schemas.microsoft.com/office/powerpoint/2010/main" val="2072913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92BAC6B-EAF1-7F40-91F2-CC4507AE787C}" type="slidenum">
              <a:rPr lang="de-DE" smtClean="0"/>
              <a:t>20</a:t>
            </a:fld>
            <a:endParaRPr lang="de-DE"/>
          </a:p>
        </p:txBody>
      </p:sp>
    </p:spTree>
    <p:extLst>
      <p:ext uri="{BB962C8B-B14F-4D97-AF65-F5344CB8AC3E}">
        <p14:creationId xmlns:p14="http://schemas.microsoft.com/office/powerpoint/2010/main" val="920565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21</a:t>
            </a:fld>
            <a:endParaRPr lang="de-DE"/>
          </a:p>
        </p:txBody>
      </p:sp>
    </p:spTree>
    <p:extLst>
      <p:ext uri="{BB962C8B-B14F-4D97-AF65-F5344CB8AC3E}">
        <p14:creationId xmlns:p14="http://schemas.microsoft.com/office/powerpoint/2010/main" val="38191493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92BAC6B-EAF1-7F40-91F2-CC4507AE787C}" type="slidenum">
              <a:rPr lang="de-DE" smtClean="0"/>
              <a:t>22</a:t>
            </a:fld>
            <a:endParaRPr lang="de-DE"/>
          </a:p>
        </p:txBody>
      </p:sp>
    </p:spTree>
    <p:extLst>
      <p:ext uri="{BB962C8B-B14F-4D97-AF65-F5344CB8AC3E}">
        <p14:creationId xmlns:p14="http://schemas.microsoft.com/office/powerpoint/2010/main" val="22552613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sz="1800" dirty="0">
                <a:effectLst/>
                <a:latin typeface="Calibri" panose="020F0502020204030204" pitchFamily="34" charset="0"/>
                <a:ea typeface="SimSun" panose="02010600030101010101" pitchFamily="2" charset="-122"/>
                <a:cs typeface="Arial" panose="020B0604020202020204" pitchFamily="34" charset="0"/>
              </a:rPr>
              <a:t>Dass dies </a:t>
            </a:r>
            <a:r>
              <a:rPr lang="en-GB" sz="1800" dirty="0" err="1">
                <a:effectLst/>
                <a:latin typeface="Calibri" panose="020F0502020204030204" pitchFamily="34" charset="0"/>
                <a:ea typeface="SimSun" panose="02010600030101010101" pitchFamily="2" charset="-122"/>
                <a:cs typeface="Arial" panose="020B0604020202020204" pitchFamily="34" charset="0"/>
              </a:rPr>
              <a:t>geht</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zeigen</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europäische</a:t>
            </a:r>
            <a:r>
              <a:rPr lang="en-GB" sz="1800" dirty="0">
                <a:effectLst/>
                <a:latin typeface="Calibri" panose="020F0502020204030204" pitchFamily="34" charset="0"/>
                <a:ea typeface="SimSun" panose="02010600030101010101" pitchFamily="2" charset="-122"/>
                <a:cs typeface="Arial" panose="020B0604020202020204" pitchFamily="34" charset="0"/>
              </a:rPr>
              <a:t> Länder </a:t>
            </a:r>
            <a:r>
              <a:rPr lang="en-GB" sz="1800" dirty="0" err="1">
                <a:effectLst/>
                <a:latin typeface="Calibri" panose="020F0502020204030204" pitchFamily="34" charset="0"/>
                <a:ea typeface="SimSun" panose="02010600030101010101" pitchFamily="2" charset="-122"/>
                <a:cs typeface="Arial" panose="020B0604020202020204" pitchFamily="34" charset="0"/>
              </a:rPr>
              <a:t>wie</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Dänemark</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Schweden</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oder</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Norwegen</a:t>
            </a:r>
            <a:r>
              <a:rPr lang="en-GB" sz="1800" dirty="0">
                <a:effectLst/>
                <a:latin typeface="Calibri" panose="020F0502020204030204" pitchFamily="34" charset="0"/>
                <a:ea typeface="SimSun" panose="02010600030101010101" pitchFamily="2" charset="-122"/>
                <a:cs typeface="Arial" panose="020B0604020202020204" pitchFamily="34" charset="0"/>
              </a:rPr>
              <a:t>. Dort </a:t>
            </a:r>
            <a:r>
              <a:rPr lang="en-GB" sz="1800" dirty="0" err="1">
                <a:effectLst/>
                <a:latin typeface="Calibri" panose="020F0502020204030204" pitchFamily="34" charset="0"/>
                <a:ea typeface="SimSun" panose="02010600030101010101" pitchFamily="2" charset="-122"/>
                <a:cs typeface="Arial" panose="020B0604020202020204" pitchFamily="34" charset="0"/>
              </a:rPr>
              <a:t>ist</a:t>
            </a:r>
            <a:r>
              <a:rPr lang="en-GB" sz="1800" dirty="0">
                <a:effectLst/>
                <a:latin typeface="Calibri" panose="020F0502020204030204" pitchFamily="34" charset="0"/>
                <a:ea typeface="SimSun" panose="02010600030101010101" pitchFamily="2" charset="-122"/>
                <a:cs typeface="Arial" panose="020B0604020202020204" pitchFamily="34" charset="0"/>
              </a:rPr>
              <a:t> der </a:t>
            </a:r>
            <a:r>
              <a:rPr lang="en-GB" sz="1800" dirty="0" err="1">
                <a:effectLst/>
                <a:latin typeface="Calibri" panose="020F0502020204030204" pitchFamily="34" charset="0"/>
                <a:ea typeface="SimSun" panose="02010600030101010101" pitchFamily="2" charset="-122"/>
                <a:cs typeface="Arial" panose="020B0604020202020204" pitchFamily="34" charset="0"/>
              </a:rPr>
              <a:t>Ausstieg</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aus</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fossilen</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Energieträgern</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im</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Wärmebereich</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weitgehend</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abgeschlossen</a:t>
            </a:r>
            <a:r>
              <a:rPr lang="en-GB" sz="1800" dirty="0">
                <a:effectLst/>
                <a:latin typeface="Calibri" panose="020F0502020204030204" pitchFamily="34" charset="0"/>
                <a:ea typeface="SimSun" panose="02010600030101010101" pitchFamily="2" charset="-122"/>
                <a:cs typeface="Arial" panose="020B0604020202020204" pitchFamily="34" charset="0"/>
              </a:rPr>
              <a:t>. Die </a:t>
            </a:r>
            <a:r>
              <a:rPr lang="en-GB" sz="1800" dirty="0" err="1">
                <a:effectLst/>
                <a:latin typeface="Calibri" panose="020F0502020204030204" pitchFamily="34" charset="0"/>
                <a:ea typeface="SimSun" panose="02010600030101010101" pitchFamily="2" charset="-122"/>
                <a:cs typeface="Arial" panose="020B0604020202020204" pitchFamily="34" charset="0"/>
              </a:rPr>
              <a:t>Beispiele</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zeigen</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Durch</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Ordnungsrecht</a:t>
            </a:r>
            <a:r>
              <a:rPr lang="en-GB" sz="1800" dirty="0">
                <a:effectLst/>
                <a:latin typeface="Calibri" panose="020F0502020204030204" pitchFamily="34" charset="0"/>
                <a:ea typeface="SimSun" panose="02010600030101010101" pitchFamily="2" charset="-122"/>
                <a:cs typeface="Arial" panose="020B0604020202020204" pitchFamily="34" charset="0"/>
              </a:rPr>
              <a:t> (z. B. </a:t>
            </a:r>
            <a:r>
              <a:rPr lang="en-GB" sz="1800" dirty="0" err="1">
                <a:effectLst/>
                <a:latin typeface="Calibri" panose="020F0502020204030204" pitchFamily="34" charset="0"/>
                <a:ea typeface="SimSun" panose="02010600030101010101" pitchFamily="2" charset="-122"/>
                <a:cs typeface="Arial" panose="020B0604020202020204" pitchFamily="34" charset="0"/>
              </a:rPr>
              <a:t>Verbote</a:t>
            </a:r>
            <a:r>
              <a:rPr lang="en-GB" sz="1800" dirty="0">
                <a:effectLst/>
                <a:latin typeface="Calibri" panose="020F0502020204030204" pitchFamily="34" charset="0"/>
                <a:ea typeface="SimSun" panose="02010600030101010101" pitchFamily="2" charset="-122"/>
                <a:cs typeface="Arial" panose="020B0604020202020204" pitchFamily="34" charset="0"/>
              </a:rPr>
              <a:t>) und </a:t>
            </a:r>
            <a:r>
              <a:rPr lang="en-GB" sz="1800" dirty="0" err="1">
                <a:effectLst/>
                <a:latin typeface="Calibri" panose="020F0502020204030204" pitchFamily="34" charset="0"/>
                <a:ea typeface="SimSun" panose="02010600030101010101" pitchFamily="2" charset="-122"/>
                <a:cs typeface="Arial" panose="020B0604020202020204" pitchFamily="34" charset="0"/>
              </a:rPr>
              <a:t>marktwirtschaftliche</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Instrumente</a:t>
            </a:r>
            <a:r>
              <a:rPr lang="en-GB" sz="1800" dirty="0">
                <a:effectLst/>
                <a:latin typeface="Calibri" panose="020F0502020204030204" pitchFamily="34" charset="0"/>
                <a:ea typeface="SimSun" panose="02010600030101010101" pitchFamily="2" charset="-122"/>
                <a:cs typeface="Arial" panose="020B0604020202020204" pitchFamily="34" charset="0"/>
              </a:rPr>
              <a:t> (z. B. CO</a:t>
            </a:r>
            <a:r>
              <a:rPr lang="en-GB" sz="1800" baseline="-25000" dirty="0">
                <a:effectLst/>
                <a:latin typeface="Calibri" panose="020F0502020204030204" pitchFamily="34" charset="0"/>
                <a:ea typeface="SimSun" panose="02010600030101010101" pitchFamily="2" charset="-122"/>
                <a:cs typeface="Arial" panose="020B0604020202020204" pitchFamily="34" charset="0"/>
              </a:rPr>
              <a:t>2</a:t>
            </a:r>
            <a:r>
              <a:rPr lang="en-GB" sz="1800" dirty="0">
                <a:effectLst/>
                <a:latin typeface="Calibri" panose="020F0502020204030204" pitchFamily="34" charset="0"/>
                <a:ea typeface="SimSun" panose="02010600030101010101" pitchFamily="2" charset="-122"/>
                <a:cs typeface="Arial" panose="020B0604020202020204" pitchFamily="34" charset="0"/>
              </a:rPr>
              <a:t>-Bepreisung) </a:t>
            </a:r>
            <a:r>
              <a:rPr lang="en-GB" sz="1800" dirty="0" err="1">
                <a:effectLst/>
                <a:latin typeface="Calibri" panose="020F0502020204030204" pitchFamily="34" charset="0"/>
                <a:ea typeface="SimSun" panose="02010600030101010101" pitchFamily="2" charset="-122"/>
                <a:cs typeface="Arial" panose="020B0604020202020204" pitchFamily="34" charset="0"/>
              </a:rPr>
              <a:t>oder</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einer</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Kombination</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aus</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beiden</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Maßnahmen</a:t>
            </a:r>
            <a:r>
              <a:rPr lang="en-GB" sz="1800" dirty="0">
                <a:effectLst/>
                <a:latin typeface="Calibri" panose="020F0502020204030204" pitchFamily="34" charset="0"/>
                <a:ea typeface="SimSun" panose="02010600030101010101" pitchFamily="2" charset="-122"/>
                <a:cs typeface="Arial" panose="020B0604020202020204" pitchFamily="34" charset="0"/>
              </a:rPr>
              <a:t> </a:t>
            </a:r>
            <a:r>
              <a:rPr lang="en-GB" sz="1800" dirty="0" err="1">
                <a:effectLst/>
                <a:latin typeface="Calibri" panose="020F0502020204030204" pitchFamily="34" charset="0"/>
                <a:ea typeface="SimSun" panose="02010600030101010101" pitchFamily="2" charset="-122"/>
                <a:cs typeface="Arial" panose="020B0604020202020204" pitchFamily="34" charset="0"/>
              </a:rPr>
              <a:t>gelingt</a:t>
            </a:r>
            <a:r>
              <a:rPr lang="en-GB" sz="1800" dirty="0">
                <a:effectLst/>
                <a:latin typeface="Calibri" panose="020F0502020204030204" pitchFamily="34" charset="0"/>
                <a:ea typeface="SimSun" panose="02010600030101010101" pitchFamily="2" charset="-122"/>
                <a:cs typeface="Arial" panose="020B0604020202020204" pitchFamily="34" charset="0"/>
              </a:rPr>
              <a:t> dies </a:t>
            </a:r>
            <a:r>
              <a:rPr lang="en-GB" sz="1800" dirty="0" err="1">
                <a:effectLst/>
                <a:latin typeface="Calibri" panose="020F0502020204030204" pitchFamily="34" charset="0"/>
                <a:ea typeface="SimSun" panose="02010600030101010101" pitchFamily="2" charset="-122"/>
                <a:cs typeface="Arial" panose="020B0604020202020204" pitchFamily="34" charset="0"/>
              </a:rPr>
              <a:t>rasch</a:t>
            </a:r>
            <a:r>
              <a:rPr lang="en-GB" sz="1800" dirty="0">
                <a:effectLst/>
                <a:latin typeface="Calibri" panose="020F0502020204030204" pitchFamily="34" charset="0"/>
                <a:ea typeface="SimSun" panose="02010600030101010101" pitchFamily="2" charset="-122"/>
                <a:cs typeface="Arial" panose="020B0604020202020204" pitchFamily="34" charset="0"/>
              </a:rPr>
              <a:t> und </a:t>
            </a:r>
            <a:r>
              <a:rPr lang="en-GB" sz="1800" dirty="0" err="1">
                <a:effectLst/>
                <a:latin typeface="Calibri" panose="020F0502020204030204" pitchFamily="34" charset="0"/>
                <a:ea typeface="SimSun" panose="02010600030101010101" pitchFamily="2" charset="-122"/>
                <a:cs typeface="Arial" panose="020B0604020202020204" pitchFamily="34" charset="0"/>
              </a:rPr>
              <a:t>zuverlässig</a:t>
            </a:r>
            <a:r>
              <a:rPr lang="en-GB" sz="1800" dirty="0">
                <a:effectLst/>
                <a:latin typeface="Calibri" panose="020F0502020204030204" pitchFamily="34" charset="0"/>
                <a:ea typeface="SimSun" panose="02010600030101010101" pitchFamily="2" charset="-122"/>
                <a:cs typeface="Arial" panose="020B0604020202020204" pitchFamily="34" charset="0"/>
              </a:rPr>
              <a:t>. </a:t>
            </a:r>
            <a:endParaRPr lang="de-DE" dirty="0"/>
          </a:p>
        </p:txBody>
      </p:sp>
      <p:sp>
        <p:nvSpPr>
          <p:cNvPr id="4" name="Foliennummernplatzhalter 3"/>
          <p:cNvSpPr>
            <a:spLocks noGrp="1"/>
          </p:cNvSpPr>
          <p:nvPr>
            <p:ph type="sldNum" sz="quarter" idx="5"/>
          </p:nvPr>
        </p:nvSpPr>
        <p:spPr/>
        <p:txBody>
          <a:bodyPr/>
          <a:lstStyle/>
          <a:p>
            <a:fld id="{392BAC6B-EAF1-7F40-91F2-CC4507AE787C}" type="slidenum">
              <a:rPr lang="de-DE" smtClean="0"/>
              <a:t>23</a:t>
            </a:fld>
            <a:endParaRPr lang="de-DE"/>
          </a:p>
        </p:txBody>
      </p:sp>
    </p:spTree>
    <p:extLst>
      <p:ext uri="{BB962C8B-B14F-4D97-AF65-F5344CB8AC3E}">
        <p14:creationId xmlns:p14="http://schemas.microsoft.com/office/powerpoint/2010/main" val="27526843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kern="1200">
                <a:solidFill>
                  <a:schemeClr val="tx1"/>
                </a:solidFill>
                <a:effectLst/>
                <a:latin typeface="+mn-lt"/>
                <a:ea typeface="+mn-ea"/>
                <a:cs typeface="+mn-cs"/>
              </a:rPr>
              <a:t>Die Arbeitsgemeinschaft für zeitgemäßes Bauen eV nennt in ihrem Bauforschungsbericht Nr. 82 (2022) ein Potential von 4,3 Mio. zusätzlichen Wohnungen, durch Aufstockung, Nachverdichtung und Umnutzung ohne zusätzliche Flächenversiegelung.</a:t>
            </a:r>
            <a:endParaRPr lang="de-DE" dirty="0"/>
          </a:p>
        </p:txBody>
      </p:sp>
      <p:sp>
        <p:nvSpPr>
          <p:cNvPr id="4" name="Foliennummernplatzhalter 3"/>
          <p:cNvSpPr>
            <a:spLocks noGrp="1"/>
          </p:cNvSpPr>
          <p:nvPr>
            <p:ph type="sldNum" sz="quarter" idx="5"/>
          </p:nvPr>
        </p:nvSpPr>
        <p:spPr/>
        <p:txBody>
          <a:bodyPr/>
          <a:lstStyle/>
          <a:p>
            <a:fld id="{392BAC6B-EAF1-7F40-91F2-CC4507AE787C}" type="slidenum">
              <a:rPr lang="de-DE" smtClean="0"/>
              <a:t>24</a:t>
            </a:fld>
            <a:endParaRPr lang="de-DE"/>
          </a:p>
        </p:txBody>
      </p:sp>
    </p:spTree>
    <p:extLst>
      <p:ext uri="{BB962C8B-B14F-4D97-AF65-F5344CB8AC3E}">
        <p14:creationId xmlns:p14="http://schemas.microsoft.com/office/powerpoint/2010/main" val="251339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26</a:t>
            </a:fld>
            <a:endParaRPr lang="de-DE"/>
          </a:p>
        </p:txBody>
      </p:sp>
    </p:spTree>
    <p:extLst>
      <p:ext uri="{BB962C8B-B14F-4D97-AF65-F5344CB8AC3E}">
        <p14:creationId xmlns:p14="http://schemas.microsoft.com/office/powerpoint/2010/main" val="2189977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4</a:t>
            </a:fld>
            <a:endParaRPr lang="de-DE"/>
          </a:p>
        </p:txBody>
      </p:sp>
    </p:spTree>
    <p:extLst>
      <p:ext uri="{BB962C8B-B14F-4D97-AF65-F5344CB8AC3E}">
        <p14:creationId xmlns:p14="http://schemas.microsoft.com/office/powerpoint/2010/main" val="8583002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27</a:t>
            </a:fld>
            <a:endParaRPr lang="de-DE"/>
          </a:p>
        </p:txBody>
      </p:sp>
    </p:spTree>
    <p:extLst>
      <p:ext uri="{BB962C8B-B14F-4D97-AF65-F5344CB8AC3E}">
        <p14:creationId xmlns:p14="http://schemas.microsoft.com/office/powerpoint/2010/main" val="3600714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0" i="0" u="none" strike="noStrike" dirty="0">
                <a:solidFill>
                  <a:srgbClr val="202122"/>
                </a:solidFill>
                <a:effectLst/>
                <a:latin typeface="Arial" panose="020B0604020202020204" pitchFamily="34" charset="0"/>
              </a:rPr>
              <a:t>Die Grundidee von REDD+ sind leistungsbasierte Zahlungen für mess- und überprüfbare </a:t>
            </a:r>
            <a:r>
              <a:rPr lang="de-DE" b="0" i="0" u="none" strike="noStrike" dirty="0">
                <a:solidFill>
                  <a:srgbClr val="0B0080"/>
                </a:solidFill>
                <a:effectLst/>
                <a:latin typeface="Arial" panose="020B0604020202020204" pitchFamily="34" charset="0"/>
                <a:hlinkClick r:id="rId3" tooltip="Emission (Umwelt)"/>
              </a:rPr>
              <a:t>Emissionsreduzierungen</a:t>
            </a:r>
            <a:r>
              <a:rPr lang="de-DE" b="0" i="0" u="none" strike="noStrike" dirty="0">
                <a:solidFill>
                  <a:srgbClr val="202122"/>
                </a:solidFill>
                <a:effectLst/>
                <a:latin typeface="Arial" panose="020B0604020202020204" pitchFamily="34" charset="0"/>
              </a:rPr>
              <a:t> durch Waldschutzmaßnahmen in </a:t>
            </a:r>
            <a:r>
              <a:rPr lang="de-DE" b="0" i="0" u="none" strike="noStrike" dirty="0">
                <a:solidFill>
                  <a:srgbClr val="0B0080"/>
                </a:solidFill>
                <a:effectLst/>
                <a:latin typeface="Arial" panose="020B0604020202020204" pitchFamily="34" charset="0"/>
                <a:hlinkClick r:id="rId4" tooltip="Entwicklungsland"/>
              </a:rPr>
              <a:t>Entwicklungsländern</a:t>
            </a:r>
            <a:r>
              <a:rPr lang="de-DE" b="0" i="0" u="none" strike="noStrike" dirty="0">
                <a:solidFill>
                  <a:srgbClr val="202122"/>
                </a:solidFill>
                <a:effectLst/>
                <a:latin typeface="Arial" panose="020B0604020202020204" pitchFamily="34" charset="0"/>
              </a:rPr>
              <a:t>. Dem in den Wäldern gespeicherten </a:t>
            </a:r>
            <a:r>
              <a:rPr lang="de-DE" b="0" i="0" u="none" strike="noStrike" dirty="0">
                <a:solidFill>
                  <a:srgbClr val="0B0080"/>
                </a:solidFill>
                <a:effectLst/>
                <a:latin typeface="Arial" panose="020B0604020202020204" pitchFamily="34" charset="0"/>
                <a:hlinkClick r:id="rId5" tooltip="Kohlenstoff"/>
              </a:rPr>
              <a:t>Kohlenstoff</a:t>
            </a:r>
            <a:r>
              <a:rPr lang="de-DE" b="0" i="0" u="none" strike="noStrike" dirty="0">
                <a:solidFill>
                  <a:srgbClr val="202122"/>
                </a:solidFill>
                <a:effectLst/>
                <a:latin typeface="Arial" panose="020B0604020202020204" pitchFamily="34" charset="0"/>
              </a:rPr>
              <a:t> wird im REDD+-Modell ein </a:t>
            </a:r>
            <a:r>
              <a:rPr lang="de-DE" b="0" i="0" u="none" strike="noStrike" dirty="0">
                <a:solidFill>
                  <a:srgbClr val="A55858"/>
                </a:solidFill>
                <a:effectLst/>
                <a:latin typeface="Arial" panose="020B0604020202020204" pitchFamily="34" charset="0"/>
                <a:hlinkClick r:id="rId6" tooltip="Geldlich (Seite nicht vorhanden)"/>
              </a:rPr>
              <a:t>monetärer</a:t>
            </a:r>
            <a:r>
              <a:rPr lang="de-DE" b="0" i="0" u="none" strike="noStrike" dirty="0">
                <a:solidFill>
                  <a:srgbClr val="202122"/>
                </a:solidFill>
                <a:effectLst/>
                <a:latin typeface="Arial" panose="020B0604020202020204" pitchFamily="34" charset="0"/>
              </a:rPr>
              <a:t> Wert zugewiesen, damit Wälder bei wirtschaftlichen Entscheidungsprozessen ein höheres finanzielles Gewicht bekommen. Der REDD+-Prozess sieht vor, Waldemissionen zu messen bzw. zu errechnen und anschließend zu bewerten. Hiermit sollen Anreize für die Begrenzung der Waldzerstörung geschaffen werden.</a:t>
            </a:r>
            <a:endParaRPr lang="de-DE" dirty="0"/>
          </a:p>
        </p:txBody>
      </p:sp>
      <p:sp>
        <p:nvSpPr>
          <p:cNvPr id="4" name="Foliennummernplatzhalter 3"/>
          <p:cNvSpPr>
            <a:spLocks noGrp="1"/>
          </p:cNvSpPr>
          <p:nvPr>
            <p:ph type="sldNum" sz="quarter" idx="5"/>
          </p:nvPr>
        </p:nvSpPr>
        <p:spPr/>
        <p:txBody>
          <a:bodyPr/>
          <a:lstStyle/>
          <a:p>
            <a:fld id="{392BAC6B-EAF1-7F40-91F2-CC4507AE787C}" type="slidenum">
              <a:rPr lang="de-DE" smtClean="0"/>
              <a:t>29</a:t>
            </a:fld>
            <a:endParaRPr lang="de-DE"/>
          </a:p>
        </p:txBody>
      </p:sp>
    </p:spTree>
    <p:extLst>
      <p:ext uri="{BB962C8B-B14F-4D97-AF65-F5344CB8AC3E}">
        <p14:creationId xmlns:p14="http://schemas.microsoft.com/office/powerpoint/2010/main" val="938242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Agenda Folien würde ich erst ganz am Ende anpassen, wenn alle Punkte stehen</a:t>
            </a:r>
          </a:p>
        </p:txBody>
      </p:sp>
      <p:sp>
        <p:nvSpPr>
          <p:cNvPr id="4" name="Foliennummernplatzhalter 3"/>
          <p:cNvSpPr>
            <a:spLocks noGrp="1"/>
          </p:cNvSpPr>
          <p:nvPr>
            <p:ph type="sldNum" sz="quarter" idx="5"/>
          </p:nvPr>
        </p:nvSpPr>
        <p:spPr/>
        <p:txBody>
          <a:bodyPr/>
          <a:lstStyle/>
          <a:p>
            <a:fld id="{CA07990C-3D55-4820-8DE2-8C97AC4B174B}" type="slidenum">
              <a:rPr lang="de-DE" smtClean="0"/>
              <a:t>31</a:t>
            </a:fld>
            <a:endParaRPr lang="de-DE"/>
          </a:p>
        </p:txBody>
      </p:sp>
    </p:spTree>
    <p:extLst>
      <p:ext uri="{BB962C8B-B14F-4D97-AF65-F5344CB8AC3E}">
        <p14:creationId xmlns:p14="http://schemas.microsoft.com/office/powerpoint/2010/main" val="2879388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Agenda Folien würde ich erst ganz am Ende anpassen, wenn alle Punkte stehen</a:t>
            </a:r>
          </a:p>
        </p:txBody>
      </p:sp>
      <p:sp>
        <p:nvSpPr>
          <p:cNvPr id="4" name="Foliennummernplatzhalter 3"/>
          <p:cNvSpPr>
            <a:spLocks noGrp="1"/>
          </p:cNvSpPr>
          <p:nvPr>
            <p:ph type="sldNum" sz="quarter" idx="5"/>
          </p:nvPr>
        </p:nvSpPr>
        <p:spPr/>
        <p:txBody>
          <a:bodyPr/>
          <a:lstStyle/>
          <a:p>
            <a:fld id="{CA07990C-3D55-4820-8DE2-8C97AC4B174B}" type="slidenum">
              <a:rPr lang="de-DE" smtClean="0"/>
              <a:t>32</a:t>
            </a:fld>
            <a:endParaRPr lang="de-DE"/>
          </a:p>
        </p:txBody>
      </p:sp>
    </p:spTree>
    <p:extLst>
      <p:ext uri="{BB962C8B-B14F-4D97-AF65-F5344CB8AC3E}">
        <p14:creationId xmlns:p14="http://schemas.microsoft.com/office/powerpoint/2010/main" val="30946896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Agenda Folien würde ich erst ganz am Ende anpassen, wenn alle Punkte stehen</a:t>
            </a:r>
          </a:p>
        </p:txBody>
      </p:sp>
      <p:sp>
        <p:nvSpPr>
          <p:cNvPr id="4" name="Foliennummernplatzhalter 3"/>
          <p:cNvSpPr>
            <a:spLocks noGrp="1"/>
          </p:cNvSpPr>
          <p:nvPr>
            <p:ph type="sldNum" sz="quarter" idx="5"/>
          </p:nvPr>
        </p:nvSpPr>
        <p:spPr/>
        <p:txBody>
          <a:bodyPr/>
          <a:lstStyle/>
          <a:p>
            <a:fld id="{CA07990C-3D55-4820-8DE2-8C97AC4B174B}" type="slidenum">
              <a:rPr lang="de-DE" smtClean="0"/>
              <a:t>33</a:t>
            </a:fld>
            <a:endParaRPr lang="de-DE"/>
          </a:p>
        </p:txBody>
      </p:sp>
    </p:spTree>
    <p:extLst>
      <p:ext uri="{BB962C8B-B14F-4D97-AF65-F5344CB8AC3E}">
        <p14:creationId xmlns:p14="http://schemas.microsoft.com/office/powerpoint/2010/main" val="32441808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35</a:t>
            </a:fld>
            <a:endParaRPr lang="de-DE"/>
          </a:p>
        </p:txBody>
      </p:sp>
    </p:spTree>
    <p:extLst>
      <p:ext uri="{BB962C8B-B14F-4D97-AF65-F5344CB8AC3E}">
        <p14:creationId xmlns:p14="http://schemas.microsoft.com/office/powerpoint/2010/main" val="16895861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392BAC6B-EAF1-7F40-91F2-CC4507AE787C}" type="slidenum">
              <a:rPr lang="de-DE" smtClean="0"/>
              <a:t>36</a:t>
            </a:fld>
            <a:endParaRPr lang="de-DE"/>
          </a:p>
        </p:txBody>
      </p:sp>
    </p:spTree>
    <p:extLst>
      <p:ext uri="{BB962C8B-B14F-4D97-AF65-F5344CB8AC3E}">
        <p14:creationId xmlns:p14="http://schemas.microsoft.com/office/powerpoint/2010/main" val="3951156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nSpc>
                <a:spcPct val="100000"/>
              </a:lnSpc>
              <a:spcBef>
                <a:spcPts val="0"/>
              </a:spcBef>
            </a:pPr>
            <a:r>
              <a:rPr lang="de-DE" i="0" kern="0" spc="-20">
                <a:latin typeface="Arial"/>
                <a:cs typeface="Arial"/>
              </a:rPr>
              <a:t>Mit den aktuellen Maßnahmen steuern wir laut Bericht der Vereinten Nationen global</a:t>
            </a:r>
            <a:br>
              <a:rPr lang="de-DE" i="0" kern="0" spc="-20">
                <a:latin typeface="Arial"/>
                <a:cs typeface="Arial"/>
              </a:rPr>
            </a:br>
            <a:r>
              <a:rPr lang="de-DE" i="0" kern="0" spc="-20">
                <a:latin typeface="Arial"/>
                <a:cs typeface="Arial"/>
              </a:rPr>
              <a:t>auf eine um </a:t>
            </a:r>
            <a:r>
              <a:rPr lang="de-DE" b="1" i="0" kern="0" spc="-20">
                <a:latin typeface="Arial"/>
                <a:cs typeface="Arial"/>
              </a:rPr>
              <a:t>ca. 3 Grad </a:t>
            </a:r>
            <a:r>
              <a:rPr lang="de-DE" i="0" kern="0" spc="-20">
                <a:latin typeface="Arial"/>
                <a:cs typeface="Arial"/>
              </a:rPr>
              <a:t>erhitzte Welt zu. (NDC Report sagt „fast 3 Grad“)</a:t>
            </a:r>
          </a:p>
          <a:p>
            <a:pPr>
              <a:lnSpc>
                <a:spcPct val="100000"/>
              </a:lnSpc>
              <a:spcBef>
                <a:spcPts val="0"/>
              </a:spcBef>
            </a:pPr>
            <a:endParaRPr lang="de-DE" i="0" kern="0" spc="-20">
              <a:latin typeface="Arial"/>
              <a:cs typeface="Arial"/>
            </a:endParaRPr>
          </a:p>
          <a:p>
            <a:pPr>
              <a:lnSpc>
                <a:spcPct val="100000"/>
              </a:lnSpc>
              <a:spcBef>
                <a:spcPts val="0"/>
              </a:spcBef>
            </a:pPr>
            <a:r>
              <a:rPr lang="de-DE" i="0" kern="0" spc="-20">
                <a:latin typeface="Arial"/>
                <a:cs typeface="Arial"/>
              </a:rPr>
              <a:t>Das Fallen unumkehrbarer </a:t>
            </a:r>
            <a:r>
              <a:rPr lang="de-DE" b="1" i="0" kern="0" spc="-20">
                <a:latin typeface="Arial"/>
                <a:cs typeface="Arial"/>
              </a:rPr>
              <a:t>Klima-Kipppunkte,</a:t>
            </a:r>
            <a:r>
              <a:rPr lang="de-DE" i="0" kern="0" spc="-20">
                <a:latin typeface="Arial"/>
                <a:cs typeface="Arial"/>
              </a:rPr>
              <a:t> die die </a:t>
            </a:r>
            <a:br>
              <a:rPr lang="de-DE" i="0" kern="0" spc="-20">
                <a:latin typeface="Arial"/>
                <a:cs typeface="Arial"/>
              </a:rPr>
            </a:br>
            <a:r>
              <a:rPr lang="de-DE" i="0" kern="0" spc="-20">
                <a:latin typeface="Arial"/>
                <a:cs typeface="Arial"/>
              </a:rPr>
              <a:t>Klimakrise weiter befeuern, muss verhindert werden.</a:t>
            </a:r>
            <a:endParaRPr lang="de-DE" i="0" kern="0" spc="-20">
              <a:cs typeface="Calibri"/>
            </a:endParaRPr>
          </a:p>
          <a:p>
            <a:pPr>
              <a:lnSpc>
                <a:spcPct val="100000"/>
              </a:lnSpc>
              <a:spcBef>
                <a:spcPts val="0"/>
              </a:spcBef>
            </a:pPr>
            <a:endParaRPr lang="de-DE" i="0" kern="0" spc="-20">
              <a:latin typeface="Arial"/>
              <a:cs typeface="Arial"/>
            </a:endParaRPr>
          </a:p>
          <a:p>
            <a:pPr>
              <a:lnSpc>
                <a:spcPct val="100000"/>
              </a:lnSpc>
              <a:spcBef>
                <a:spcPts val="0"/>
              </a:spcBef>
            </a:pPr>
            <a:r>
              <a:rPr lang="de-DE" i="0" kern="0" spc="-20">
                <a:latin typeface="Arial"/>
                <a:cs typeface="Arial"/>
              </a:rPr>
              <a:t>Quelle: https://</a:t>
            </a:r>
            <a:r>
              <a:rPr lang="de-DE" i="0" kern="0" spc="-20" err="1">
                <a:latin typeface="Arial"/>
                <a:cs typeface="Arial"/>
              </a:rPr>
              <a:t>unfccc.int</a:t>
            </a:r>
            <a:r>
              <a:rPr lang="de-DE" i="0" kern="0" spc="-20">
                <a:latin typeface="Arial"/>
                <a:cs typeface="Arial"/>
              </a:rPr>
              <a:t>/</a:t>
            </a:r>
            <a:r>
              <a:rPr lang="de-DE" i="0" kern="0" spc="-20" err="1">
                <a:latin typeface="Arial"/>
                <a:cs typeface="Arial"/>
              </a:rPr>
              <a:t>process</a:t>
            </a:r>
            <a:r>
              <a:rPr lang="de-DE" i="0" kern="0" spc="-20">
                <a:latin typeface="Arial"/>
                <a:cs typeface="Arial"/>
              </a:rPr>
              <a:t>-and-meetings/</a:t>
            </a:r>
            <a:r>
              <a:rPr lang="de-DE" i="0" kern="0" spc="-20" err="1">
                <a:latin typeface="Arial"/>
                <a:cs typeface="Arial"/>
              </a:rPr>
              <a:t>the</a:t>
            </a:r>
            <a:r>
              <a:rPr lang="de-DE" i="0" kern="0" spc="-20">
                <a:latin typeface="Arial"/>
                <a:cs typeface="Arial"/>
              </a:rPr>
              <a:t>-paris-agreement/</a:t>
            </a:r>
            <a:r>
              <a:rPr lang="de-DE" i="0" kern="0" spc="-20" err="1">
                <a:latin typeface="Arial"/>
                <a:cs typeface="Arial"/>
              </a:rPr>
              <a:t>nationally-determined-contributions-ndcs</a:t>
            </a:r>
            <a:r>
              <a:rPr lang="de-DE" i="0" kern="0" spc="-20">
                <a:latin typeface="Arial"/>
                <a:cs typeface="Arial"/>
              </a:rPr>
              <a:t>/</a:t>
            </a:r>
            <a:r>
              <a:rPr lang="de-DE" i="0" kern="0" spc="-20" err="1">
                <a:latin typeface="Arial"/>
                <a:cs typeface="Arial"/>
              </a:rPr>
              <a:t>nationally-determined-contributions-ndcs</a:t>
            </a:r>
            <a:r>
              <a:rPr lang="de-DE" i="0" kern="0" spc="-20">
                <a:latin typeface="Arial"/>
                <a:cs typeface="Arial"/>
              </a:rPr>
              <a:t>/ndc-synthesis-report#eq-5</a:t>
            </a:r>
          </a:p>
          <a:p>
            <a:endParaRPr lang="de-DE" i="0"/>
          </a:p>
        </p:txBody>
      </p:sp>
      <p:sp>
        <p:nvSpPr>
          <p:cNvPr id="4" name="Foliennummernplatzhalter 3"/>
          <p:cNvSpPr>
            <a:spLocks noGrp="1"/>
          </p:cNvSpPr>
          <p:nvPr>
            <p:ph type="sldNum" sz="quarter" idx="5"/>
          </p:nvPr>
        </p:nvSpPr>
        <p:spPr/>
        <p:txBody>
          <a:bodyPr/>
          <a:lstStyle/>
          <a:p>
            <a:fld id="{392BAC6B-EAF1-7F40-91F2-CC4507AE787C}" type="slidenum">
              <a:rPr lang="de-DE" smtClean="0"/>
              <a:t>5</a:t>
            </a:fld>
            <a:endParaRPr lang="de-DE"/>
          </a:p>
        </p:txBody>
      </p:sp>
    </p:spTree>
    <p:extLst>
      <p:ext uri="{BB962C8B-B14F-4D97-AF65-F5344CB8AC3E}">
        <p14:creationId xmlns:p14="http://schemas.microsoft.com/office/powerpoint/2010/main" val="796923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6</a:t>
            </a:fld>
            <a:endParaRPr lang="de-DE"/>
          </a:p>
        </p:txBody>
      </p:sp>
    </p:spTree>
    <p:extLst>
      <p:ext uri="{BB962C8B-B14F-4D97-AF65-F5344CB8AC3E}">
        <p14:creationId xmlns:p14="http://schemas.microsoft.com/office/powerpoint/2010/main" val="1972077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rtl="0" fontAlgn="base"/>
            <a:r>
              <a:rPr lang="de-DE" b="0" i="0" u="none" strike="noStrike">
                <a:solidFill>
                  <a:srgbClr val="001432"/>
                </a:solidFill>
                <a:effectLst/>
                <a:latin typeface="Arial" panose="020B0604020202020204" pitchFamily="34" charset="0"/>
              </a:rPr>
              <a:t>Das Bundes-Klimaschutzgesetz ist teilweise verfassungswidrig und schränkt die Freiheiten zukünftiger Generationen unumkehrbar ein.</a:t>
            </a:r>
            <a:r>
              <a:rPr lang="en-US" b="0" i="0">
                <a:effectLst/>
                <a:latin typeface="Arial" panose="020B0604020202020204" pitchFamily="34" charset="0"/>
              </a:rPr>
              <a:t>​</a:t>
            </a:r>
            <a:endParaRPr lang="en-US" b="0" i="0">
              <a:effectLst/>
            </a:endParaRPr>
          </a:p>
          <a:p>
            <a:pPr algn="l" rtl="0" fontAlgn="base"/>
            <a:r>
              <a:rPr lang="de-DE" b="0" i="0">
                <a:effectLst/>
                <a:latin typeface="Arial" panose="020B0604020202020204" pitchFamily="34" charset="0"/>
              </a:rPr>
              <a:t>​</a:t>
            </a:r>
            <a:endParaRPr lang="de-DE" b="0" i="0">
              <a:effectLst/>
            </a:endParaRPr>
          </a:p>
          <a:p>
            <a:pPr algn="l" rtl="0" fontAlgn="base"/>
            <a:r>
              <a:rPr lang="de-DE" b="0" i="0" u="none" strike="noStrike">
                <a:solidFill>
                  <a:srgbClr val="001432"/>
                </a:solidFill>
                <a:effectLst/>
                <a:latin typeface="Arial" panose="020B0604020202020204" pitchFamily="34" charset="0"/>
              </a:rPr>
              <a:t>"Um das Ziel [Begrenzung der Erderwärmung auf 1,5-Grad] zu erreichen, müssen die nach 2030 noch erforderlichen Minderungen dann immer dringender und kurzfristiger erbracht werden. Von diesen künftigen Emissionsminderungspflichten ist praktisch jegliche Freiheit potenziell betroffen, weil noch nahezu alle Bereiche menschlichen Lebens mit der Emission von Treibhausgasen verbunden und damit nach 2030 von drastischen Einschränkungen bedroht sind."</a:t>
            </a:r>
            <a:r>
              <a:rPr lang="de-DE" b="0" i="0">
                <a:effectLst/>
                <a:latin typeface="Arial" panose="020B0604020202020204" pitchFamily="34" charset="0"/>
              </a:rPr>
              <a:t>​</a:t>
            </a:r>
            <a:endParaRPr lang="de-DE" b="0" i="0">
              <a:effectLst/>
            </a:endParaRPr>
          </a:p>
          <a:p>
            <a:pPr algn="l" rtl="0" fontAlgn="base"/>
            <a:r>
              <a:rPr lang="de-DE" b="0" i="0">
                <a:effectLst/>
                <a:latin typeface="Arial" panose="020B0604020202020204" pitchFamily="34" charset="0"/>
              </a:rPr>
              <a:t>​</a:t>
            </a:r>
            <a:endParaRPr lang="de-DE" b="0" i="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800">
                <a:solidFill>
                  <a:srgbClr val="333333"/>
                </a:solidFill>
                <a:effectLst/>
                <a:latin typeface="Helvetica" panose="020B0604020202020204" pitchFamily="34" charset="0"/>
                <a:ea typeface="Calibri" panose="020F0502020204030204" pitchFamily="34" charset="0"/>
              </a:rPr>
              <a:t>Die aus Art. 2 Abs. 2 Satz 1 GG folgende Schutzpflicht des Staates umfasst auch die Verpflichtung, Leben und Gesundheit vor den Gefahren des Klimawandels zu schützen. Angesichts der großen Gefahren, die ein immer weiter voranschreitender Klimawandel auch für die durch Art. 2 Abs. 2 Satz 1 GG geschützten Rechtsgüter etwa durch Hitzewellen, Überschwemmungen oder Wirbelstürme mit sich bringen kann (oben </a:t>
            </a:r>
            <a:r>
              <a:rPr lang="de-DE" sz="1800" err="1">
                <a:solidFill>
                  <a:srgbClr val="333333"/>
                </a:solidFill>
                <a:effectLst/>
                <a:latin typeface="Helvetica" panose="020B0604020202020204" pitchFamily="34" charset="0"/>
                <a:ea typeface="Calibri" panose="020F0502020204030204" pitchFamily="34" charset="0"/>
              </a:rPr>
              <a:t>Rn</a:t>
            </a:r>
            <a:r>
              <a:rPr lang="de-DE" sz="1800">
                <a:solidFill>
                  <a:srgbClr val="333333"/>
                </a:solidFill>
                <a:effectLst/>
                <a:latin typeface="Helvetica" panose="020B0604020202020204" pitchFamily="34" charset="0"/>
                <a:ea typeface="Calibri" panose="020F0502020204030204" pitchFamily="34" charset="0"/>
              </a:rPr>
              <a:t>. 22 ff.), ist der Staat hierzu sowohl den heute lebenden Menschen als auch objektivrechtlich im Hinblick auf künftige Generationen verpflichtet.</a:t>
            </a:r>
            <a:endParaRPr lang="de-DE" sz="1800">
              <a:effectLst/>
              <a:latin typeface="Calibri" panose="020F0502020204030204" pitchFamily="34" charset="0"/>
              <a:ea typeface="Calibri" panose="020F0502020204030204" pitchFamily="34" charset="0"/>
            </a:endParaRPr>
          </a:p>
          <a:p>
            <a:endParaRPr lang="en-US"/>
          </a:p>
        </p:txBody>
      </p:sp>
      <p:sp>
        <p:nvSpPr>
          <p:cNvPr id="4" name="Foliennummernplatzhalter 3"/>
          <p:cNvSpPr>
            <a:spLocks noGrp="1"/>
          </p:cNvSpPr>
          <p:nvPr>
            <p:ph type="sldNum" sz="quarter" idx="5"/>
          </p:nvPr>
        </p:nvSpPr>
        <p:spPr/>
        <p:txBody>
          <a:bodyPr/>
          <a:lstStyle/>
          <a:p>
            <a:fld id="{392BAC6B-EAF1-7F40-91F2-CC4507AE787C}" type="slidenum">
              <a:rPr lang="de-DE" smtClean="0"/>
              <a:t>8</a:t>
            </a:fld>
            <a:endParaRPr lang="de-DE"/>
          </a:p>
        </p:txBody>
      </p:sp>
    </p:spTree>
    <p:extLst>
      <p:ext uri="{BB962C8B-B14F-4D97-AF65-F5344CB8AC3E}">
        <p14:creationId xmlns:p14="http://schemas.microsoft.com/office/powerpoint/2010/main" val="4257006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Kommen wir zu den Zielen.</a:t>
            </a:r>
          </a:p>
        </p:txBody>
      </p:sp>
    </p:spTree>
    <p:extLst>
      <p:ext uri="{BB962C8B-B14F-4D97-AF65-F5344CB8AC3E}">
        <p14:creationId xmlns:p14="http://schemas.microsoft.com/office/powerpoint/2010/main" val="3490949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Kommen wir zu den Zielen.</a:t>
            </a:r>
          </a:p>
        </p:txBody>
      </p:sp>
    </p:spTree>
    <p:extLst>
      <p:ext uri="{BB962C8B-B14F-4D97-AF65-F5344CB8AC3E}">
        <p14:creationId xmlns:p14="http://schemas.microsoft.com/office/powerpoint/2010/main" val="8405002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392BAC6B-EAF1-7F40-91F2-CC4507AE787C}" type="slidenum">
              <a:rPr lang="de-DE" smtClean="0"/>
              <a:t>11</a:t>
            </a:fld>
            <a:endParaRPr lang="de-DE"/>
          </a:p>
        </p:txBody>
      </p:sp>
    </p:spTree>
    <p:extLst>
      <p:ext uri="{BB962C8B-B14F-4D97-AF65-F5344CB8AC3E}">
        <p14:creationId xmlns:p14="http://schemas.microsoft.com/office/powerpoint/2010/main" val="34696868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Ein Beispiel für eine Normierung, hier im </a:t>
            </a:r>
            <a:r>
              <a:rPr lang="de-DE" b="1"/>
              <a:t>Verkehrssektor </a:t>
            </a:r>
            <a:r>
              <a:rPr lang="de-DE"/>
              <a:t>(Maßnahme: </a:t>
            </a:r>
            <a:r>
              <a:rPr lang="de-DE">
                <a:effectLst/>
                <a:latin typeface="Arial"/>
                <a:cs typeface="Arial"/>
              </a:rPr>
              <a:t>Erstzulassungsverbot für Pkw mit Verbrennungsmotoren</a:t>
            </a:r>
            <a:r>
              <a:rPr lang="de-DE"/>
              <a:t>)</a:t>
            </a:r>
          </a:p>
        </p:txBody>
      </p:sp>
      <p:sp>
        <p:nvSpPr>
          <p:cNvPr id="4" name="Foliennummernplatzhalter 3"/>
          <p:cNvSpPr>
            <a:spLocks noGrp="1"/>
          </p:cNvSpPr>
          <p:nvPr>
            <p:ph type="sldNum" sz="quarter" idx="5"/>
          </p:nvPr>
        </p:nvSpPr>
        <p:spPr/>
        <p:txBody>
          <a:bodyPr/>
          <a:lstStyle/>
          <a:p>
            <a:fld id="{392BAC6B-EAF1-7F40-91F2-CC4507AE787C}" type="slidenum">
              <a:rPr lang="de-DE" smtClean="0"/>
              <a:t>13</a:t>
            </a:fld>
            <a:endParaRPr lang="de-DE"/>
          </a:p>
        </p:txBody>
      </p:sp>
    </p:spTree>
    <p:extLst>
      <p:ext uri="{BB962C8B-B14F-4D97-AF65-F5344CB8AC3E}">
        <p14:creationId xmlns:p14="http://schemas.microsoft.com/office/powerpoint/2010/main" val="42182600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4.bin"/></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image" Target="../media/image7.emf"/></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D1AA51-D695-2B46-875E-A953EB3D162B}"/>
              </a:ext>
            </a:extLst>
          </p:cNvPr>
          <p:cNvSpPr>
            <a:spLocks noGrp="1"/>
          </p:cNvSpPr>
          <p:nvPr>
            <p:ph type="title"/>
          </p:nvPr>
        </p:nvSpPr>
        <p:spPr/>
        <p:txBody>
          <a:bodyPr/>
          <a:lstStyle/>
          <a:p>
            <a:r>
              <a:rPr lang="de-DE"/>
              <a:t>Mastertitelformat bearbeiten</a:t>
            </a:r>
            <a:endParaRPr lang="en-GB"/>
          </a:p>
        </p:txBody>
      </p:sp>
      <p:sp>
        <p:nvSpPr>
          <p:cNvPr id="3" name="Fußzeilenplatzhalter 2">
            <a:extLst>
              <a:ext uri="{FF2B5EF4-FFF2-40B4-BE49-F238E27FC236}">
                <a16:creationId xmlns:a16="http://schemas.microsoft.com/office/drawing/2014/main" id="{FFC9AFAD-C49B-1040-8FA0-79041CCF469A}"/>
              </a:ext>
            </a:extLst>
          </p:cNvPr>
          <p:cNvSpPr>
            <a:spLocks noGrp="1"/>
          </p:cNvSpPr>
          <p:nvPr>
            <p:ph type="ftr" sz="quarter" idx="10"/>
          </p:nvPr>
        </p:nvSpPr>
        <p:spPr/>
        <p:txBody>
          <a:bodyPr/>
          <a:lstStyle/>
          <a:p>
            <a:r>
              <a:rPr lang="de-DE"/>
              <a:t>Rahmenstrategie 2021 - Name Referent*in</a:t>
            </a:r>
          </a:p>
        </p:txBody>
      </p:sp>
      <p:sp>
        <p:nvSpPr>
          <p:cNvPr id="4" name="Foliennummernplatzhalter 3">
            <a:extLst>
              <a:ext uri="{FF2B5EF4-FFF2-40B4-BE49-F238E27FC236}">
                <a16:creationId xmlns:a16="http://schemas.microsoft.com/office/drawing/2014/main" id="{17C27DF7-E53B-E240-9C62-AF038C0D703A}"/>
              </a:ext>
            </a:extLst>
          </p:cNvPr>
          <p:cNvSpPr>
            <a:spLocks noGrp="1"/>
          </p:cNvSpPr>
          <p:nvPr>
            <p:ph type="sldNum" sz="quarter" idx="11"/>
          </p:nvPr>
        </p:nvSpPr>
        <p:spPr/>
        <p:txBody>
          <a:bodyPr/>
          <a:lstStyle/>
          <a:p>
            <a:r>
              <a:rPr lang="de-DE"/>
              <a:t>Seite </a:t>
            </a:r>
            <a:fld id="{467D92FA-E26D-B845-B3B6-17DDDEAFDF6E}" type="slidenum">
              <a:rPr lang="de-DE" smtClean="0"/>
              <a:pPr/>
              <a:t>‹Nr.›</a:t>
            </a:fld>
            <a:r>
              <a:rPr lang="de-DE"/>
              <a:t>//XX</a:t>
            </a:r>
          </a:p>
        </p:txBody>
      </p:sp>
    </p:spTree>
    <p:extLst>
      <p:ext uri="{BB962C8B-B14F-4D97-AF65-F5344CB8AC3E}">
        <p14:creationId xmlns:p14="http://schemas.microsoft.com/office/powerpoint/2010/main" val="756719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ellenfolie mehrfarbig">
    <p:spTree>
      <p:nvGrpSpPr>
        <p:cNvPr id="1" name=""/>
        <p:cNvGrpSpPr/>
        <p:nvPr/>
      </p:nvGrpSpPr>
      <p:grpSpPr>
        <a:xfrm>
          <a:off x="0" y="0"/>
          <a:ext cx="0" cy="0"/>
          <a:chOff x="0" y="0"/>
          <a:chExt cx="0" cy="0"/>
        </a:xfrm>
      </p:grpSpPr>
      <p:sp>
        <p:nvSpPr>
          <p:cNvPr id="17" name="Inhaltsplatzhalter 2">
            <a:extLst>
              <a:ext uri="{FF2B5EF4-FFF2-40B4-BE49-F238E27FC236}">
                <a16:creationId xmlns:a16="http://schemas.microsoft.com/office/drawing/2014/main" id="{992B6177-4456-F449-8318-048BE26751AA}"/>
              </a:ext>
            </a:extLst>
          </p:cNvPr>
          <p:cNvSpPr>
            <a:spLocks noGrp="1"/>
          </p:cNvSpPr>
          <p:nvPr>
            <p:ph sz="half" idx="17" hasCustomPrompt="1"/>
          </p:nvPr>
        </p:nvSpPr>
        <p:spPr>
          <a:xfrm>
            <a:off x="5159618" y="2496415"/>
            <a:ext cx="6356212" cy="1421742"/>
          </a:xfrm>
        </p:spPr>
        <p:txBody>
          <a:bodyPr numCol="3"/>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Inhaltsplatzhalter 2">
            <a:extLst>
              <a:ext uri="{FF2B5EF4-FFF2-40B4-BE49-F238E27FC236}">
                <a16:creationId xmlns:a16="http://schemas.microsoft.com/office/drawing/2014/main" id="{E2CF6811-BA3A-B04A-81AF-A57D8EBC665F}"/>
              </a:ext>
            </a:extLst>
          </p:cNvPr>
          <p:cNvSpPr>
            <a:spLocks noGrp="1"/>
          </p:cNvSpPr>
          <p:nvPr>
            <p:ph sz="half" idx="1" hasCustomPrompt="1"/>
          </p:nvPr>
        </p:nvSpPr>
        <p:spPr>
          <a:xfrm>
            <a:off x="677558" y="2493528"/>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0" name="Inhaltsplatzhalter 2">
            <a:extLst>
              <a:ext uri="{FF2B5EF4-FFF2-40B4-BE49-F238E27FC236}">
                <a16:creationId xmlns:a16="http://schemas.microsoft.com/office/drawing/2014/main" id="{3D583DFE-5EC0-7644-9C2B-E7496DE297F4}"/>
              </a:ext>
            </a:extLst>
          </p:cNvPr>
          <p:cNvSpPr>
            <a:spLocks noGrp="1"/>
          </p:cNvSpPr>
          <p:nvPr>
            <p:ph sz="half" idx="10" hasCustomPrompt="1"/>
          </p:nvPr>
        </p:nvSpPr>
        <p:spPr>
          <a:xfrm>
            <a:off x="677559" y="1717784"/>
            <a:ext cx="3939410" cy="594693"/>
          </a:xfrm>
          <a:solidFill>
            <a:schemeClr val="bg1"/>
          </a:solidFill>
        </p:spPr>
        <p:txBody>
          <a:bodyPr anchor="ctr" anchorCtr="0">
            <a:normAutofit/>
          </a:bodyPr>
          <a:lstStyle>
            <a:lvl1pPr marL="0" indent="0">
              <a:buNone/>
              <a:defRPr sz="2000" b="1" baseline="0">
                <a:solidFill>
                  <a:schemeClr val="bg2"/>
                </a:solidFill>
                <a:latin typeface="Arial" panose="020B0604020202020204" pitchFamily="34" charset="0"/>
              </a:defRPr>
            </a:lvl1pPr>
          </a:lstStyle>
          <a:p>
            <a:r>
              <a:rPr lang="de-DE"/>
              <a:t>TABELLENKOPF 1</a:t>
            </a:r>
          </a:p>
        </p:txBody>
      </p:sp>
      <p:sp>
        <p:nvSpPr>
          <p:cNvPr id="11" name="Inhaltsplatzhalter 2">
            <a:extLst>
              <a:ext uri="{FF2B5EF4-FFF2-40B4-BE49-F238E27FC236}">
                <a16:creationId xmlns:a16="http://schemas.microsoft.com/office/drawing/2014/main" id="{A7DA0EE6-554C-E144-BDEA-747833191E4D}"/>
              </a:ext>
            </a:extLst>
          </p:cNvPr>
          <p:cNvSpPr>
            <a:spLocks noGrp="1"/>
          </p:cNvSpPr>
          <p:nvPr>
            <p:ph sz="half" idx="11" hasCustomPrompt="1"/>
          </p:nvPr>
        </p:nvSpPr>
        <p:spPr>
          <a:xfrm>
            <a:off x="677558" y="3247094"/>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2" name="Inhaltsplatzhalter 2">
            <a:extLst>
              <a:ext uri="{FF2B5EF4-FFF2-40B4-BE49-F238E27FC236}">
                <a16:creationId xmlns:a16="http://schemas.microsoft.com/office/drawing/2014/main" id="{9CB91872-F8D7-7B45-B6AC-A183F35AD267}"/>
              </a:ext>
            </a:extLst>
          </p:cNvPr>
          <p:cNvSpPr>
            <a:spLocks noGrp="1"/>
          </p:cNvSpPr>
          <p:nvPr>
            <p:ph sz="half" idx="12" hasCustomPrompt="1"/>
          </p:nvPr>
        </p:nvSpPr>
        <p:spPr>
          <a:xfrm>
            <a:off x="677558" y="4116642"/>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3" name="Inhaltsplatzhalter 2">
            <a:extLst>
              <a:ext uri="{FF2B5EF4-FFF2-40B4-BE49-F238E27FC236}">
                <a16:creationId xmlns:a16="http://schemas.microsoft.com/office/drawing/2014/main" id="{74B5EAC1-736E-8345-8537-D18CA9F2086C}"/>
              </a:ext>
            </a:extLst>
          </p:cNvPr>
          <p:cNvSpPr>
            <a:spLocks noGrp="1"/>
          </p:cNvSpPr>
          <p:nvPr>
            <p:ph sz="half" idx="13" hasCustomPrompt="1"/>
          </p:nvPr>
        </p:nvSpPr>
        <p:spPr>
          <a:xfrm>
            <a:off x="677558" y="4870208"/>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4" name="Inhaltsplatzhalter 2">
            <a:extLst>
              <a:ext uri="{FF2B5EF4-FFF2-40B4-BE49-F238E27FC236}">
                <a16:creationId xmlns:a16="http://schemas.microsoft.com/office/drawing/2014/main" id="{BAB823C7-06D9-D645-A950-6BC8EA871B7C}"/>
              </a:ext>
            </a:extLst>
          </p:cNvPr>
          <p:cNvSpPr>
            <a:spLocks noGrp="1"/>
          </p:cNvSpPr>
          <p:nvPr>
            <p:ph sz="half" idx="14" hasCustomPrompt="1"/>
          </p:nvPr>
        </p:nvSpPr>
        <p:spPr>
          <a:xfrm>
            <a:off x="5159618" y="1717784"/>
            <a:ext cx="6356212" cy="594693"/>
          </a:xfrm>
          <a:solidFill>
            <a:schemeClr val="accent1"/>
          </a:solidFill>
        </p:spPr>
        <p:txBody>
          <a:bodyPr anchor="ctr" anchorCtr="0">
            <a:normAutofit/>
          </a:bodyPr>
          <a:lstStyle>
            <a:lvl1pPr marL="0" indent="0">
              <a:buNone/>
              <a:defRPr sz="2000" b="1">
                <a:solidFill>
                  <a:schemeClr val="bg2"/>
                </a:solidFill>
              </a:defRPr>
            </a:lvl1pPr>
          </a:lstStyle>
          <a:p>
            <a:r>
              <a:rPr lang="de-DE"/>
              <a:t>TABELLENKOPF 2</a:t>
            </a:r>
          </a:p>
        </p:txBody>
      </p:sp>
      <p:sp>
        <p:nvSpPr>
          <p:cNvPr id="15" name="Inhaltsplatzhalter 2">
            <a:extLst>
              <a:ext uri="{FF2B5EF4-FFF2-40B4-BE49-F238E27FC236}">
                <a16:creationId xmlns:a16="http://schemas.microsoft.com/office/drawing/2014/main" id="{C0831AA8-1DC1-4A49-A752-EFA72B595A91}"/>
              </a:ext>
            </a:extLst>
          </p:cNvPr>
          <p:cNvSpPr>
            <a:spLocks noGrp="1"/>
          </p:cNvSpPr>
          <p:nvPr>
            <p:ph sz="half" idx="15" hasCustomPrompt="1"/>
          </p:nvPr>
        </p:nvSpPr>
        <p:spPr>
          <a:xfrm>
            <a:off x="5159618" y="4116642"/>
            <a:ext cx="6356212" cy="594693"/>
          </a:xfrm>
          <a:solidFill>
            <a:schemeClr val="accent2"/>
          </a:solidFill>
        </p:spPr>
        <p:txBody>
          <a:bodyPr anchor="ctr" anchorCtr="0">
            <a:normAutofit/>
          </a:bodyPr>
          <a:lstStyle>
            <a:lvl1pPr marL="0" indent="0">
              <a:buNone/>
              <a:defRPr sz="2000" b="1">
                <a:solidFill>
                  <a:schemeClr val="bg2"/>
                </a:solidFill>
              </a:defRPr>
            </a:lvl1pPr>
          </a:lstStyle>
          <a:p>
            <a:r>
              <a:rPr lang="de-DE"/>
              <a:t>TABELLENKOPF 3</a:t>
            </a:r>
          </a:p>
        </p:txBody>
      </p:sp>
      <p:sp>
        <p:nvSpPr>
          <p:cNvPr id="16" name="Inhaltsplatzhalter 2">
            <a:extLst>
              <a:ext uri="{FF2B5EF4-FFF2-40B4-BE49-F238E27FC236}">
                <a16:creationId xmlns:a16="http://schemas.microsoft.com/office/drawing/2014/main" id="{91CF6938-AB8E-D040-BAA9-46B1A7EB82FC}"/>
              </a:ext>
            </a:extLst>
          </p:cNvPr>
          <p:cNvSpPr>
            <a:spLocks noGrp="1"/>
          </p:cNvSpPr>
          <p:nvPr>
            <p:ph sz="half" idx="16" hasCustomPrompt="1"/>
          </p:nvPr>
        </p:nvSpPr>
        <p:spPr>
          <a:xfrm>
            <a:off x="5159618" y="4909820"/>
            <a:ext cx="6356212"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8" name="Titelplatzhalter 1">
            <a:extLst>
              <a:ext uri="{FF2B5EF4-FFF2-40B4-BE49-F238E27FC236}">
                <a16:creationId xmlns:a16="http://schemas.microsoft.com/office/drawing/2014/main" id="{C88DE74A-C8FD-8049-BD0C-FFC9C123D58A}"/>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2614546944"/>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ollbildfolie dunke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8DF3A49-CA83-EF47-B004-F9C5506F77A0}"/>
              </a:ext>
            </a:extLst>
          </p:cNvPr>
          <p:cNvSpPr>
            <a:spLocks noGrp="1"/>
          </p:cNvSpPr>
          <p:nvPr>
            <p:ph type="pic" sz="quarter" idx="10" hasCustomPrompt="1"/>
          </p:nvPr>
        </p:nvSpPr>
        <p:spPr>
          <a:xfrm>
            <a:off x="229850" y="239844"/>
            <a:ext cx="11705476" cy="6400800"/>
          </a:xfrm>
          <a:solidFill>
            <a:schemeClr val="tx1">
              <a:lumMod val="85000"/>
              <a:alpha val="90000"/>
            </a:schemeClr>
          </a:solidFill>
        </p:spPr>
        <p:txBody>
          <a:bodyPr/>
          <a:lstStyle>
            <a:lvl1pPr>
              <a:defRPr>
                <a:solidFill>
                  <a:schemeClr val="bg2"/>
                </a:solidFill>
              </a:defRPr>
            </a:lvl1pPr>
          </a:lstStyle>
          <a:p>
            <a:r>
              <a:rPr lang="de-DE"/>
              <a:t>Dunkles Bild</a:t>
            </a:r>
          </a:p>
        </p:txBody>
      </p:sp>
      <p:sp>
        <p:nvSpPr>
          <p:cNvPr id="10" name="Textplatzhalter 9">
            <a:extLst>
              <a:ext uri="{FF2B5EF4-FFF2-40B4-BE49-F238E27FC236}">
                <a16:creationId xmlns:a16="http://schemas.microsoft.com/office/drawing/2014/main" id="{AA409F55-F0F7-4B4F-A7D9-7AE141A6A532}"/>
              </a:ext>
            </a:extLst>
          </p:cNvPr>
          <p:cNvSpPr>
            <a:spLocks noGrp="1"/>
          </p:cNvSpPr>
          <p:nvPr>
            <p:ph type="body" sz="quarter" idx="11" hasCustomPrompt="1"/>
          </p:nvPr>
        </p:nvSpPr>
        <p:spPr>
          <a:xfrm>
            <a:off x="360363" y="6216650"/>
            <a:ext cx="7221537" cy="307975"/>
          </a:xfrm>
        </p:spPr>
        <p:txBody>
          <a:bodyPr anchor="b" anchorCtr="0">
            <a:normAutofit/>
          </a:bodyPr>
          <a:lstStyle>
            <a:lvl1pPr marL="0" indent="0">
              <a:buNone/>
              <a:defRPr lang="de-DE" sz="1000" smtClean="0">
                <a:solidFill>
                  <a:schemeClr val="tx1"/>
                </a:solidFill>
                <a:effectLst/>
              </a:defRPr>
            </a:lvl1pPr>
          </a:lstStyle>
          <a:p>
            <a:r>
              <a:rPr lang="de-DE">
                <a:solidFill>
                  <a:srgbClr val="FFFFFF"/>
                </a:solidFill>
                <a:effectLst/>
                <a:latin typeface="Arial" panose="020B0604020202020204" pitchFamily="34" charset="0"/>
              </a:rPr>
              <a:t>Quelle: Beispiel für ein dunkles vollflächiges Bild in Anwendung mit dem Logo</a:t>
            </a:r>
          </a:p>
        </p:txBody>
      </p:sp>
      <p:pic>
        <p:nvPicPr>
          <p:cNvPr id="5" name="Grafik 4">
            <a:extLst>
              <a:ext uri="{FF2B5EF4-FFF2-40B4-BE49-F238E27FC236}">
                <a16:creationId xmlns:a16="http://schemas.microsoft.com/office/drawing/2014/main" id="{7FAAE7FF-208F-2043-85E9-9A33928EFA7B}"/>
              </a:ext>
            </a:extLst>
          </p:cNvPr>
          <p:cNvPicPr>
            <a:picLocks noChangeAspect="1"/>
          </p:cNvPicPr>
          <p:nvPr userDrawn="1"/>
        </p:nvPicPr>
        <p:blipFill>
          <a:blip r:embed="rId2"/>
          <a:stretch>
            <a:fillRect/>
          </a:stretch>
        </p:blipFill>
        <p:spPr>
          <a:xfrm>
            <a:off x="8772629" y="365126"/>
            <a:ext cx="2829657" cy="951594"/>
          </a:xfrm>
          <a:prstGeom prst="rect">
            <a:avLst/>
          </a:prstGeom>
        </p:spPr>
      </p:pic>
      <p:sp>
        <p:nvSpPr>
          <p:cNvPr id="6" name="Titelplatzhalter 1">
            <a:extLst>
              <a:ext uri="{FF2B5EF4-FFF2-40B4-BE49-F238E27FC236}">
                <a16:creationId xmlns:a16="http://schemas.microsoft.com/office/drawing/2014/main" id="{26BA3A1E-5EFF-5040-B178-505B1F9D08DE}"/>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lvl1pPr>
              <a:defRPr>
                <a:solidFill>
                  <a:schemeClr val="bg2"/>
                </a:solidFill>
              </a:defRPr>
            </a:lvl1pPr>
          </a:lstStyle>
          <a:p>
            <a:r>
              <a:rPr lang="de-DE"/>
              <a:t>Titel hinzufügen</a:t>
            </a:r>
          </a:p>
        </p:txBody>
      </p:sp>
    </p:spTree>
    <p:extLst>
      <p:ext uri="{BB962C8B-B14F-4D97-AF65-F5344CB8AC3E}">
        <p14:creationId xmlns:p14="http://schemas.microsoft.com/office/powerpoint/2010/main" val="238002063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ollbildfolie hell">
    <p:spTree>
      <p:nvGrpSpPr>
        <p:cNvPr id="1" name=""/>
        <p:cNvGrpSpPr/>
        <p:nvPr/>
      </p:nvGrpSpPr>
      <p:grpSpPr>
        <a:xfrm>
          <a:off x="0" y="0"/>
          <a:ext cx="0" cy="0"/>
          <a:chOff x="0" y="0"/>
          <a:chExt cx="0" cy="0"/>
        </a:xfrm>
      </p:grpSpPr>
      <p:sp>
        <p:nvSpPr>
          <p:cNvPr id="7" name="Bildplatzhalter 6">
            <a:extLst>
              <a:ext uri="{FF2B5EF4-FFF2-40B4-BE49-F238E27FC236}">
                <a16:creationId xmlns:a16="http://schemas.microsoft.com/office/drawing/2014/main" id="{18DF3A49-CA83-EF47-B004-F9C5506F77A0}"/>
              </a:ext>
            </a:extLst>
          </p:cNvPr>
          <p:cNvSpPr>
            <a:spLocks noGrp="1"/>
          </p:cNvSpPr>
          <p:nvPr>
            <p:ph type="pic" sz="quarter" idx="10" hasCustomPrompt="1"/>
          </p:nvPr>
        </p:nvSpPr>
        <p:spPr>
          <a:xfrm>
            <a:off x="0" y="0"/>
            <a:ext cx="12192000" cy="6858000"/>
          </a:xfrm>
          <a:solidFill>
            <a:schemeClr val="tx1">
              <a:lumMod val="85000"/>
              <a:alpha val="10000"/>
            </a:schemeClr>
          </a:solidFill>
        </p:spPr>
        <p:txBody>
          <a:bodyPr/>
          <a:lstStyle>
            <a:lvl1pPr>
              <a:defRPr/>
            </a:lvl1pPr>
          </a:lstStyle>
          <a:p>
            <a:r>
              <a:rPr lang="de-DE"/>
              <a:t>Helles Bild</a:t>
            </a:r>
          </a:p>
        </p:txBody>
      </p:sp>
      <p:sp>
        <p:nvSpPr>
          <p:cNvPr id="10" name="Textplatzhalter 9">
            <a:extLst>
              <a:ext uri="{FF2B5EF4-FFF2-40B4-BE49-F238E27FC236}">
                <a16:creationId xmlns:a16="http://schemas.microsoft.com/office/drawing/2014/main" id="{AA409F55-F0F7-4B4F-A7D9-7AE141A6A532}"/>
              </a:ext>
            </a:extLst>
          </p:cNvPr>
          <p:cNvSpPr>
            <a:spLocks noGrp="1"/>
          </p:cNvSpPr>
          <p:nvPr>
            <p:ph type="body" sz="quarter" idx="11" hasCustomPrompt="1"/>
          </p:nvPr>
        </p:nvSpPr>
        <p:spPr>
          <a:xfrm>
            <a:off x="360363" y="6216650"/>
            <a:ext cx="7221537" cy="307975"/>
          </a:xfrm>
        </p:spPr>
        <p:txBody>
          <a:bodyPr anchor="b" anchorCtr="0">
            <a:normAutofit/>
          </a:bodyPr>
          <a:lstStyle>
            <a:lvl1pPr marL="0" indent="0">
              <a:buNone/>
              <a:defRPr lang="de-DE" sz="1000" smtClean="0">
                <a:effectLst/>
              </a:defRPr>
            </a:lvl1pPr>
          </a:lstStyle>
          <a:p>
            <a:r>
              <a:rPr lang="de-DE">
                <a:solidFill>
                  <a:srgbClr val="001432"/>
                </a:solidFill>
                <a:effectLst/>
                <a:latin typeface="Arial" panose="020B0604020202020204" pitchFamily="34" charset="0"/>
              </a:rPr>
              <a:t>Quelle: Beispiel für ein dunkles vollflächiges Bild in Anwendung mit dem Logo</a:t>
            </a:r>
          </a:p>
        </p:txBody>
      </p:sp>
      <p:pic>
        <p:nvPicPr>
          <p:cNvPr id="9" name="Grafik 8">
            <a:extLst>
              <a:ext uri="{FF2B5EF4-FFF2-40B4-BE49-F238E27FC236}">
                <a16:creationId xmlns:a16="http://schemas.microsoft.com/office/drawing/2014/main" id="{2A2FB161-2A9F-624D-AE19-35B69F7CF460}"/>
              </a:ext>
            </a:extLst>
          </p:cNvPr>
          <p:cNvPicPr>
            <a:picLocks noChangeAspect="1"/>
          </p:cNvPicPr>
          <p:nvPr userDrawn="1"/>
        </p:nvPicPr>
        <p:blipFill>
          <a:blip r:embed="rId2"/>
          <a:stretch>
            <a:fillRect/>
          </a:stretch>
        </p:blipFill>
        <p:spPr>
          <a:xfrm>
            <a:off x="9095015" y="679215"/>
            <a:ext cx="2177384" cy="341320"/>
          </a:xfrm>
          <a:prstGeom prst="rect">
            <a:avLst/>
          </a:prstGeom>
        </p:spPr>
      </p:pic>
      <p:sp>
        <p:nvSpPr>
          <p:cNvPr id="5" name="Titelplatzhalter 1">
            <a:extLst>
              <a:ext uri="{FF2B5EF4-FFF2-40B4-BE49-F238E27FC236}">
                <a16:creationId xmlns:a16="http://schemas.microsoft.com/office/drawing/2014/main" id="{F353D9CE-E466-E941-85FA-8E7D10B44524}"/>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1347622954"/>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chlussfolie">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A5CFD5E-FAA1-9B40-BF5E-E7A81AF45E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854259"/>
            <a:ext cx="9144000" cy="2387600"/>
          </a:xfrm>
        </p:spPr>
        <p:txBody>
          <a:bodyPr anchor="b">
            <a:normAutofit/>
          </a:bodyPr>
          <a:lstStyle>
            <a:lvl1pPr algn="l">
              <a:defRPr sz="4800" b="1">
                <a:solidFill>
                  <a:schemeClr val="bg2"/>
                </a:solidFill>
              </a:defRPr>
            </a:lvl1pPr>
          </a:lstStyle>
          <a:p>
            <a:r>
              <a:rPr lang="de-DE" b="1">
                <a:effectLst/>
                <a:latin typeface="Arial" panose="020B0604020202020204" pitchFamily="34" charset="0"/>
              </a:rPr>
              <a:t>Titel </a:t>
            </a:r>
            <a:br>
              <a:rPr lang="de-DE" b="1">
                <a:effectLst/>
                <a:latin typeface="Arial" panose="020B0604020202020204" pitchFamily="34" charset="0"/>
              </a:rPr>
            </a:br>
            <a:r>
              <a:rPr lang="de-DE" b="1">
                <a:effectLst/>
                <a:latin typeface="Arial" panose="020B0604020202020204" pitchFamily="34" charset="0"/>
              </a:rPr>
              <a:t>Schlussfolie</a:t>
            </a:r>
            <a:endParaRPr lang="de-DE">
              <a:effectLst/>
              <a:latin typeface="Arial" panose="020B0604020202020204" pitchFamily="34" charset="0"/>
            </a:endParaRP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hasCustomPrompt="1"/>
          </p:nvPr>
        </p:nvSpPr>
        <p:spPr>
          <a:xfrm>
            <a:off x="784261" y="5333934"/>
            <a:ext cx="9144000" cy="665890"/>
          </a:xfrm>
        </p:spPr>
        <p:txBody>
          <a:bodyPr>
            <a:normAutofit/>
          </a:bodyPr>
          <a:lstStyle>
            <a:lvl1pPr marL="0" indent="0" algn="l">
              <a:buNone/>
              <a:defRPr lang="de-DE" smtClean="0">
                <a:solidFill>
                  <a:srgbClr val="002060"/>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solidFill>
                  <a:srgbClr val="FFFFFF"/>
                </a:solidFill>
                <a:effectLst/>
                <a:latin typeface="Arial" panose="020B0604020202020204" pitchFamily="34" charset="0"/>
              </a:rPr>
              <a:t>Unterzeile</a:t>
            </a:r>
          </a:p>
        </p:txBody>
      </p:sp>
      <p:sp>
        <p:nvSpPr>
          <p:cNvPr id="10" name="Rechteck 9">
            <a:extLst>
              <a:ext uri="{FF2B5EF4-FFF2-40B4-BE49-F238E27FC236}">
                <a16:creationId xmlns:a16="http://schemas.microsoft.com/office/drawing/2014/main" id="{1D4BC111-A253-D742-9991-0567A54F209C}"/>
              </a:ext>
            </a:extLst>
          </p:cNvPr>
          <p:cNvSpPr/>
          <p:nvPr userDrawn="1"/>
        </p:nvSpPr>
        <p:spPr>
          <a:xfrm>
            <a:off x="784261" y="6456461"/>
            <a:ext cx="2031325" cy="307777"/>
          </a:xfrm>
          <a:prstGeom prst="rect">
            <a:avLst/>
          </a:prstGeom>
        </p:spPr>
        <p:txBody>
          <a:bodyPr wrap="none">
            <a:spAutoFit/>
          </a:bodyPr>
          <a:lstStyle/>
          <a:p>
            <a:r>
              <a:rPr lang="de-DE" sz="1400" b="1" err="1">
                <a:solidFill>
                  <a:schemeClr val="bg2"/>
                </a:solidFill>
                <a:effectLst/>
                <a:latin typeface="Arial" panose="020B0604020202020204" pitchFamily="34" charset="0"/>
              </a:rPr>
              <a:t>GermanZero</a:t>
            </a:r>
            <a:r>
              <a:rPr lang="de-DE" sz="1400" b="1">
                <a:solidFill>
                  <a:schemeClr val="bg2"/>
                </a:solidFill>
                <a:effectLst/>
                <a:latin typeface="Arial" panose="020B0604020202020204" pitchFamily="34" charset="0"/>
              </a:rPr>
              <a:t> e.V.</a:t>
            </a:r>
            <a:r>
              <a:rPr lang="de-DE" sz="1400">
                <a:solidFill>
                  <a:schemeClr val="bg2"/>
                </a:solidFill>
                <a:effectLst/>
                <a:latin typeface="Arial" panose="020B0604020202020204" pitchFamily="34" charset="0"/>
              </a:rPr>
              <a:t> 	</a:t>
            </a:r>
            <a:endParaRPr lang="de-DE" sz="1400">
              <a:solidFill>
                <a:schemeClr val="bg2"/>
              </a:solidFill>
            </a:endParaRPr>
          </a:p>
        </p:txBody>
      </p:sp>
      <p:sp>
        <p:nvSpPr>
          <p:cNvPr id="8" name="Rechteck 7">
            <a:extLst>
              <a:ext uri="{FF2B5EF4-FFF2-40B4-BE49-F238E27FC236}">
                <a16:creationId xmlns:a16="http://schemas.microsoft.com/office/drawing/2014/main" id="{C9A245D2-EB27-A84E-8D3E-AFE05EF08D34}"/>
              </a:ext>
            </a:extLst>
          </p:cNvPr>
          <p:cNvSpPr/>
          <p:nvPr userDrawn="1"/>
        </p:nvSpPr>
        <p:spPr>
          <a:xfrm>
            <a:off x="4581625" y="6456461"/>
            <a:ext cx="6699149" cy="307777"/>
          </a:xfrm>
          <a:prstGeom prst="rect">
            <a:avLst/>
          </a:prstGeom>
        </p:spPr>
        <p:txBody>
          <a:bodyPr wrap="square">
            <a:spAutoFit/>
          </a:bodyPr>
          <a:lstStyle/>
          <a:p>
            <a:pPr algn="r"/>
            <a:r>
              <a:rPr lang="de-DE" sz="1400" err="1">
                <a:solidFill>
                  <a:schemeClr val="bg2"/>
                </a:solidFill>
                <a:effectLst/>
                <a:latin typeface="Arial" panose="020B0604020202020204" pitchFamily="34" charset="0"/>
              </a:rPr>
              <a:t>www.GermanZero.de</a:t>
            </a:r>
            <a:r>
              <a:rPr lang="de-DE" sz="1400">
                <a:solidFill>
                  <a:schemeClr val="bg2"/>
                </a:solidFill>
                <a:effectLst/>
                <a:latin typeface="Arial" panose="020B0604020202020204" pitchFamily="34" charset="0"/>
              </a:rPr>
              <a:t> | </a:t>
            </a:r>
            <a:r>
              <a:rPr lang="de-DE" sz="1400" err="1">
                <a:solidFill>
                  <a:schemeClr val="bg2"/>
                </a:solidFill>
                <a:effectLst/>
                <a:latin typeface="Arial" panose="020B0604020202020204" pitchFamily="34" charset="0"/>
              </a:rPr>
              <a:t>info@GermanZero.de</a:t>
            </a:r>
            <a:r>
              <a:rPr lang="de-DE" sz="1400">
                <a:solidFill>
                  <a:schemeClr val="bg2"/>
                </a:solidFill>
                <a:effectLst/>
                <a:latin typeface="Arial" panose="020B0604020202020204" pitchFamily="34" charset="0"/>
              </a:rPr>
              <a:t> | @_</a:t>
            </a:r>
            <a:r>
              <a:rPr lang="de-DE" sz="1400" err="1">
                <a:solidFill>
                  <a:schemeClr val="bg2"/>
                </a:solidFill>
                <a:effectLst/>
                <a:latin typeface="Arial" panose="020B0604020202020204" pitchFamily="34" charset="0"/>
              </a:rPr>
              <a:t>GermanZero</a:t>
            </a:r>
            <a:r>
              <a:rPr lang="de-DE" sz="1400">
                <a:solidFill>
                  <a:schemeClr val="bg2"/>
                </a:solidFill>
                <a:effectLst/>
                <a:latin typeface="Arial" panose="020B0604020202020204" pitchFamily="34" charset="0"/>
              </a:rPr>
              <a:t> auf </a:t>
            </a:r>
            <a:r>
              <a:rPr lang="de-DE" sz="1400" err="1">
                <a:solidFill>
                  <a:schemeClr val="bg2"/>
                </a:solidFill>
                <a:effectLst/>
                <a:latin typeface="Arial" panose="020B0604020202020204" pitchFamily="34" charset="0"/>
              </a:rPr>
              <a:t>SocialMedia</a:t>
            </a:r>
            <a:endParaRPr lang="de-DE" sz="1400">
              <a:solidFill>
                <a:schemeClr val="bg2"/>
              </a:solidFill>
              <a:effectLst/>
              <a:latin typeface="Arial" panose="020B0604020202020204" pitchFamily="34" charset="0"/>
            </a:endParaRPr>
          </a:p>
        </p:txBody>
      </p:sp>
    </p:spTree>
    <p:extLst>
      <p:ext uri="{BB962C8B-B14F-4D97-AF65-F5344CB8AC3E}">
        <p14:creationId xmlns:p14="http://schemas.microsoft.com/office/powerpoint/2010/main" val="590736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chlussfolie dunkel">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5A5CFD5E-FAA1-9B40-BF5E-E7A81AF45E4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854259"/>
            <a:ext cx="9144000" cy="2387600"/>
          </a:xfrm>
        </p:spPr>
        <p:txBody>
          <a:bodyPr anchor="b">
            <a:normAutofit/>
          </a:bodyPr>
          <a:lstStyle>
            <a:lvl1pPr algn="l">
              <a:defRPr sz="4800" b="1">
                <a:solidFill>
                  <a:srgbClr val="002060"/>
                </a:solidFill>
              </a:defRPr>
            </a:lvl1pPr>
          </a:lstStyle>
          <a:p>
            <a:r>
              <a:rPr lang="de-DE" b="1">
                <a:effectLst/>
                <a:latin typeface="Arial" panose="020B0604020202020204" pitchFamily="34" charset="0"/>
              </a:rPr>
              <a:t>Titel </a:t>
            </a:r>
            <a:br>
              <a:rPr lang="de-DE" b="1">
                <a:effectLst/>
                <a:latin typeface="Arial" panose="020B0604020202020204" pitchFamily="34" charset="0"/>
              </a:rPr>
            </a:br>
            <a:r>
              <a:rPr lang="de-DE" b="1">
                <a:effectLst/>
                <a:latin typeface="Arial" panose="020B0604020202020204" pitchFamily="34" charset="0"/>
              </a:rPr>
              <a:t>Schlussfolie</a:t>
            </a:r>
            <a:endParaRPr lang="de-DE">
              <a:effectLst/>
              <a:latin typeface="Arial" panose="020B0604020202020204" pitchFamily="34" charset="0"/>
            </a:endParaRP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hasCustomPrompt="1"/>
          </p:nvPr>
        </p:nvSpPr>
        <p:spPr>
          <a:xfrm>
            <a:off x="784261" y="5333934"/>
            <a:ext cx="9144000" cy="665890"/>
          </a:xfrm>
        </p:spPr>
        <p:txBody>
          <a:bodyPr>
            <a:normAutofit/>
          </a:bodyPr>
          <a:lstStyle>
            <a:lvl1pPr marL="0" indent="0" algn="l">
              <a:buNone/>
              <a:defRPr lang="de-DE" smtClean="0">
                <a:solidFill>
                  <a:srgbClr val="002060"/>
                </a:solidFill>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solidFill>
                  <a:srgbClr val="FFFFFF"/>
                </a:solidFill>
                <a:effectLst/>
                <a:latin typeface="Arial" panose="020B0604020202020204" pitchFamily="34" charset="0"/>
              </a:rPr>
              <a:t>Unterzeile</a:t>
            </a:r>
          </a:p>
        </p:txBody>
      </p:sp>
      <p:sp>
        <p:nvSpPr>
          <p:cNvPr id="10" name="Rechteck 9">
            <a:extLst>
              <a:ext uri="{FF2B5EF4-FFF2-40B4-BE49-F238E27FC236}">
                <a16:creationId xmlns:a16="http://schemas.microsoft.com/office/drawing/2014/main" id="{1D4BC111-A253-D742-9991-0567A54F209C}"/>
              </a:ext>
            </a:extLst>
          </p:cNvPr>
          <p:cNvSpPr/>
          <p:nvPr userDrawn="1"/>
        </p:nvSpPr>
        <p:spPr>
          <a:xfrm>
            <a:off x="784261" y="6456461"/>
            <a:ext cx="2031325" cy="307777"/>
          </a:xfrm>
          <a:prstGeom prst="rect">
            <a:avLst/>
          </a:prstGeom>
        </p:spPr>
        <p:txBody>
          <a:bodyPr wrap="none">
            <a:spAutoFit/>
          </a:bodyPr>
          <a:lstStyle/>
          <a:p>
            <a:r>
              <a:rPr lang="de-DE" sz="1400" b="1" err="1">
                <a:solidFill>
                  <a:srgbClr val="002060"/>
                </a:solidFill>
                <a:effectLst/>
                <a:latin typeface="Arial" panose="020B0604020202020204" pitchFamily="34" charset="0"/>
              </a:rPr>
              <a:t>GermanZero</a:t>
            </a:r>
            <a:r>
              <a:rPr lang="de-DE" sz="1400" b="1">
                <a:solidFill>
                  <a:srgbClr val="002060"/>
                </a:solidFill>
                <a:effectLst/>
                <a:latin typeface="Arial" panose="020B0604020202020204" pitchFamily="34" charset="0"/>
              </a:rPr>
              <a:t> e.V.</a:t>
            </a:r>
            <a:r>
              <a:rPr lang="de-DE" sz="1400">
                <a:solidFill>
                  <a:srgbClr val="002060"/>
                </a:solidFill>
                <a:effectLst/>
                <a:latin typeface="Arial" panose="020B0604020202020204" pitchFamily="34" charset="0"/>
              </a:rPr>
              <a:t> 	</a:t>
            </a:r>
            <a:endParaRPr lang="de-DE" sz="1400">
              <a:solidFill>
                <a:srgbClr val="002060"/>
              </a:solidFill>
            </a:endParaRPr>
          </a:p>
        </p:txBody>
      </p:sp>
      <p:sp>
        <p:nvSpPr>
          <p:cNvPr id="8" name="Rechteck 7">
            <a:extLst>
              <a:ext uri="{FF2B5EF4-FFF2-40B4-BE49-F238E27FC236}">
                <a16:creationId xmlns:a16="http://schemas.microsoft.com/office/drawing/2014/main" id="{C9A245D2-EB27-A84E-8D3E-AFE05EF08D34}"/>
              </a:ext>
            </a:extLst>
          </p:cNvPr>
          <p:cNvSpPr/>
          <p:nvPr userDrawn="1"/>
        </p:nvSpPr>
        <p:spPr>
          <a:xfrm>
            <a:off x="4581625" y="6456461"/>
            <a:ext cx="6699149" cy="307777"/>
          </a:xfrm>
          <a:prstGeom prst="rect">
            <a:avLst/>
          </a:prstGeom>
        </p:spPr>
        <p:txBody>
          <a:bodyPr wrap="square">
            <a:spAutoFit/>
          </a:bodyPr>
          <a:lstStyle/>
          <a:p>
            <a:pPr algn="r"/>
            <a:r>
              <a:rPr lang="de-DE" sz="1400" err="1">
                <a:solidFill>
                  <a:srgbClr val="002060"/>
                </a:solidFill>
                <a:effectLst/>
                <a:latin typeface="Arial" panose="020B0604020202020204" pitchFamily="34" charset="0"/>
              </a:rPr>
              <a:t>www.GermanZero.de</a:t>
            </a:r>
            <a:r>
              <a:rPr lang="de-DE" sz="1400">
                <a:solidFill>
                  <a:srgbClr val="002060"/>
                </a:solidFill>
                <a:effectLst/>
                <a:latin typeface="Arial" panose="020B0604020202020204" pitchFamily="34" charset="0"/>
              </a:rPr>
              <a:t> | </a:t>
            </a:r>
            <a:r>
              <a:rPr lang="de-DE" sz="1400" err="1">
                <a:solidFill>
                  <a:srgbClr val="002060"/>
                </a:solidFill>
                <a:effectLst/>
                <a:latin typeface="Arial" panose="020B0604020202020204" pitchFamily="34" charset="0"/>
              </a:rPr>
              <a:t>info@GermanZero.de</a:t>
            </a:r>
            <a:r>
              <a:rPr lang="de-DE" sz="1400">
                <a:solidFill>
                  <a:srgbClr val="002060"/>
                </a:solidFill>
                <a:effectLst/>
                <a:latin typeface="Arial" panose="020B0604020202020204" pitchFamily="34" charset="0"/>
              </a:rPr>
              <a:t> | @_</a:t>
            </a:r>
            <a:r>
              <a:rPr lang="de-DE" sz="1400" err="1">
                <a:solidFill>
                  <a:srgbClr val="002060"/>
                </a:solidFill>
                <a:effectLst/>
                <a:latin typeface="Arial" panose="020B0604020202020204" pitchFamily="34" charset="0"/>
              </a:rPr>
              <a:t>GermanZero</a:t>
            </a:r>
            <a:r>
              <a:rPr lang="de-DE" sz="1400">
                <a:solidFill>
                  <a:srgbClr val="002060"/>
                </a:solidFill>
                <a:effectLst/>
                <a:latin typeface="Arial" panose="020B0604020202020204" pitchFamily="34" charset="0"/>
              </a:rPr>
              <a:t> auf </a:t>
            </a:r>
            <a:r>
              <a:rPr lang="de-DE" sz="1400" err="1">
                <a:solidFill>
                  <a:srgbClr val="002060"/>
                </a:solidFill>
                <a:effectLst/>
                <a:latin typeface="Arial" panose="020B0604020202020204" pitchFamily="34" charset="0"/>
              </a:rPr>
              <a:t>SocialMedia</a:t>
            </a:r>
            <a:endParaRPr lang="de-DE" sz="1400">
              <a:solidFill>
                <a:srgbClr val="002060"/>
              </a:solidFill>
              <a:effectLst/>
              <a:latin typeface="Arial" panose="020B0604020202020204" pitchFamily="34" charset="0"/>
            </a:endParaRPr>
          </a:p>
        </p:txBody>
      </p:sp>
    </p:spTree>
    <p:extLst>
      <p:ext uri="{BB962C8B-B14F-4D97-AF65-F5344CB8AC3E}">
        <p14:creationId xmlns:p14="http://schemas.microsoft.com/office/powerpoint/2010/main" val="379405757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Namensschild dunkel">
    <p:bg>
      <p:bgPr>
        <a:solidFill>
          <a:schemeClr val="tx2"/>
        </a:solidFill>
        <a:effectLst/>
      </p:bgPr>
    </p:bg>
    <p:spTree>
      <p:nvGrpSpPr>
        <p:cNvPr id="1" name=""/>
        <p:cNvGrpSpPr/>
        <p:nvPr/>
      </p:nvGrpSpPr>
      <p:grpSpPr>
        <a:xfrm>
          <a:off x="0" y="0"/>
          <a:ext cx="0" cy="0"/>
          <a:chOff x="0" y="0"/>
          <a:chExt cx="0" cy="0"/>
        </a:xfrm>
      </p:grpSpPr>
      <p:sp>
        <p:nvSpPr>
          <p:cNvPr id="10" name="Titel 1">
            <a:extLst>
              <a:ext uri="{FF2B5EF4-FFF2-40B4-BE49-F238E27FC236}">
                <a16:creationId xmlns:a16="http://schemas.microsoft.com/office/drawing/2014/main" id="{C55A511F-315F-C340-BD8B-8AE029B862BD}"/>
              </a:ext>
            </a:extLst>
          </p:cNvPr>
          <p:cNvSpPr txBox="1">
            <a:spLocks/>
          </p:cNvSpPr>
          <p:nvPr userDrawn="1"/>
        </p:nvSpPr>
        <p:spPr>
          <a:xfrm>
            <a:off x="476391" y="2356196"/>
            <a:ext cx="11365089" cy="350510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a:lstStyle>
          <a:p>
            <a:r>
              <a:rPr lang="de-DE" sz="8000" b="1">
                <a:solidFill>
                  <a:srgbClr val="002060"/>
                </a:solidFill>
              </a:rPr>
              <a:t>Vorname Nachname </a:t>
            </a:r>
          </a:p>
          <a:p>
            <a:r>
              <a:rPr lang="de-DE" sz="8000" b="1">
                <a:solidFill>
                  <a:srgbClr val="002060"/>
                </a:solidFill>
              </a:rPr>
              <a:t>Arial 80 fett</a:t>
            </a:r>
          </a:p>
        </p:txBody>
      </p:sp>
      <p:pic>
        <p:nvPicPr>
          <p:cNvPr id="4" name="Grafik 3">
            <a:extLst>
              <a:ext uri="{FF2B5EF4-FFF2-40B4-BE49-F238E27FC236}">
                <a16:creationId xmlns:a16="http://schemas.microsoft.com/office/drawing/2014/main" id="{3B6426EF-1B3D-9943-BF06-7D7DC2FC2B6D}"/>
              </a:ext>
            </a:extLst>
          </p:cNvPr>
          <p:cNvPicPr>
            <a:picLocks noChangeAspect="1"/>
          </p:cNvPicPr>
          <p:nvPr userDrawn="1"/>
        </p:nvPicPr>
        <p:blipFill>
          <a:blip r:embed="rId2"/>
          <a:stretch>
            <a:fillRect/>
          </a:stretch>
        </p:blipFill>
        <p:spPr>
          <a:xfrm>
            <a:off x="9095015" y="679215"/>
            <a:ext cx="2177384" cy="341320"/>
          </a:xfrm>
          <a:prstGeom prst="rect">
            <a:avLst/>
          </a:prstGeom>
        </p:spPr>
      </p:pic>
    </p:spTree>
    <p:extLst>
      <p:ext uri="{BB962C8B-B14F-4D97-AF65-F5344CB8AC3E}">
        <p14:creationId xmlns:p14="http://schemas.microsoft.com/office/powerpoint/2010/main" val="3109321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extfolie 1-spalti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8C62A-4B23-CE45-B7AA-54E9CA5DA9FA}"/>
              </a:ext>
            </a:extLst>
          </p:cNvPr>
          <p:cNvSpPr>
            <a:spLocks noGrp="1"/>
          </p:cNvSpPr>
          <p:nvPr>
            <p:ph type="title"/>
          </p:nvPr>
        </p:nvSpPr>
        <p:spPr>
          <a:xfrm>
            <a:off x="677559" y="377687"/>
            <a:ext cx="8178765" cy="716653"/>
          </a:xfrm>
        </p:spPr>
        <p:txBody>
          <a:bodyPr/>
          <a:lstStyle/>
          <a:p>
            <a:r>
              <a:rPr lang="de-DE"/>
              <a:t>Mastertitelformat bearbeiten</a:t>
            </a:r>
          </a:p>
        </p:txBody>
      </p:sp>
      <p:sp>
        <p:nvSpPr>
          <p:cNvPr id="3" name="Inhaltsplatzhalter 2">
            <a:extLst>
              <a:ext uri="{FF2B5EF4-FFF2-40B4-BE49-F238E27FC236}">
                <a16:creationId xmlns:a16="http://schemas.microsoft.com/office/drawing/2014/main" id="{879482F3-47FC-F341-9CD0-301081190488}"/>
              </a:ext>
            </a:extLst>
          </p:cNvPr>
          <p:cNvSpPr>
            <a:spLocks noGrp="1"/>
          </p:cNvSpPr>
          <p:nvPr>
            <p:ph idx="1" hasCustomPrompt="1"/>
          </p:nvPr>
        </p:nvSpPr>
        <p:spPr>
          <a:xfrm>
            <a:off x="677559" y="1825625"/>
            <a:ext cx="10838271" cy="4351338"/>
          </a:xfrm>
        </p:spPr>
        <p:txBody>
          <a:bodyPr/>
          <a:lstStyle>
            <a:lvl1pPr>
              <a:defRPr/>
            </a:lvl1pPr>
          </a:lstStyle>
          <a:p>
            <a:r>
              <a:rPr lang="de-DE"/>
              <a:t>Aufzählung Ebene 1</a:t>
            </a:r>
          </a:p>
          <a:p>
            <a:pPr>
              <a:buFont typeface="Symbol" pitchFamily="2" charset="2"/>
              <a:buChar char="-"/>
            </a:pPr>
            <a:r>
              <a:rPr lang="de-DE"/>
              <a:t>Aufzählung Ebene 2</a:t>
            </a:r>
          </a:p>
          <a:p>
            <a:pPr>
              <a:buFont typeface="Wingdings" pitchFamily="2" charset="2"/>
              <a:buChar char="§"/>
            </a:pPr>
            <a:r>
              <a:rPr lang="de-DE"/>
              <a:t>Aufzählung Ebene 3</a:t>
            </a: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1" smtClean="0">
                <a:solidFill>
                  <a:schemeClr val="bg1"/>
                </a:solidFill>
                <a:effectLst/>
                <a:latin typeface="Arial" panose="020B0604020202020204" pitchFamily="34" charset="0"/>
                <a:cs typeface="Arial" panose="020B0604020202020204" pitchFamily="34" charset="0"/>
              </a:defRPr>
            </a:lvl1pPr>
          </a:lstStyle>
          <a:p>
            <a:r>
              <a:rPr lang="de-DE"/>
              <a:t>1</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27</a:t>
            </a:r>
          </a:p>
        </p:txBody>
      </p:sp>
    </p:spTree>
    <p:extLst>
      <p:ext uri="{BB962C8B-B14F-4D97-AF65-F5344CB8AC3E}">
        <p14:creationId xmlns:p14="http://schemas.microsoft.com/office/powerpoint/2010/main" val="213584391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Übersicht weiß für Pfeile">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74977446-D390-4DAD-AAAA-96E5E073D076}"/>
              </a:ext>
            </a:extLst>
          </p:cNvPr>
          <p:cNvGraphicFramePr>
            <a:graphicFrameLocks noChangeAspect="1"/>
          </p:cNvGraphicFramePr>
          <p:nvPr userDrawn="1">
            <p:custDataLst>
              <p:tags r:id="rId1"/>
            </p:custDataLst>
            <p:extLst>
              <p:ext uri="{D42A27DB-BD31-4B8C-83A1-F6EECF244321}">
                <p14:modId xmlns:p14="http://schemas.microsoft.com/office/powerpoint/2010/main" val="3028064038"/>
              </p:ext>
            </p:extLst>
          </p:nvPr>
        </p:nvGraphicFramePr>
        <p:xfrm>
          <a:off x="2118" y="1588"/>
          <a:ext cx="2117" cy="1588"/>
        </p:xfrm>
        <a:graphic>
          <a:graphicData uri="http://schemas.openxmlformats.org/presentationml/2006/ole">
            <mc:AlternateContent xmlns:mc="http://schemas.openxmlformats.org/markup-compatibility/2006">
              <mc:Choice xmlns:v="urn:schemas-microsoft-com:vml" Requires="v">
                <p:oleObj name="think-cell Folie" r:id="rId4" imgW="395" imgH="396" progId="TCLayout.ActiveDocument.1">
                  <p:embed/>
                </p:oleObj>
              </mc:Choice>
              <mc:Fallback>
                <p:oleObj name="think-cell Folie" r:id="rId4" imgW="395" imgH="396" progId="TCLayout.ActiveDocument.1">
                  <p:embed/>
                  <p:pic>
                    <p:nvPicPr>
                      <p:cNvPr id="8" name="Objekt 7" hidden="1">
                        <a:extLst>
                          <a:ext uri="{FF2B5EF4-FFF2-40B4-BE49-F238E27FC236}">
                            <a16:creationId xmlns:a16="http://schemas.microsoft.com/office/drawing/2014/main" id="{74977446-D390-4DAD-AAAA-96E5E073D076}"/>
                          </a:ext>
                        </a:extLst>
                      </p:cNvPr>
                      <p:cNvPicPr/>
                      <p:nvPr/>
                    </p:nvPicPr>
                    <p:blipFill>
                      <a:blip r:embed="rId5"/>
                      <a:stretch>
                        <a:fillRect/>
                      </a:stretch>
                    </p:blipFill>
                    <p:spPr>
                      <a:xfrm>
                        <a:off x="2118" y="1588"/>
                        <a:ext cx="2117" cy="1588"/>
                      </a:xfrm>
                      <a:prstGeom prst="rect">
                        <a:avLst/>
                      </a:prstGeom>
                    </p:spPr>
                  </p:pic>
                </p:oleObj>
              </mc:Fallback>
            </mc:AlternateContent>
          </a:graphicData>
        </a:graphic>
      </p:graphicFrame>
      <p:sp>
        <p:nvSpPr>
          <p:cNvPr id="7" name="Rechteck 6" hidden="1">
            <a:extLst>
              <a:ext uri="{FF2B5EF4-FFF2-40B4-BE49-F238E27FC236}">
                <a16:creationId xmlns:a16="http://schemas.microsoft.com/office/drawing/2014/main" id="{4B0CDB9A-AFB6-4DA2-A94D-F21DD437797F}"/>
              </a:ext>
            </a:extLst>
          </p:cNvPr>
          <p:cNvSpPr/>
          <p:nvPr userDrawn="1">
            <p:custDataLst>
              <p:tags r:id="rId2"/>
            </p:custDataLst>
          </p:nvPr>
        </p:nvSpPr>
        <p:spPr>
          <a:xfrm>
            <a:off x="0" y="0"/>
            <a:ext cx="211667"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lvl="0" indent="0" algn="ctr"/>
            <a:endParaRPr lang="de-DE" sz="2200" b="0" i="0" baseline="0">
              <a:latin typeface="DM Sans" pitchFamily="2" charset="0"/>
              <a:ea typeface="+mj-ea"/>
              <a:cs typeface="+mj-cs"/>
              <a:sym typeface="DM Sans" pitchFamily="2" charset="0"/>
            </a:endParaRPr>
          </a:p>
        </p:txBody>
      </p:sp>
      <p:sp>
        <p:nvSpPr>
          <p:cNvPr id="10" name="Title Placeholder 1">
            <a:extLst>
              <a:ext uri="{FF2B5EF4-FFF2-40B4-BE49-F238E27FC236}">
                <a16:creationId xmlns:a16="http://schemas.microsoft.com/office/drawing/2014/main" id="{60F396D9-0C46-4DF8-BFC4-426B34ABE383}"/>
              </a:ext>
            </a:extLst>
          </p:cNvPr>
          <p:cNvSpPr>
            <a:spLocks noGrp="1"/>
          </p:cNvSpPr>
          <p:nvPr>
            <p:ph type="title" hasCustomPrompt="1"/>
          </p:nvPr>
        </p:nvSpPr>
        <p:spPr>
          <a:xfrm>
            <a:off x="2910348" y="201226"/>
            <a:ext cx="7197213" cy="804913"/>
          </a:xfrm>
          <a:prstGeom prst="rect">
            <a:avLst/>
          </a:prstGeom>
        </p:spPr>
        <p:txBody>
          <a:bodyPr vert="horz" lIns="91440" tIns="45720" rIns="91440" bIns="45720" rtlCol="0" anchor="ctr">
            <a:noAutofit/>
          </a:bodyPr>
          <a:lstStyle>
            <a:lvl1pPr>
              <a:defRPr b="1"/>
            </a:lvl1pPr>
          </a:lstStyle>
          <a:p>
            <a:r>
              <a:rPr lang="de-DE"/>
              <a:t>Übersicht</a:t>
            </a:r>
            <a:endParaRPr lang="en-US"/>
          </a:p>
        </p:txBody>
      </p:sp>
      <p:sp>
        <p:nvSpPr>
          <p:cNvPr id="11" name="Slide Number Placeholder 5">
            <a:extLst>
              <a:ext uri="{FF2B5EF4-FFF2-40B4-BE49-F238E27FC236}">
                <a16:creationId xmlns:a16="http://schemas.microsoft.com/office/drawing/2014/main" id="{B8170728-AF1A-4DBF-BA0C-1E5558C24A5F}"/>
              </a:ext>
            </a:extLst>
          </p:cNvPr>
          <p:cNvSpPr>
            <a:spLocks noGrp="1"/>
          </p:cNvSpPr>
          <p:nvPr>
            <p:ph type="sldNum" sz="quarter" idx="4"/>
          </p:nvPr>
        </p:nvSpPr>
        <p:spPr>
          <a:xfrm>
            <a:off x="9922933" y="6356352"/>
            <a:ext cx="1430867"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8FB3DCF5-A418-440F-AFB6-C213AB80F6FC}" type="slidenum">
              <a:rPr lang="de-DE" smtClean="0"/>
              <a:pPr/>
              <a:t>‹Nr.›</a:t>
            </a:fld>
            <a:endParaRPr lang="de-DE"/>
          </a:p>
        </p:txBody>
      </p:sp>
      <p:sp>
        <p:nvSpPr>
          <p:cNvPr id="9" name="Textplatzhalter 3">
            <a:extLst>
              <a:ext uri="{FF2B5EF4-FFF2-40B4-BE49-F238E27FC236}">
                <a16:creationId xmlns:a16="http://schemas.microsoft.com/office/drawing/2014/main" id="{F33209F5-367E-4043-B731-FF85958E2974}"/>
              </a:ext>
            </a:extLst>
          </p:cNvPr>
          <p:cNvSpPr>
            <a:spLocks noGrp="1"/>
          </p:cNvSpPr>
          <p:nvPr>
            <p:ph type="body" sz="quarter" idx="12" hasCustomPrompt="1"/>
          </p:nvPr>
        </p:nvSpPr>
        <p:spPr>
          <a:xfrm>
            <a:off x="2910348" y="1819487"/>
            <a:ext cx="7421101" cy="4508500"/>
          </a:xfrm>
        </p:spPr>
        <p:txBody>
          <a:bodyPr anchor="ctr" anchorCtr="0">
            <a:noAutofit/>
          </a:bodyPr>
          <a:lstStyle>
            <a:lvl1pPr marL="228600" indent="-228600">
              <a:lnSpc>
                <a:spcPct val="150000"/>
              </a:lnSpc>
              <a:buFontTx/>
              <a:buBlip>
                <a:blip r:embed="rId6"/>
              </a:buBlip>
              <a:defRPr sz="1800"/>
            </a:lvl1pPr>
            <a:lvl2pPr>
              <a:lnSpc>
                <a:spcPct val="150000"/>
              </a:lnSpc>
              <a:defRPr sz="1800"/>
            </a:lvl2pPr>
            <a:lvl3pPr>
              <a:lnSpc>
                <a:spcPct val="150000"/>
              </a:lnSpc>
              <a:defRPr sz="1800"/>
            </a:lvl3pPr>
            <a:lvl4pPr>
              <a:lnSpc>
                <a:spcPct val="150000"/>
              </a:lnSpc>
              <a:defRPr sz="1800"/>
            </a:lvl4pPr>
            <a:lvl5pPr>
              <a:lnSpc>
                <a:spcPct val="150000"/>
              </a:lnSpc>
              <a:defRPr sz="1800"/>
            </a:lvl5pPr>
          </a:lstStyle>
          <a:p>
            <a:pPr lvl="0"/>
            <a:r>
              <a:rPr lang="de-DE"/>
              <a:t>Mastertextformat bearbeiten</a:t>
            </a:r>
            <a:r>
              <a:rPr lang="en-US"/>
              <a:t> | 18pt.</a:t>
            </a:r>
            <a:endParaRPr lang="de-DE"/>
          </a:p>
          <a:p>
            <a:pPr lvl="1"/>
            <a:r>
              <a:rPr lang="de-DE"/>
              <a:t>Zweite Ebene</a:t>
            </a:r>
          </a:p>
          <a:p>
            <a:pPr lvl="2"/>
            <a:r>
              <a:rPr lang="de-DE"/>
              <a:t>Dritte Ebene</a:t>
            </a:r>
          </a:p>
          <a:p>
            <a:pPr lvl="3"/>
            <a:r>
              <a:rPr lang="de-DE"/>
              <a:t>Vierte Ebene</a:t>
            </a:r>
          </a:p>
          <a:p>
            <a:pPr lvl="4"/>
            <a:r>
              <a:rPr lang="de-DE"/>
              <a:t>Fünfte Ebene</a:t>
            </a:r>
          </a:p>
        </p:txBody>
      </p:sp>
      <p:sp>
        <p:nvSpPr>
          <p:cNvPr id="13" name="Textplatzhalter 3">
            <a:extLst>
              <a:ext uri="{FF2B5EF4-FFF2-40B4-BE49-F238E27FC236}">
                <a16:creationId xmlns:a16="http://schemas.microsoft.com/office/drawing/2014/main" id="{648ABA66-FE22-4379-A43C-1C1F38A5E767}"/>
              </a:ext>
            </a:extLst>
          </p:cNvPr>
          <p:cNvSpPr>
            <a:spLocks noGrp="1"/>
          </p:cNvSpPr>
          <p:nvPr>
            <p:ph type="body" sz="quarter" idx="13" hasCustomPrompt="1"/>
          </p:nvPr>
        </p:nvSpPr>
        <p:spPr>
          <a:xfrm>
            <a:off x="814918" y="6356352"/>
            <a:ext cx="8987367" cy="365125"/>
          </a:xfrm>
        </p:spPr>
        <p:txBody>
          <a:bodyPr anchor="ctr" anchorCtr="0">
            <a:noAutofit/>
          </a:bodyPr>
          <a:lstStyle>
            <a:lvl1pPr marL="0" indent="0">
              <a:buNone/>
              <a:defRPr sz="800"/>
            </a:lvl1pPr>
            <a:lvl2pPr>
              <a:defRPr sz="800"/>
            </a:lvl2pPr>
            <a:lvl3pPr>
              <a:defRPr sz="800"/>
            </a:lvl3pPr>
            <a:lvl4pPr>
              <a:defRPr sz="800"/>
            </a:lvl4pPr>
            <a:lvl5pPr>
              <a:defRPr sz="800"/>
            </a:lvl5pPr>
          </a:lstStyle>
          <a:p>
            <a:pPr lvl="0"/>
            <a:r>
              <a:rPr lang="de-DE"/>
              <a:t>Quelle oder Fußzeile</a:t>
            </a:r>
          </a:p>
        </p:txBody>
      </p:sp>
    </p:spTree>
    <p:extLst>
      <p:ext uri="{BB962C8B-B14F-4D97-AF65-F5344CB8AC3E}">
        <p14:creationId xmlns:p14="http://schemas.microsoft.com/office/powerpoint/2010/main" val="2301446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graphicFrame>
        <p:nvGraphicFramePr>
          <p:cNvPr id="6" name="Objekt 5" hidden="1">
            <a:extLst>
              <a:ext uri="{FF2B5EF4-FFF2-40B4-BE49-F238E27FC236}">
                <a16:creationId xmlns:a16="http://schemas.microsoft.com/office/drawing/2014/main" id="{D30659CD-7A28-F14F-BAB7-0F132D13F9DF}"/>
              </a:ext>
            </a:extLst>
          </p:cNvPr>
          <p:cNvGraphicFramePr>
            <a:graphicFrameLocks noChangeAspect="1"/>
          </p:cNvGraphicFramePr>
          <p:nvPr userDrawn="1">
            <p:custDataLst>
              <p:tags r:id="rId1"/>
            </p:custDataLst>
            <p:extLst>
              <p:ext uri="{D42A27DB-BD31-4B8C-83A1-F6EECF244321}">
                <p14:modId xmlns:p14="http://schemas.microsoft.com/office/powerpoint/2010/main" val="2659174564"/>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6" name="Objekt 5" hidden="1">
                        <a:extLst>
                          <a:ext uri="{FF2B5EF4-FFF2-40B4-BE49-F238E27FC236}">
                            <a16:creationId xmlns:a16="http://schemas.microsoft.com/office/drawing/2014/main" id="{D30659CD-7A28-F14F-BAB7-0F132D13F9DF}"/>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pic>
        <p:nvPicPr>
          <p:cNvPr id="8" name="Grafik 7">
            <a:extLst>
              <a:ext uri="{FF2B5EF4-FFF2-40B4-BE49-F238E27FC236}">
                <a16:creationId xmlns:a16="http://schemas.microsoft.com/office/drawing/2014/main" id="{1190813C-06BF-6846-9CB7-4CD4AD461D69}"/>
              </a:ext>
            </a:extLst>
          </p:cNvPr>
          <p:cNvPicPr>
            <a:picLocks noChangeAspect="1"/>
          </p:cNvPicPr>
          <p:nvPr userDrawn="1"/>
        </p:nvPicPr>
        <p:blipFill>
          <a:blip r:embed="rId5"/>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p:nvPr>
        </p:nvSpPr>
        <p:spPr>
          <a:xfrm>
            <a:off x="784261" y="2023201"/>
            <a:ext cx="9144000" cy="2387600"/>
          </a:xfrm>
        </p:spPr>
        <p:txBody>
          <a:bodyPr vert="horz" anchor="b">
            <a:normAutofit/>
          </a:bodyPr>
          <a:lstStyle>
            <a:lvl1pPr algn="l">
              <a:defRPr sz="4800" b="1">
                <a:solidFill>
                  <a:schemeClr val="bg2"/>
                </a:solidFill>
              </a:defRPr>
            </a:lvl1pPr>
          </a:lstStyle>
          <a:p>
            <a:r>
              <a:rPr lang="de-DE"/>
              <a:t>Mastertitelformat bearbeiten</a:t>
            </a:r>
          </a:p>
        </p:txBody>
      </p:sp>
      <p:sp>
        <p:nvSpPr>
          <p:cNvPr id="3" name="Untertitel 2">
            <a:extLst>
              <a:ext uri="{FF2B5EF4-FFF2-40B4-BE49-F238E27FC236}">
                <a16:creationId xmlns:a16="http://schemas.microsoft.com/office/drawing/2014/main" id="{D785DB64-CB48-984E-989C-016EEF3E59D2}"/>
              </a:ext>
            </a:extLst>
          </p:cNvPr>
          <p:cNvSpPr>
            <a:spLocks noGrp="1"/>
          </p:cNvSpPr>
          <p:nvPr>
            <p:ph type="subTitle" idx="1"/>
          </p:nvPr>
        </p:nvSpPr>
        <p:spPr>
          <a:xfrm>
            <a:off x="784261" y="4502876"/>
            <a:ext cx="9144000" cy="1655762"/>
          </a:xfrm>
        </p:spPr>
        <p:txBody>
          <a:bodyPr>
            <a:normAutofit/>
          </a:bodyPr>
          <a:lstStyle>
            <a:lvl1pPr marL="0" indent="0" algn="l">
              <a:buNone/>
              <a:defRPr sz="36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p>
        </p:txBody>
      </p:sp>
      <p:sp>
        <p:nvSpPr>
          <p:cNvPr id="4" name="Fußzeilenplatzhalter 3">
            <a:extLst>
              <a:ext uri="{FF2B5EF4-FFF2-40B4-BE49-F238E27FC236}">
                <a16:creationId xmlns:a16="http://schemas.microsoft.com/office/drawing/2014/main" id="{3C26BF5C-52C6-474A-98CF-1EF6566B26A8}"/>
              </a:ext>
            </a:extLst>
          </p:cNvPr>
          <p:cNvSpPr>
            <a:spLocks noGrp="1"/>
          </p:cNvSpPr>
          <p:nvPr>
            <p:ph type="ftr" sz="quarter" idx="11"/>
          </p:nvPr>
        </p:nvSpPr>
        <p:spPr>
          <a:xfrm>
            <a:off x="784261" y="6251439"/>
            <a:ext cx="7772400" cy="365125"/>
          </a:xfrm>
        </p:spPr>
        <p:txBody>
          <a:bodyPr/>
          <a:lstStyle>
            <a:lvl1pPr>
              <a:defRPr sz="1800">
                <a:solidFill>
                  <a:schemeClr val="bg2"/>
                </a:solidFill>
              </a:defRPr>
            </a:lvl1pPr>
          </a:lstStyle>
          <a:p>
            <a:r>
              <a:rPr lang="de-DE"/>
              <a:t>Titel in Masterfolie eintragen - Name Referent*in</a:t>
            </a:r>
          </a:p>
        </p:txBody>
      </p:sp>
    </p:spTree>
    <p:extLst>
      <p:ext uri="{BB962C8B-B14F-4D97-AF65-F5344CB8AC3E}">
        <p14:creationId xmlns:p14="http://schemas.microsoft.com/office/powerpoint/2010/main" val="1380896222"/>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Zwischenfolie blau">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2E87808-D944-C24C-B300-BC465CFA3DAD}"/>
              </a:ext>
            </a:extLst>
          </p:cNvPr>
          <p:cNvPicPr>
            <a:picLocks noChangeAspect="1"/>
          </p:cNvPicPr>
          <p:nvPr userDrawn="1"/>
        </p:nvPicPr>
        <p:blipFill>
          <a:blip r:embed="rId2"/>
          <a:stretch>
            <a:fillRect/>
          </a:stretch>
        </p:blipFill>
        <p:spPr>
          <a:xfrm>
            <a:off x="0" y="1270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023201"/>
            <a:ext cx="9144000" cy="2387600"/>
          </a:xfrm>
        </p:spPr>
        <p:txBody>
          <a:bodyPr anchor="b">
            <a:normAutofit/>
          </a:bodyPr>
          <a:lstStyle>
            <a:lvl1pPr algn="l">
              <a:defRPr sz="4800" b="1">
                <a:solidFill>
                  <a:schemeClr val="bg2"/>
                </a:solidFill>
              </a:defRPr>
            </a:lvl1pPr>
          </a:lstStyle>
          <a:p>
            <a:r>
              <a:rPr lang="de-DE"/>
              <a:t>Mastertitelformat </a:t>
            </a:r>
            <a:br>
              <a:rPr lang="de-DE"/>
            </a:br>
            <a:r>
              <a:rPr lang="de-DE"/>
              <a:t>bearbeiten</a:t>
            </a:r>
          </a:p>
        </p:txBody>
      </p:sp>
      <p:sp>
        <p:nvSpPr>
          <p:cNvPr id="11" name="Fußzeilenplatzhalter 4">
            <a:extLst>
              <a:ext uri="{FF2B5EF4-FFF2-40B4-BE49-F238E27FC236}">
                <a16:creationId xmlns:a16="http://schemas.microsoft.com/office/drawing/2014/main" id="{CBFB6003-C40B-F646-A5B9-A8740516A397}"/>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1" smtClean="0">
                <a:solidFill>
                  <a:schemeClr val="bg2"/>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6" name="Foliennummernplatzhalter 5">
            <a:extLst>
              <a:ext uri="{FF2B5EF4-FFF2-40B4-BE49-F238E27FC236}">
                <a16:creationId xmlns:a16="http://schemas.microsoft.com/office/drawing/2014/main" id="{EA794333-E15F-B343-852C-B31683ACDB05}"/>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2"/>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Tree>
    <p:extLst>
      <p:ext uri="{BB962C8B-B14F-4D97-AF65-F5344CB8AC3E}">
        <p14:creationId xmlns:p14="http://schemas.microsoft.com/office/powerpoint/2010/main" val="312122708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Zwischenfolie grün">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1293384-A569-9E4E-9B48-7F81BCC4D20F}"/>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57089708-2BF5-3E42-9F20-F8C624939258}"/>
              </a:ext>
            </a:extLst>
          </p:cNvPr>
          <p:cNvSpPr>
            <a:spLocks noGrp="1"/>
          </p:cNvSpPr>
          <p:nvPr>
            <p:ph type="ctrTitle" hasCustomPrompt="1"/>
          </p:nvPr>
        </p:nvSpPr>
        <p:spPr>
          <a:xfrm>
            <a:off x="784261" y="2023201"/>
            <a:ext cx="9144000" cy="2387600"/>
          </a:xfrm>
        </p:spPr>
        <p:txBody>
          <a:bodyPr anchor="b">
            <a:normAutofit/>
          </a:bodyPr>
          <a:lstStyle>
            <a:lvl1pPr algn="l">
              <a:defRPr sz="4800" b="1">
                <a:solidFill>
                  <a:schemeClr val="bg2"/>
                </a:solidFill>
              </a:defRPr>
            </a:lvl1pPr>
          </a:lstStyle>
          <a:p>
            <a:r>
              <a:rPr lang="de-DE"/>
              <a:t>Mastertitelformat </a:t>
            </a:r>
            <a:br>
              <a:rPr lang="de-DE"/>
            </a:br>
            <a:r>
              <a:rPr lang="de-DE"/>
              <a:t>bearbeiten</a:t>
            </a:r>
          </a:p>
        </p:txBody>
      </p:sp>
      <p:sp>
        <p:nvSpPr>
          <p:cNvPr id="8" name="Fußzeilenplatzhalter 4">
            <a:extLst>
              <a:ext uri="{FF2B5EF4-FFF2-40B4-BE49-F238E27FC236}">
                <a16:creationId xmlns:a16="http://schemas.microsoft.com/office/drawing/2014/main" id="{01DB9BF5-A114-344A-8297-F39C278B22CE}"/>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1" smtClean="0">
                <a:solidFill>
                  <a:schemeClr val="bg2"/>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9" name="Foliennummernplatzhalter 5">
            <a:extLst>
              <a:ext uri="{FF2B5EF4-FFF2-40B4-BE49-F238E27FC236}">
                <a16:creationId xmlns:a16="http://schemas.microsoft.com/office/drawing/2014/main" id="{F332FD55-08D2-4D48-AA2B-909DD47716AF}"/>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2"/>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Tree>
    <p:extLst>
      <p:ext uri="{BB962C8B-B14F-4D97-AF65-F5344CB8AC3E}">
        <p14:creationId xmlns:p14="http://schemas.microsoft.com/office/powerpoint/2010/main" val="2339294758"/>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folie">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00713CEF-9EFC-B647-8CD3-E6C7C2D698E3}"/>
              </a:ext>
            </a:extLst>
          </p:cNvPr>
          <p:cNvGraphicFramePr>
            <a:graphicFrameLocks noChangeAspect="1"/>
          </p:cNvGraphicFramePr>
          <p:nvPr userDrawn="1">
            <p:custDataLst>
              <p:tags r:id="rId1"/>
            </p:custDataLst>
            <p:extLst>
              <p:ext uri="{D42A27DB-BD31-4B8C-83A1-F6EECF244321}">
                <p14:modId xmlns:p14="http://schemas.microsoft.com/office/powerpoint/2010/main" val="201944700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3" imgW="7772400" imgH="10058400" progId="TCLayout.ActiveDocument.1">
                  <p:embed/>
                </p:oleObj>
              </mc:Choice>
              <mc:Fallback>
                <p:oleObj name="think-cell Folie" r:id="rId3" imgW="7772400" imgH="10058400" progId="TCLayout.ActiveDocument.1">
                  <p:embed/>
                  <p:pic>
                    <p:nvPicPr>
                      <p:cNvPr id="5" name="Objekt 4" hidden="1">
                        <a:extLst>
                          <a:ext uri="{FF2B5EF4-FFF2-40B4-BE49-F238E27FC236}">
                            <a16:creationId xmlns:a16="http://schemas.microsoft.com/office/drawing/2014/main" id="{00713CEF-9EFC-B647-8CD3-E6C7C2D698E3}"/>
                          </a:ext>
                        </a:extLst>
                      </p:cNvPr>
                      <p:cNvPicPr/>
                      <p:nvPr/>
                    </p:nvPicPr>
                    <p:blipFill>
                      <a:blip r:embed="rId4"/>
                      <a:stretch>
                        <a:fillRect/>
                      </a:stretch>
                    </p:blipFill>
                    <p:spPr>
                      <a:xfrm>
                        <a:off x="1588" y="1588"/>
                        <a:ext cx="1227" cy="1588"/>
                      </a:xfrm>
                      <a:prstGeom prst="rect">
                        <a:avLst/>
                      </a:prstGeom>
                    </p:spPr>
                  </p:pic>
                </p:oleObj>
              </mc:Fallback>
            </mc:AlternateContent>
          </a:graphicData>
        </a:graphic>
      </p:graphicFrame>
      <p:sp>
        <p:nvSpPr>
          <p:cNvPr id="3" name="Inhaltsplatzhalter 2">
            <a:extLst>
              <a:ext uri="{FF2B5EF4-FFF2-40B4-BE49-F238E27FC236}">
                <a16:creationId xmlns:a16="http://schemas.microsoft.com/office/drawing/2014/main" id="{879482F3-47FC-F341-9CD0-301081190488}"/>
              </a:ext>
            </a:extLst>
          </p:cNvPr>
          <p:cNvSpPr>
            <a:spLocks noGrp="1"/>
          </p:cNvSpPr>
          <p:nvPr>
            <p:ph idx="1" hasCustomPrompt="1"/>
          </p:nvPr>
        </p:nvSpPr>
        <p:spPr>
          <a:xfrm>
            <a:off x="677559" y="1825625"/>
            <a:ext cx="10838271" cy="4351338"/>
          </a:xfrm>
        </p:spPr>
        <p:txBody>
          <a:bodyPr/>
          <a:lstStyle>
            <a:lvl1pPr marL="285750" marR="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lvl1pPr>
            <a:lvl2pPr marL="685800" marR="0" indent="-228600" algn="l" defTabSz="914400" rtl="0" eaLnBrk="1" fontAlgn="auto" latinLnBrk="0" hangingPunct="1">
              <a:lnSpc>
                <a:spcPct val="110000"/>
              </a:lnSpc>
              <a:spcBef>
                <a:spcPts val="500"/>
              </a:spcBef>
              <a:spcAft>
                <a:spcPts val="0"/>
              </a:spcAft>
              <a:buClrTx/>
              <a:buSzTx/>
              <a:buFont typeface="Symbol" pitchFamily="2" charset="2"/>
              <a:buChar char="-"/>
              <a:tabLst/>
              <a:defRPr sz="1600" baseline="0">
                <a:latin typeface="Arial" panose="020B0604020202020204" pitchFamily="34" charset="0"/>
              </a:defRPr>
            </a:lvl2pPr>
            <a:lvl3pPr marL="1143000" marR="0" indent="-228600" algn="l" defTabSz="914400" rtl="0" eaLnBrk="1" fontAlgn="auto" latinLnBrk="0" hangingPunct="1">
              <a:lnSpc>
                <a:spcPct val="110000"/>
              </a:lnSpc>
              <a:spcBef>
                <a:spcPts val="500"/>
              </a:spcBef>
              <a:spcAft>
                <a:spcPts val="0"/>
              </a:spcAft>
              <a:buClrTx/>
              <a:buSzTx/>
              <a:buFont typeface="Wingdings" pitchFamily="2" charset="2"/>
              <a:buChar char="§"/>
              <a:tabLst/>
              <a:defRPr sz="1600" baseline="0">
                <a:latin typeface="Arial" panose="020B0604020202020204" pitchFamily="34" charset="0"/>
              </a:defRPr>
            </a:lvl3pPr>
          </a:lstStyle>
          <a:p>
            <a:pPr marL="285750" marR="0" lvl="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a:pPr>
            <a:r>
              <a:rPr kumimoji="0" lang="de-DE" sz="1800" b="0" i="0" u="none" strike="noStrike" kern="1200" cap="none" spc="0" normalizeH="0" baseline="0" noProof="0">
                <a:ln>
                  <a:noFill/>
                </a:ln>
                <a:solidFill>
                  <a:srgbClr val="001432"/>
                </a:solidFill>
                <a:effectLst/>
                <a:uLnTx/>
                <a:uFillTx/>
                <a:latin typeface="Arial" panose="020B0604020202020204" pitchFamily="34" charset="0"/>
                <a:ea typeface="+mn-ea"/>
                <a:cs typeface="Arial" panose="020B0604020202020204" pitchFamily="34" charset="0"/>
              </a:rPr>
              <a:t>Aufzählung Ebene 1</a:t>
            </a:r>
          </a:p>
          <a:p>
            <a:pPr marL="685800" marR="0" lvl="1" indent="-228600" algn="l" defTabSz="914400" rtl="0" eaLnBrk="1" fontAlgn="auto" latinLnBrk="0" hangingPunct="1">
              <a:lnSpc>
                <a:spcPct val="110000"/>
              </a:lnSpc>
              <a:spcBef>
                <a:spcPts val="500"/>
              </a:spcBef>
              <a:spcAft>
                <a:spcPts val="0"/>
              </a:spcAft>
              <a:buClrTx/>
              <a:buSzTx/>
              <a:buFont typeface="Symbol" pitchFamily="2" charset="2"/>
              <a:buChar char="-"/>
              <a:tabLst/>
              <a:defRPr/>
            </a:pPr>
            <a:r>
              <a:rPr kumimoji="0" lang="de-DE" sz="1800" b="0" i="0" u="none" strike="noStrike" kern="1200" cap="none" spc="0" normalizeH="0" baseline="0" noProof="0">
                <a:ln>
                  <a:noFill/>
                </a:ln>
                <a:solidFill>
                  <a:srgbClr val="001432"/>
                </a:solidFill>
                <a:effectLst/>
                <a:uLnTx/>
                <a:uFillTx/>
                <a:latin typeface="Arial" panose="020B0604020202020204" pitchFamily="34" charset="0"/>
                <a:ea typeface="+mn-ea"/>
                <a:cs typeface="+mn-cs"/>
              </a:rPr>
              <a:t>Aufzählung Ebene 2</a:t>
            </a:r>
          </a:p>
          <a:p>
            <a:pPr marL="1143000" marR="0" lvl="2" indent="-228600" algn="l" defTabSz="914400" rtl="0" eaLnBrk="1" fontAlgn="auto" latinLnBrk="0" hangingPunct="1">
              <a:lnSpc>
                <a:spcPct val="110000"/>
              </a:lnSpc>
              <a:spcBef>
                <a:spcPts val="500"/>
              </a:spcBef>
              <a:spcAft>
                <a:spcPts val="0"/>
              </a:spcAft>
              <a:buClrTx/>
              <a:buSzTx/>
              <a:buFont typeface="Wingdings" pitchFamily="2" charset="2"/>
              <a:buChar char="§"/>
              <a:tabLst/>
              <a:defRPr/>
            </a:pPr>
            <a:r>
              <a:rPr kumimoji="0" lang="de-DE" sz="1600" b="0" i="0" u="none" strike="noStrike" kern="1200" cap="none" spc="0" normalizeH="0" baseline="0" noProof="0">
                <a:ln>
                  <a:noFill/>
                </a:ln>
                <a:solidFill>
                  <a:srgbClr val="001432"/>
                </a:solidFill>
                <a:effectLst/>
                <a:uLnTx/>
                <a:uFillTx/>
                <a:latin typeface="Arial" panose="020B0604020202020204" pitchFamily="34" charset="0"/>
                <a:ea typeface="+mn-ea"/>
                <a:cs typeface="+mn-cs"/>
              </a:rPr>
              <a:t>Aufzählung Ebene 3</a:t>
            </a: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i="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i="0">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Titelplatzhalter 1">
            <a:extLst>
              <a:ext uri="{FF2B5EF4-FFF2-40B4-BE49-F238E27FC236}">
                <a16:creationId xmlns:a16="http://schemas.microsoft.com/office/drawing/2014/main" id="{0C6BFEEB-ECFF-4C48-92FE-312C51CB0D57}"/>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3273738646"/>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Bildfolie 2-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CFED1-143B-9E49-9973-575F5A85ABDE}"/>
              </a:ext>
            </a:extLst>
          </p:cNvPr>
          <p:cNvSpPr>
            <a:spLocks noGrp="1"/>
          </p:cNvSpPr>
          <p:nvPr>
            <p:ph sz="half" idx="1"/>
          </p:nvPr>
        </p:nvSpPr>
        <p:spPr>
          <a:xfrm>
            <a:off x="677559" y="1825625"/>
            <a:ext cx="5220000" cy="4351338"/>
          </a:xfrm>
        </p:spPr>
        <p:txBody>
          <a:bodyPr/>
          <a:lstStyle/>
          <a:p>
            <a:pPr lvl="0"/>
            <a:r>
              <a:rPr lang="de-DE"/>
              <a:t>Mastertextformat bearbeiten</a:t>
            </a:r>
          </a:p>
        </p:txBody>
      </p:sp>
      <p:sp>
        <p:nvSpPr>
          <p:cNvPr id="4" name="Inhaltsplatzhalter 3">
            <a:extLst>
              <a:ext uri="{FF2B5EF4-FFF2-40B4-BE49-F238E27FC236}">
                <a16:creationId xmlns:a16="http://schemas.microsoft.com/office/drawing/2014/main" id="{A979A643-0C58-9640-84A1-E0C560C25285}"/>
              </a:ext>
            </a:extLst>
          </p:cNvPr>
          <p:cNvSpPr>
            <a:spLocks noGrp="1"/>
          </p:cNvSpPr>
          <p:nvPr>
            <p:ph sz="half" idx="2"/>
          </p:nvPr>
        </p:nvSpPr>
        <p:spPr>
          <a:xfrm>
            <a:off x="6277510" y="1825625"/>
            <a:ext cx="5220000" cy="4351338"/>
          </a:xfrm>
        </p:spPr>
        <p:txBody>
          <a:bodyPr/>
          <a:lstStyle/>
          <a:p>
            <a:pPr lvl="0"/>
            <a:r>
              <a:rPr lang="de-DE"/>
              <a:t>Mastertextformat bearbeiten</a:t>
            </a:r>
          </a:p>
        </p:txBody>
      </p:sp>
      <p:sp>
        <p:nvSpPr>
          <p:cNvPr id="8" name="Fußzeilenplatzhalter 4">
            <a:extLst>
              <a:ext uri="{FF2B5EF4-FFF2-40B4-BE49-F238E27FC236}">
                <a16:creationId xmlns:a16="http://schemas.microsoft.com/office/drawing/2014/main" id="{5AB9844D-1985-F444-A9CB-C8AC8654C7F6}"/>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9" name="Foliennummernplatzhalter 5">
            <a:extLst>
              <a:ext uri="{FF2B5EF4-FFF2-40B4-BE49-F238E27FC236}">
                <a16:creationId xmlns:a16="http://schemas.microsoft.com/office/drawing/2014/main" id="{A60B5758-FCFD-3547-9BC5-99569C18642A}"/>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7" name="Titelplatzhalter 1">
            <a:extLst>
              <a:ext uri="{FF2B5EF4-FFF2-40B4-BE49-F238E27FC236}">
                <a16:creationId xmlns:a16="http://schemas.microsoft.com/office/drawing/2014/main" id="{3C25E9D5-8FA4-B94E-8C8C-1BB0DC4D69DC}"/>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933815110"/>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Bildfolie 3-spalti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366CFED1-143B-9E49-9973-575F5A85ABDE}"/>
              </a:ext>
            </a:extLst>
          </p:cNvPr>
          <p:cNvSpPr>
            <a:spLocks noGrp="1"/>
          </p:cNvSpPr>
          <p:nvPr>
            <p:ph sz="half" idx="1"/>
          </p:nvPr>
        </p:nvSpPr>
        <p:spPr>
          <a:xfrm>
            <a:off x="677559" y="1825625"/>
            <a:ext cx="3240000" cy="4351338"/>
          </a:xfrm>
        </p:spPr>
        <p:txBody>
          <a:bodyPr/>
          <a:lstStyle/>
          <a:p>
            <a:pPr lvl="0"/>
            <a:r>
              <a:rPr lang="de-DE"/>
              <a:t>Mastertextformat bearbeiten</a:t>
            </a:r>
          </a:p>
          <a:p>
            <a:pPr lvl="1"/>
            <a:r>
              <a:rPr lang="de-DE"/>
              <a:t>Zweite Ebene</a:t>
            </a:r>
          </a:p>
        </p:txBody>
      </p:sp>
      <p:sp>
        <p:nvSpPr>
          <p:cNvPr id="8" name="Fußzeilenplatzhalter 4">
            <a:extLst>
              <a:ext uri="{FF2B5EF4-FFF2-40B4-BE49-F238E27FC236}">
                <a16:creationId xmlns:a16="http://schemas.microsoft.com/office/drawing/2014/main" id="{5AB9844D-1985-F444-A9CB-C8AC8654C7F6}"/>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9" name="Foliennummernplatzhalter 5">
            <a:extLst>
              <a:ext uri="{FF2B5EF4-FFF2-40B4-BE49-F238E27FC236}">
                <a16:creationId xmlns:a16="http://schemas.microsoft.com/office/drawing/2014/main" id="{A60B5758-FCFD-3547-9BC5-99569C18642A}"/>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7" name="Inhaltsplatzhalter 2">
            <a:extLst>
              <a:ext uri="{FF2B5EF4-FFF2-40B4-BE49-F238E27FC236}">
                <a16:creationId xmlns:a16="http://schemas.microsoft.com/office/drawing/2014/main" id="{B70C6C35-A5AF-7D48-AB66-64768F12D452}"/>
              </a:ext>
            </a:extLst>
          </p:cNvPr>
          <p:cNvSpPr>
            <a:spLocks noGrp="1"/>
          </p:cNvSpPr>
          <p:nvPr>
            <p:ph sz="half" idx="10"/>
          </p:nvPr>
        </p:nvSpPr>
        <p:spPr>
          <a:xfrm>
            <a:off x="8275830" y="1825625"/>
            <a:ext cx="3240000" cy="4351338"/>
          </a:xfrm>
        </p:spPr>
        <p:txBody>
          <a:bodyPr/>
          <a:lstStyle/>
          <a:p>
            <a:pPr lvl="0"/>
            <a:r>
              <a:rPr lang="de-DE"/>
              <a:t>Mastertextformat bearbeiten</a:t>
            </a:r>
          </a:p>
        </p:txBody>
      </p:sp>
      <p:sp>
        <p:nvSpPr>
          <p:cNvPr id="10" name="Inhaltsplatzhalter 2">
            <a:extLst>
              <a:ext uri="{FF2B5EF4-FFF2-40B4-BE49-F238E27FC236}">
                <a16:creationId xmlns:a16="http://schemas.microsoft.com/office/drawing/2014/main" id="{15FF0338-6CCB-CD4C-8FBA-94EB4C882AC9}"/>
              </a:ext>
            </a:extLst>
          </p:cNvPr>
          <p:cNvSpPr>
            <a:spLocks noGrp="1"/>
          </p:cNvSpPr>
          <p:nvPr>
            <p:ph sz="half" idx="11"/>
          </p:nvPr>
        </p:nvSpPr>
        <p:spPr>
          <a:xfrm>
            <a:off x="4476694" y="1825625"/>
            <a:ext cx="3240000" cy="4351338"/>
          </a:xfrm>
        </p:spPr>
        <p:txBody>
          <a:bodyPr/>
          <a:lstStyle/>
          <a:p>
            <a:pPr lvl="0"/>
            <a:r>
              <a:rPr lang="de-DE"/>
              <a:t>Mastertextformat bearbeiten</a:t>
            </a:r>
          </a:p>
        </p:txBody>
      </p:sp>
      <p:sp>
        <p:nvSpPr>
          <p:cNvPr id="11" name="Titelplatzhalter 1">
            <a:extLst>
              <a:ext uri="{FF2B5EF4-FFF2-40B4-BE49-F238E27FC236}">
                <a16:creationId xmlns:a16="http://schemas.microsoft.com/office/drawing/2014/main" id="{94D9109E-1BE1-8E40-B857-0CCB6654FA92}"/>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82020090"/>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Bildfolie frei">
    <p:spTree>
      <p:nvGrpSpPr>
        <p:cNvPr id="1" name=""/>
        <p:cNvGrpSpPr/>
        <p:nvPr/>
      </p:nvGrpSpPr>
      <p:grpSpPr>
        <a:xfrm>
          <a:off x="0" y="0"/>
          <a:ext cx="0" cy="0"/>
          <a:chOff x="0" y="0"/>
          <a:chExt cx="0" cy="0"/>
        </a:xfrm>
      </p:grpSpPr>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6" name="Titelplatzhalter 1">
            <a:extLst>
              <a:ext uri="{FF2B5EF4-FFF2-40B4-BE49-F238E27FC236}">
                <a16:creationId xmlns:a16="http://schemas.microsoft.com/office/drawing/2014/main" id="{C86AB5D7-70C7-0C40-AE9F-FC7C5769FAA6}"/>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866132843"/>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abellenfolie einfarbig">
    <p:spTree>
      <p:nvGrpSpPr>
        <p:cNvPr id="1" name=""/>
        <p:cNvGrpSpPr/>
        <p:nvPr/>
      </p:nvGrpSpPr>
      <p:grpSpPr>
        <a:xfrm>
          <a:off x="0" y="0"/>
          <a:ext cx="0" cy="0"/>
          <a:chOff x="0" y="0"/>
          <a:chExt cx="0" cy="0"/>
        </a:xfrm>
      </p:grpSpPr>
      <p:sp>
        <p:nvSpPr>
          <p:cNvPr id="17" name="Inhaltsplatzhalter 2">
            <a:extLst>
              <a:ext uri="{FF2B5EF4-FFF2-40B4-BE49-F238E27FC236}">
                <a16:creationId xmlns:a16="http://schemas.microsoft.com/office/drawing/2014/main" id="{992B6177-4456-F449-8318-048BE26751AA}"/>
              </a:ext>
            </a:extLst>
          </p:cNvPr>
          <p:cNvSpPr>
            <a:spLocks noGrp="1"/>
          </p:cNvSpPr>
          <p:nvPr>
            <p:ph sz="half" idx="17" hasCustomPrompt="1"/>
          </p:nvPr>
        </p:nvSpPr>
        <p:spPr>
          <a:xfrm>
            <a:off x="5159618" y="2496415"/>
            <a:ext cx="6356212" cy="1421742"/>
          </a:xfrm>
        </p:spPr>
        <p:txBody>
          <a:bodyPr numCol="3"/>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a:p>
            <a:endParaRPr lang="de-DE">
              <a:solidFill>
                <a:srgbClr val="001432"/>
              </a:solidFill>
              <a:effectLst/>
              <a:latin typeface="Arial" panose="020B0604020202020204" pitchFamily="34" charset="0"/>
            </a:endParaRPr>
          </a:p>
        </p:txBody>
      </p:sp>
      <p:sp>
        <p:nvSpPr>
          <p:cNvPr id="7" name="Fußzeilenplatzhalter 4">
            <a:extLst>
              <a:ext uri="{FF2B5EF4-FFF2-40B4-BE49-F238E27FC236}">
                <a16:creationId xmlns:a16="http://schemas.microsoft.com/office/drawing/2014/main" id="{FDBCCF63-2915-DF47-BA43-B014330EC55F}"/>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Titel in Masterfolie eintragen - Name Referent*in</a:t>
            </a:r>
          </a:p>
        </p:txBody>
      </p:sp>
      <p:sp>
        <p:nvSpPr>
          <p:cNvPr id="8" name="Foliennummernplatzhalter 5">
            <a:extLst>
              <a:ext uri="{FF2B5EF4-FFF2-40B4-BE49-F238E27FC236}">
                <a16:creationId xmlns:a16="http://schemas.microsoft.com/office/drawing/2014/main" id="{3526436C-9142-FA43-8960-177FF534BB67}"/>
              </a:ext>
            </a:extLst>
          </p:cNvPr>
          <p:cNvSpPr>
            <a:spLocks noGrp="1"/>
          </p:cNvSpPr>
          <p:nvPr>
            <p:ph type="sldNum" sz="quarter" idx="4"/>
          </p:nvPr>
        </p:nvSpPr>
        <p:spPr>
          <a:xfrm>
            <a:off x="8772630"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 / XX</a:t>
            </a:r>
          </a:p>
        </p:txBody>
      </p:sp>
      <p:sp>
        <p:nvSpPr>
          <p:cNvPr id="9" name="Inhaltsplatzhalter 2">
            <a:extLst>
              <a:ext uri="{FF2B5EF4-FFF2-40B4-BE49-F238E27FC236}">
                <a16:creationId xmlns:a16="http://schemas.microsoft.com/office/drawing/2014/main" id="{E2CF6811-BA3A-B04A-81AF-A57D8EBC665F}"/>
              </a:ext>
            </a:extLst>
          </p:cNvPr>
          <p:cNvSpPr>
            <a:spLocks noGrp="1"/>
          </p:cNvSpPr>
          <p:nvPr>
            <p:ph sz="half" idx="1" hasCustomPrompt="1"/>
          </p:nvPr>
        </p:nvSpPr>
        <p:spPr>
          <a:xfrm>
            <a:off x="677558" y="2493528"/>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0" name="Inhaltsplatzhalter 2">
            <a:extLst>
              <a:ext uri="{FF2B5EF4-FFF2-40B4-BE49-F238E27FC236}">
                <a16:creationId xmlns:a16="http://schemas.microsoft.com/office/drawing/2014/main" id="{3D583DFE-5EC0-7644-9C2B-E7496DE297F4}"/>
              </a:ext>
            </a:extLst>
          </p:cNvPr>
          <p:cNvSpPr>
            <a:spLocks noGrp="1"/>
          </p:cNvSpPr>
          <p:nvPr>
            <p:ph sz="half" idx="10" hasCustomPrompt="1"/>
          </p:nvPr>
        </p:nvSpPr>
        <p:spPr>
          <a:xfrm>
            <a:off x="677559" y="1717784"/>
            <a:ext cx="3939410"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1</a:t>
            </a:r>
          </a:p>
        </p:txBody>
      </p:sp>
      <p:sp>
        <p:nvSpPr>
          <p:cNvPr id="11" name="Inhaltsplatzhalter 2">
            <a:extLst>
              <a:ext uri="{FF2B5EF4-FFF2-40B4-BE49-F238E27FC236}">
                <a16:creationId xmlns:a16="http://schemas.microsoft.com/office/drawing/2014/main" id="{A7DA0EE6-554C-E144-BDEA-747833191E4D}"/>
              </a:ext>
            </a:extLst>
          </p:cNvPr>
          <p:cNvSpPr>
            <a:spLocks noGrp="1"/>
          </p:cNvSpPr>
          <p:nvPr>
            <p:ph sz="half" idx="11" hasCustomPrompt="1"/>
          </p:nvPr>
        </p:nvSpPr>
        <p:spPr>
          <a:xfrm>
            <a:off x="677558" y="3247094"/>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2" name="Inhaltsplatzhalter 2">
            <a:extLst>
              <a:ext uri="{FF2B5EF4-FFF2-40B4-BE49-F238E27FC236}">
                <a16:creationId xmlns:a16="http://schemas.microsoft.com/office/drawing/2014/main" id="{9CB91872-F8D7-7B45-B6AC-A183F35AD267}"/>
              </a:ext>
            </a:extLst>
          </p:cNvPr>
          <p:cNvSpPr>
            <a:spLocks noGrp="1"/>
          </p:cNvSpPr>
          <p:nvPr>
            <p:ph sz="half" idx="12" hasCustomPrompt="1"/>
          </p:nvPr>
        </p:nvSpPr>
        <p:spPr>
          <a:xfrm>
            <a:off x="677558" y="4116642"/>
            <a:ext cx="3939411"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3" name="Inhaltsplatzhalter 2">
            <a:extLst>
              <a:ext uri="{FF2B5EF4-FFF2-40B4-BE49-F238E27FC236}">
                <a16:creationId xmlns:a16="http://schemas.microsoft.com/office/drawing/2014/main" id="{74B5EAC1-736E-8345-8537-D18CA9F2086C}"/>
              </a:ext>
            </a:extLst>
          </p:cNvPr>
          <p:cNvSpPr>
            <a:spLocks noGrp="1"/>
          </p:cNvSpPr>
          <p:nvPr>
            <p:ph sz="half" idx="13" hasCustomPrompt="1"/>
          </p:nvPr>
        </p:nvSpPr>
        <p:spPr>
          <a:xfrm>
            <a:off x="677558" y="4870208"/>
            <a:ext cx="3939411" cy="621789"/>
          </a:xfrm>
        </p:spPr>
        <p:txBody>
          <a:bodyPr>
            <a:normAutofit/>
          </a:bodyPr>
          <a:lstStyle>
            <a:lvl1pPr marL="285750" indent="-285750">
              <a:buFont typeface="Arial" panose="020B0604020202020204" pitchFamily="34" charset="0"/>
              <a:buChar char="•"/>
              <a:defRPr lang="de-DE" sz="1400" b="0" smtClean="0">
                <a:effectLst/>
              </a:defRPr>
            </a:lvl1pPr>
          </a:lstStyle>
          <a:p>
            <a:r>
              <a:rPr lang="de-DE" err="1">
                <a:solidFill>
                  <a:srgbClr val="001432"/>
                </a:solidFill>
                <a:effectLst/>
                <a:latin typeface="Arial" panose="020B0604020202020204" pitchFamily="34" charset="0"/>
              </a:rPr>
              <a:t>consetetur</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sadipscing</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elitr</a:t>
            </a:r>
            <a:r>
              <a:rPr lang="de-DE">
                <a:solidFill>
                  <a:srgbClr val="001432"/>
                </a:solidFill>
                <a:effectLst/>
                <a:latin typeface="Arial" panose="020B0604020202020204" pitchFamily="34" charset="0"/>
              </a:rPr>
              <a:t>,</a:t>
            </a:r>
          </a:p>
          <a:p>
            <a:r>
              <a:rPr lang="de-DE" err="1">
                <a:solidFill>
                  <a:srgbClr val="001432"/>
                </a:solidFill>
                <a:effectLst/>
                <a:latin typeface="Arial" panose="020B0604020202020204" pitchFamily="34" charset="0"/>
              </a:rPr>
              <a:t>sed</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diam</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nonumy</a:t>
            </a:r>
            <a:r>
              <a:rPr lang="de-DE">
                <a:solidFill>
                  <a:srgbClr val="001432"/>
                </a:solidFill>
                <a:effectLst/>
                <a:latin typeface="Arial" panose="020B0604020202020204" pitchFamily="34" charset="0"/>
              </a:rPr>
              <a:t> </a:t>
            </a:r>
            <a:r>
              <a:rPr lang="de-DE" err="1">
                <a:solidFill>
                  <a:srgbClr val="001432"/>
                </a:solidFill>
                <a:effectLst/>
                <a:latin typeface="Arial" panose="020B0604020202020204" pitchFamily="34" charset="0"/>
              </a:rPr>
              <a:t>eirmod</a:t>
            </a:r>
            <a:endParaRPr lang="de-DE">
              <a:solidFill>
                <a:srgbClr val="001432"/>
              </a:solidFill>
              <a:effectLst/>
              <a:latin typeface="Arial" panose="020B0604020202020204" pitchFamily="34" charset="0"/>
            </a:endParaRPr>
          </a:p>
        </p:txBody>
      </p:sp>
      <p:sp>
        <p:nvSpPr>
          <p:cNvPr id="14" name="Inhaltsplatzhalter 2">
            <a:extLst>
              <a:ext uri="{FF2B5EF4-FFF2-40B4-BE49-F238E27FC236}">
                <a16:creationId xmlns:a16="http://schemas.microsoft.com/office/drawing/2014/main" id="{BAB823C7-06D9-D645-A950-6BC8EA871B7C}"/>
              </a:ext>
            </a:extLst>
          </p:cNvPr>
          <p:cNvSpPr>
            <a:spLocks noGrp="1"/>
          </p:cNvSpPr>
          <p:nvPr>
            <p:ph sz="half" idx="14" hasCustomPrompt="1"/>
          </p:nvPr>
        </p:nvSpPr>
        <p:spPr>
          <a:xfrm>
            <a:off x="5159618" y="1717784"/>
            <a:ext cx="6356212"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2</a:t>
            </a:r>
          </a:p>
        </p:txBody>
      </p:sp>
      <p:sp>
        <p:nvSpPr>
          <p:cNvPr id="15" name="Inhaltsplatzhalter 2">
            <a:extLst>
              <a:ext uri="{FF2B5EF4-FFF2-40B4-BE49-F238E27FC236}">
                <a16:creationId xmlns:a16="http://schemas.microsoft.com/office/drawing/2014/main" id="{C0831AA8-1DC1-4A49-A752-EFA72B595A91}"/>
              </a:ext>
            </a:extLst>
          </p:cNvPr>
          <p:cNvSpPr>
            <a:spLocks noGrp="1"/>
          </p:cNvSpPr>
          <p:nvPr>
            <p:ph sz="half" idx="15" hasCustomPrompt="1"/>
          </p:nvPr>
        </p:nvSpPr>
        <p:spPr>
          <a:xfrm>
            <a:off x="5159618" y="4116642"/>
            <a:ext cx="6356212" cy="594693"/>
          </a:xfrm>
          <a:solidFill>
            <a:schemeClr val="tx2"/>
          </a:solidFill>
        </p:spPr>
        <p:txBody>
          <a:bodyPr anchor="ctr" anchorCtr="0">
            <a:normAutofit/>
          </a:bodyPr>
          <a:lstStyle>
            <a:lvl1pPr marL="0" indent="0">
              <a:buNone/>
              <a:defRPr sz="2000" b="1">
                <a:solidFill>
                  <a:schemeClr val="bg2"/>
                </a:solidFill>
              </a:defRPr>
            </a:lvl1pPr>
          </a:lstStyle>
          <a:p>
            <a:r>
              <a:rPr lang="de-DE"/>
              <a:t>TABELLENKOPF 3</a:t>
            </a:r>
          </a:p>
        </p:txBody>
      </p:sp>
      <p:sp>
        <p:nvSpPr>
          <p:cNvPr id="16" name="Inhaltsplatzhalter 2">
            <a:extLst>
              <a:ext uri="{FF2B5EF4-FFF2-40B4-BE49-F238E27FC236}">
                <a16:creationId xmlns:a16="http://schemas.microsoft.com/office/drawing/2014/main" id="{91CF6938-AB8E-D040-BAA9-46B1A7EB82FC}"/>
              </a:ext>
            </a:extLst>
          </p:cNvPr>
          <p:cNvSpPr>
            <a:spLocks noGrp="1"/>
          </p:cNvSpPr>
          <p:nvPr>
            <p:ph sz="half" idx="16" hasCustomPrompt="1"/>
          </p:nvPr>
        </p:nvSpPr>
        <p:spPr>
          <a:xfrm>
            <a:off x="5159618" y="4909820"/>
            <a:ext cx="6356212" cy="749508"/>
          </a:xfrm>
        </p:spPr>
        <p:txBody>
          <a:bodyPr/>
          <a:lstStyle>
            <a:lvl1pPr marL="0" indent="0">
              <a:buNone/>
              <a:defRPr lang="de-DE" b="0" smtClean="0">
                <a:effectLst/>
              </a:defRPr>
            </a:lvl1pPr>
          </a:lstStyle>
          <a:p>
            <a:r>
              <a:rPr lang="de-DE" b="1" err="1">
                <a:solidFill>
                  <a:srgbClr val="001432"/>
                </a:solidFill>
                <a:effectLst/>
                <a:latin typeface="Arial" panose="020B0604020202020204" pitchFamily="34" charset="0"/>
              </a:rPr>
              <a:t>Lorem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ipsum</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dolor</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sit</a:t>
            </a:r>
            <a:r>
              <a:rPr lang="de-DE" b="1">
                <a:solidFill>
                  <a:srgbClr val="001432"/>
                </a:solidFill>
                <a:effectLst/>
                <a:latin typeface="Arial" panose="020B0604020202020204" pitchFamily="34" charset="0"/>
              </a:rPr>
              <a:t> </a:t>
            </a:r>
            <a:r>
              <a:rPr lang="de-DE" b="1" err="1">
                <a:solidFill>
                  <a:srgbClr val="001432"/>
                </a:solidFill>
                <a:effectLst/>
                <a:latin typeface="Arial" panose="020B0604020202020204" pitchFamily="34" charset="0"/>
              </a:rPr>
              <a:t>amet</a:t>
            </a:r>
            <a:endParaRPr lang="de-DE">
              <a:solidFill>
                <a:srgbClr val="001432"/>
              </a:solidFill>
              <a:effectLst/>
              <a:latin typeface="Arial" panose="020B0604020202020204" pitchFamily="34" charset="0"/>
            </a:endParaRPr>
          </a:p>
          <a:p>
            <a:r>
              <a:rPr lang="de-DE">
                <a:solidFill>
                  <a:srgbClr val="001432"/>
                </a:solidFill>
                <a:effectLst/>
                <a:latin typeface="Arial" panose="020B0604020202020204" pitchFamily="34" charset="0"/>
              </a:rPr>
              <a:t>Hier kann eine Beschreibung stehen.</a:t>
            </a:r>
          </a:p>
          <a:p>
            <a:endParaRPr lang="de-DE">
              <a:solidFill>
                <a:srgbClr val="001432"/>
              </a:solidFill>
              <a:effectLst/>
              <a:latin typeface="Arial" panose="020B0604020202020204" pitchFamily="34" charset="0"/>
            </a:endParaRPr>
          </a:p>
        </p:txBody>
      </p:sp>
      <p:sp>
        <p:nvSpPr>
          <p:cNvPr id="18" name="Titelplatzhalter 1">
            <a:extLst>
              <a:ext uri="{FF2B5EF4-FFF2-40B4-BE49-F238E27FC236}">
                <a16:creationId xmlns:a16="http://schemas.microsoft.com/office/drawing/2014/main" id="{ECC58060-1838-DC42-8727-D88889BEEDFD}"/>
              </a:ext>
            </a:extLst>
          </p:cNvPr>
          <p:cNvSpPr>
            <a:spLocks noGrp="1"/>
          </p:cNvSpPr>
          <p:nvPr>
            <p:ph type="title" hasCustomPrompt="1"/>
          </p:nvPr>
        </p:nvSpPr>
        <p:spPr>
          <a:xfrm>
            <a:off x="677558" y="632647"/>
            <a:ext cx="8269671" cy="459357"/>
          </a:xfrm>
          <a:prstGeom prst="rect">
            <a:avLst/>
          </a:prstGeom>
        </p:spPr>
        <p:txBody>
          <a:bodyPr vert="horz" lIns="91440" tIns="45720" rIns="91440" bIns="45720" rtlCol="0" anchor="t" anchorCtr="0">
            <a:noAutofit/>
          </a:bodyPr>
          <a:lstStyle/>
          <a:p>
            <a:r>
              <a:rPr lang="de-DE"/>
              <a:t>Titel hinzufügen</a:t>
            </a:r>
          </a:p>
        </p:txBody>
      </p:sp>
    </p:spTree>
    <p:extLst>
      <p:ext uri="{BB962C8B-B14F-4D97-AF65-F5344CB8AC3E}">
        <p14:creationId xmlns:p14="http://schemas.microsoft.com/office/powerpoint/2010/main" val="393318649"/>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graphicFrame>
        <p:nvGraphicFramePr>
          <p:cNvPr id="7" name="Objekt 6" hidden="1">
            <a:extLst>
              <a:ext uri="{FF2B5EF4-FFF2-40B4-BE49-F238E27FC236}">
                <a16:creationId xmlns:a16="http://schemas.microsoft.com/office/drawing/2014/main" id="{D7474225-EF49-6348-8C26-43C1B6383AF6}"/>
              </a:ext>
            </a:extLst>
          </p:cNvPr>
          <p:cNvGraphicFramePr>
            <a:graphicFrameLocks noChangeAspect="1"/>
          </p:cNvGraphicFramePr>
          <p:nvPr userDrawn="1">
            <p:custDataLst>
              <p:tags r:id="rId19"/>
            </p:custDataLst>
            <p:extLst>
              <p:ext uri="{D42A27DB-BD31-4B8C-83A1-F6EECF244321}">
                <p14:modId xmlns:p14="http://schemas.microsoft.com/office/powerpoint/2010/main" val="3941841689"/>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Folie" r:id="rId20" imgW="7772400" imgH="10058400" progId="TCLayout.ActiveDocument.1">
                  <p:embed/>
                </p:oleObj>
              </mc:Choice>
              <mc:Fallback>
                <p:oleObj name="think-cell Folie" r:id="rId20" imgW="7772400" imgH="10058400" progId="TCLayout.ActiveDocument.1">
                  <p:embed/>
                  <p:pic>
                    <p:nvPicPr>
                      <p:cNvPr id="7" name="Objekt 6" hidden="1">
                        <a:extLst>
                          <a:ext uri="{FF2B5EF4-FFF2-40B4-BE49-F238E27FC236}">
                            <a16:creationId xmlns:a16="http://schemas.microsoft.com/office/drawing/2014/main" id="{D7474225-EF49-6348-8C26-43C1B6383AF6}"/>
                          </a:ext>
                        </a:extLst>
                      </p:cNvPr>
                      <p:cNvPicPr/>
                      <p:nvPr/>
                    </p:nvPicPr>
                    <p:blipFill>
                      <a:blip r:embed="rId21"/>
                      <a:stretch>
                        <a:fillRect/>
                      </a:stretch>
                    </p:blipFill>
                    <p:spPr>
                      <a:xfrm>
                        <a:off x="1588" y="1588"/>
                        <a:ext cx="1227" cy="1588"/>
                      </a:xfrm>
                      <a:prstGeom prst="rect">
                        <a:avLst/>
                      </a:prstGeom>
                    </p:spPr>
                  </p:pic>
                </p:oleObj>
              </mc:Fallback>
            </mc:AlternateContent>
          </a:graphicData>
        </a:graphic>
      </p:graphicFrame>
      <p:sp>
        <p:nvSpPr>
          <p:cNvPr id="2" name="Titelplatzhalter 1">
            <a:extLst>
              <a:ext uri="{FF2B5EF4-FFF2-40B4-BE49-F238E27FC236}">
                <a16:creationId xmlns:a16="http://schemas.microsoft.com/office/drawing/2014/main" id="{141E4E78-D2FB-3C4E-8A7C-9A37C9024A36}"/>
              </a:ext>
            </a:extLst>
          </p:cNvPr>
          <p:cNvSpPr>
            <a:spLocks noGrp="1"/>
          </p:cNvSpPr>
          <p:nvPr>
            <p:ph type="title"/>
          </p:nvPr>
        </p:nvSpPr>
        <p:spPr>
          <a:xfrm>
            <a:off x="677558" y="632647"/>
            <a:ext cx="8269671" cy="459357"/>
          </a:xfrm>
          <a:prstGeom prst="rect">
            <a:avLst/>
          </a:prstGeom>
        </p:spPr>
        <p:txBody>
          <a:bodyPr vert="horz" lIns="91440" tIns="45720" rIns="91440" bIns="45720" rtlCol="0" anchor="t" anchorCtr="0">
            <a:noAutofit/>
          </a:bodyPr>
          <a:lstStyle/>
          <a:p>
            <a:endParaRPr lang="de-DE"/>
          </a:p>
        </p:txBody>
      </p:sp>
      <p:sp>
        <p:nvSpPr>
          <p:cNvPr id="3" name="Textplatzhalter 2">
            <a:extLst>
              <a:ext uri="{FF2B5EF4-FFF2-40B4-BE49-F238E27FC236}">
                <a16:creationId xmlns:a16="http://schemas.microsoft.com/office/drawing/2014/main" id="{16940A25-EF3D-C84E-A40B-ED09A649A699}"/>
              </a:ext>
            </a:extLst>
          </p:cNvPr>
          <p:cNvSpPr>
            <a:spLocks noGrp="1"/>
          </p:cNvSpPr>
          <p:nvPr>
            <p:ph type="body" idx="1"/>
          </p:nvPr>
        </p:nvSpPr>
        <p:spPr>
          <a:xfrm>
            <a:off x="677558" y="1825625"/>
            <a:ext cx="10593415" cy="4351338"/>
          </a:xfrm>
          <a:prstGeom prst="rect">
            <a:avLst/>
          </a:prstGeom>
        </p:spPr>
        <p:txBody>
          <a:bodyPr vert="horz" lIns="91440" tIns="45720" rIns="91440" bIns="45720" rtlCol="0">
            <a:normAutofit/>
          </a:bodyPr>
          <a:lstStyle/>
          <a:p>
            <a:r>
              <a:rPr lang="de-DE"/>
              <a:t>Aufzählung Ebene 1</a:t>
            </a:r>
          </a:p>
          <a:p>
            <a:pPr lvl="1">
              <a:buFont typeface="Symbol" pitchFamily="2" charset="2"/>
              <a:buChar char="-"/>
            </a:pPr>
            <a:r>
              <a:rPr lang="de-DE"/>
              <a:t>Aufzählung Ebene 2</a:t>
            </a:r>
          </a:p>
          <a:p>
            <a:pPr lvl="2">
              <a:buFont typeface="Wingdings" pitchFamily="2" charset="2"/>
              <a:buChar char="§"/>
            </a:pPr>
            <a:r>
              <a:rPr lang="de-DE"/>
              <a:t>Aufzählung Ebene 3</a:t>
            </a:r>
          </a:p>
        </p:txBody>
      </p:sp>
      <p:sp>
        <p:nvSpPr>
          <p:cNvPr id="5" name="Fußzeilenplatzhalter 4">
            <a:extLst>
              <a:ext uri="{FF2B5EF4-FFF2-40B4-BE49-F238E27FC236}">
                <a16:creationId xmlns:a16="http://schemas.microsoft.com/office/drawing/2014/main" id="{F6233BDC-86F5-7449-BC8F-7F298F4C1D20}"/>
              </a:ext>
            </a:extLst>
          </p:cNvPr>
          <p:cNvSpPr>
            <a:spLocks noGrp="1"/>
          </p:cNvSpPr>
          <p:nvPr>
            <p:ph type="ftr" sz="quarter" idx="3"/>
          </p:nvPr>
        </p:nvSpPr>
        <p:spPr>
          <a:xfrm>
            <a:off x="677559" y="6158638"/>
            <a:ext cx="7772400" cy="365125"/>
          </a:xfrm>
          <a:prstGeom prst="rect">
            <a:avLst/>
          </a:prstGeom>
        </p:spPr>
        <p:txBody>
          <a:bodyPr vert="horz" lIns="91440" tIns="45720" rIns="91440" bIns="45720" rtlCol="0" anchor="b" anchorCtr="0"/>
          <a:lstStyle>
            <a:lvl1pPr algn="l">
              <a:defRPr lang="de-DE" sz="1400" b="0" smtClean="0">
                <a:solidFill>
                  <a:schemeClr val="bg1"/>
                </a:solidFill>
                <a:effectLst/>
                <a:latin typeface="Arial" panose="020B0604020202020204" pitchFamily="34" charset="0"/>
                <a:cs typeface="Arial" panose="020B0604020202020204" pitchFamily="34" charset="0"/>
              </a:defRPr>
            </a:lvl1pPr>
          </a:lstStyle>
          <a:p>
            <a:r>
              <a:rPr lang="de-DE"/>
              <a:t>Rahmenstrategie 2021 - Name Referent*in</a:t>
            </a:r>
          </a:p>
        </p:txBody>
      </p:sp>
      <p:sp>
        <p:nvSpPr>
          <p:cNvPr id="6" name="Foliennummernplatzhalter 5">
            <a:extLst>
              <a:ext uri="{FF2B5EF4-FFF2-40B4-BE49-F238E27FC236}">
                <a16:creationId xmlns:a16="http://schemas.microsoft.com/office/drawing/2014/main" id="{89A5F7AE-597D-E04B-8DFD-F573619ABB6E}"/>
              </a:ext>
            </a:extLst>
          </p:cNvPr>
          <p:cNvSpPr>
            <a:spLocks noGrp="1"/>
          </p:cNvSpPr>
          <p:nvPr>
            <p:ph type="sldNum" sz="quarter" idx="4"/>
          </p:nvPr>
        </p:nvSpPr>
        <p:spPr>
          <a:xfrm>
            <a:off x="8537575" y="6157200"/>
            <a:ext cx="2743200" cy="365125"/>
          </a:xfrm>
          <a:prstGeom prst="rect">
            <a:avLst/>
          </a:prstGeom>
        </p:spPr>
        <p:txBody>
          <a:bodyPr vert="horz" lIns="91440" tIns="45720" rIns="91440" bIns="45720" rtlCol="0" anchor="b" anchorCtr="0"/>
          <a:lstStyle>
            <a:lvl1pPr algn="r">
              <a:defRPr sz="1400" b="1">
                <a:solidFill>
                  <a:schemeClr val="bg1"/>
                </a:solidFill>
                <a:latin typeface="Arial" panose="020B0604020202020204" pitchFamily="34" charset="0"/>
                <a:cs typeface="Arial" panose="020B0604020202020204" pitchFamily="34" charset="0"/>
              </a:defRPr>
            </a:lvl1pPr>
          </a:lstStyle>
          <a:p>
            <a:r>
              <a:rPr lang="de-DE"/>
              <a:t>Seite </a:t>
            </a:r>
            <a:fld id="{467D92FA-E26D-B845-B3B6-17DDDEAFDF6E}" type="slidenum">
              <a:rPr lang="de-DE" smtClean="0"/>
              <a:pPr/>
              <a:t>‹Nr.›</a:t>
            </a:fld>
            <a:r>
              <a:rPr lang="de-DE"/>
              <a:t>//XX</a:t>
            </a:r>
          </a:p>
        </p:txBody>
      </p:sp>
      <p:pic>
        <p:nvPicPr>
          <p:cNvPr id="10" name="Grafik 9">
            <a:extLst>
              <a:ext uri="{FF2B5EF4-FFF2-40B4-BE49-F238E27FC236}">
                <a16:creationId xmlns:a16="http://schemas.microsoft.com/office/drawing/2014/main" id="{CAFC2398-37E8-374C-A4BC-FCC96BBBB355}"/>
              </a:ext>
            </a:extLst>
          </p:cNvPr>
          <p:cNvPicPr>
            <a:picLocks noChangeAspect="1"/>
          </p:cNvPicPr>
          <p:nvPr userDrawn="1"/>
        </p:nvPicPr>
        <p:blipFill>
          <a:blip r:embed="rId22"/>
          <a:stretch>
            <a:fillRect/>
          </a:stretch>
        </p:blipFill>
        <p:spPr>
          <a:xfrm>
            <a:off x="8772629" y="365126"/>
            <a:ext cx="2829657" cy="951594"/>
          </a:xfrm>
          <a:prstGeom prst="rect">
            <a:avLst/>
          </a:prstGeom>
        </p:spPr>
      </p:pic>
    </p:spTree>
    <p:extLst>
      <p:ext uri="{BB962C8B-B14F-4D97-AF65-F5344CB8AC3E}">
        <p14:creationId xmlns:p14="http://schemas.microsoft.com/office/powerpoint/2010/main" val="1991372796"/>
      </p:ext>
    </p:extLst>
  </p:cSld>
  <p:clrMap bg1="lt1" tx1="dk1" bg2="lt2" tx2="dk2" accent1="accent1" accent2="accent2" accent3="accent3" accent4="accent4" accent5="accent5" accent6="accent6" hlink="hlink" folHlink="folHlink"/>
  <p:sldLayoutIdLst>
    <p:sldLayoutId id="2147483799" r:id="rId1"/>
    <p:sldLayoutId id="2147483779" r:id="rId2"/>
    <p:sldLayoutId id="2147483780" r:id="rId3"/>
    <p:sldLayoutId id="2147483781" r:id="rId4"/>
    <p:sldLayoutId id="2147483782" r:id="rId5"/>
    <p:sldLayoutId id="2147483783" r:id="rId6"/>
    <p:sldLayoutId id="2147483784" r:id="rId7"/>
    <p:sldLayoutId id="2147483785" r:id="rId8"/>
    <p:sldLayoutId id="2147483787" r:id="rId9"/>
    <p:sldLayoutId id="2147483788" r:id="rId10"/>
    <p:sldLayoutId id="2147483789" r:id="rId11"/>
    <p:sldLayoutId id="2147483790" r:id="rId12"/>
    <p:sldLayoutId id="2147483792" r:id="rId13"/>
    <p:sldLayoutId id="2147483793" r:id="rId14"/>
    <p:sldLayoutId id="2147483795" r:id="rId15"/>
    <p:sldLayoutId id="2147483800" r:id="rId16"/>
    <p:sldLayoutId id="2147483801" r:id="rId17"/>
  </p:sldLayoutIdLst>
  <p:hf hdr="0" ftr="0" dt="0"/>
  <p:txStyles>
    <p:title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p:titleStyle>
    <p:bodyStyle>
      <a:lvl1pPr marL="285750" indent="-285750" algn="l" defTabSz="914400" rtl="0" eaLnBrk="1" latinLnBrk="0" hangingPunct="1">
        <a:lnSpc>
          <a:spcPct val="11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595">
          <p15:clr>
            <a:srgbClr val="F26B43"/>
          </p15:clr>
        </p15:guide>
        <p15:guide id="4" pos="710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34.svg"/><Relationship Id="rId2" Type="http://schemas.openxmlformats.org/officeDocument/2006/relationships/slideLayout" Target="../slideLayouts/slideLayout6.xml"/><Relationship Id="rId1" Type="http://schemas.openxmlformats.org/officeDocument/2006/relationships/tags" Target="../tags/tag8.xml"/><Relationship Id="rId6" Type="http://schemas.openxmlformats.org/officeDocument/2006/relationships/image" Target="../media/image33.png"/><Relationship Id="rId5" Type="http://schemas.openxmlformats.org/officeDocument/2006/relationships/image" Target="../media/image31.emf"/><Relationship Id="rId4" Type="http://schemas.openxmlformats.org/officeDocument/2006/relationships/oleObject" Target="../embeddings/oleObject6.bin"/></Relationships>
</file>

<file path=ppt/slides/_rels/slide1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5.xml"/><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1.png"/><Relationship Id="rId1" Type="http://schemas.openxmlformats.org/officeDocument/2006/relationships/slideLayout" Target="../slideLayouts/slideLayout5.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0.png"/><Relationship Id="rId1" Type="http://schemas.openxmlformats.org/officeDocument/2006/relationships/slideLayout" Target="../slideLayouts/slideLayout5.xml"/><Relationship Id="rId5" Type="http://schemas.openxmlformats.org/officeDocument/2006/relationships/image" Target="../media/image52.png"/><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9.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5.png"/><Relationship Id="rId7"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2.xml.rels><?xml version="1.0" encoding="UTF-8" standalone="yes"?>
<Relationships xmlns="http://schemas.openxmlformats.org/package/2006/relationships"><Relationship Id="rId8" Type="http://schemas.openxmlformats.org/officeDocument/2006/relationships/image" Target="../media/image19.sv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sv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sv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svg"/><Relationship Id="rId4" Type="http://schemas.openxmlformats.org/officeDocument/2006/relationships/image" Target="../media/image15.svg"/><Relationship Id="rId9" Type="http://schemas.openxmlformats.org/officeDocument/2006/relationships/image" Target="../media/image20.png"/><Relationship Id="rId14" Type="http://schemas.openxmlformats.org/officeDocument/2006/relationships/image" Target="../media/image25.svg"/></Relationships>
</file>

<file path=ppt/slides/_rels/slide20.xml.rels><?xml version="1.0" encoding="UTF-8" standalone="yes"?>
<Relationships xmlns="http://schemas.openxmlformats.org/package/2006/relationships"><Relationship Id="rId3" Type="http://schemas.openxmlformats.org/officeDocument/2006/relationships/image" Target="../media/image62.png"/><Relationship Id="rId7" Type="http://schemas.openxmlformats.org/officeDocument/2006/relationships/image" Target="../media/image65.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4.png"/><Relationship Id="rId5" Type="http://schemas.openxmlformats.org/officeDocument/2006/relationships/image" Target="../media/image41.png"/><Relationship Id="rId4" Type="http://schemas.openxmlformats.org/officeDocument/2006/relationships/image" Target="../media/image63.png"/></Relationships>
</file>

<file path=ppt/slides/_rels/slide21.xml.rels><?xml version="1.0" encoding="UTF-8" standalone="yes"?>
<Relationships xmlns="http://schemas.openxmlformats.org/package/2006/relationships"><Relationship Id="rId3" Type="http://schemas.openxmlformats.org/officeDocument/2006/relationships/image" Target="../media/image64.png"/><Relationship Id="rId7" Type="http://schemas.openxmlformats.org/officeDocument/2006/relationships/image" Target="../media/image68.pn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41.png"/><Relationship Id="rId5" Type="http://schemas.openxmlformats.org/officeDocument/2006/relationships/image" Target="../media/image67.png"/><Relationship Id="rId4" Type="http://schemas.openxmlformats.org/officeDocument/2006/relationships/image" Target="../media/image6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2.xml"/><Relationship Id="rId7" Type="http://schemas.openxmlformats.org/officeDocument/2006/relationships/image" Target="../media/image83.jpg"/><Relationship Id="rId2" Type="http://schemas.openxmlformats.org/officeDocument/2006/relationships/slideLayout" Target="../slideLayouts/slideLayout17.xml"/><Relationship Id="rId1" Type="http://schemas.openxmlformats.org/officeDocument/2006/relationships/tags" Target="../tags/tag9.xml"/><Relationship Id="rId6" Type="http://schemas.openxmlformats.org/officeDocument/2006/relationships/image" Target="../media/image82.jpeg"/><Relationship Id="rId5" Type="http://schemas.openxmlformats.org/officeDocument/2006/relationships/image" Target="../media/image81.emf"/><Relationship Id="rId4" Type="http://schemas.openxmlformats.org/officeDocument/2006/relationships/oleObject" Target="../embeddings/oleObject7.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7.xml"/><Relationship Id="rId1" Type="http://schemas.openxmlformats.org/officeDocument/2006/relationships/tags" Target="../tags/tag10.xml"/><Relationship Id="rId6" Type="http://schemas.openxmlformats.org/officeDocument/2006/relationships/image" Target="../media/image84.jpeg"/><Relationship Id="rId5" Type="http://schemas.openxmlformats.org/officeDocument/2006/relationships/image" Target="../media/image81.emf"/><Relationship Id="rId4" Type="http://schemas.openxmlformats.org/officeDocument/2006/relationships/oleObject" Target="../embeddings/oleObject8.bin"/></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7.xml"/><Relationship Id="rId1" Type="http://schemas.openxmlformats.org/officeDocument/2006/relationships/tags" Target="../tags/tag11.xml"/><Relationship Id="rId6" Type="http://schemas.openxmlformats.org/officeDocument/2006/relationships/image" Target="../media/image85.png"/><Relationship Id="rId5" Type="http://schemas.openxmlformats.org/officeDocument/2006/relationships/image" Target="../media/image81.emf"/><Relationship Id="rId4" Type="http://schemas.openxmlformats.org/officeDocument/2006/relationships/oleObject" Target="../embeddings/oleObject8.bin"/></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6.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7.x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oleObject" Target="../embeddings/oleObject5.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5565F8-ECCC-2C4F-9B85-7DFCA1B589A7}"/>
              </a:ext>
            </a:extLst>
          </p:cNvPr>
          <p:cNvSpPr>
            <a:spLocks noGrp="1"/>
          </p:cNvSpPr>
          <p:nvPr>
            <p:ph type="ctrTitle"/>
          </p:nvPr>
        </p:nvSpPr>
        <p:spPr>
          <a:xfrm>
            <a:off x="784261" y="4172607"/>
            <a:ext cx="10160000" cy="1178628"/>
          </a:xfrm>
        </p:spPr>
        <p:txBody>
          <a:bodyPr>
            <a:normAutofit fontScale="90000"/>
          </a:bodyPr>
          <a:lstStyle/>
          <a:p>
            <a:r>
              <a:rPr lang="de-DE">
                <a:latin typeface="Arial"/>
                <a:cs typeface="Arial"/>
              </a:rPr>
              <a:t>Das 1,5-Grad-Limit – </a:t>
            </a:r>
            <a:br>
              <a:rPr lang="de-DE">
                <a:latin typeface="Arial"/>
                <a:cs typeface="Arial"/>
              </a:rPr>
            </a:br>
            <a:r>
              <a:rPr lang="de-DE">
                <a:latin typeface="Arial"/>
                <a:cs typeface="Arial"/>
              </a:rPr>
              <a:t>Klimaneutralität bis 2035</a:t>
            </a:r>
            <a:endParaRPr lang="de-DE"/>
          </a:p>
        </p:txBody>
      </p:sp>
    </p:spTree>
    <p:extLst>
      <p:ext uri="{BB962C8B-B14F-4D97-AF65-F5344CB8AC3E}">
        <p14:creationId xmlns:p14="http://schemas.microsoft.com/office/powerpoint/2010/main" val="36908459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EF5CCE6-FC9D-6945-95A6-425E7FCE0D54}"/>
              </a:ext>
            </a:extLst>
          </p:cNvPr>
          <p:cNvGraphicFramePr>
            <a:graphicFrameLocks noChangeAspect="1"/>
          </p:cNvGraphicFramePr>
          <p:nvPr>
            <p:custDataLst>
              <p:tags r:id="rId1"/>
            </p:custDataLst>
          </p:nvPr>
        </p:nvGraphicFramePr>
        <p:xfrm>
          <a:off x="2118" y="2118"/>
          <a:ext cx="1636" cy="2117"/>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5" name="Objekt 4" hidden="1">
                        <a:extLst>
                          <a:ext uri="{FF2B5EF4-FFF2-40B4-BE49-F238E27FC236}">
                            <a16:creationId xmlns:a16="http://schemas.microsoft.com/office/drawing/2014/main" id="{AEF5CCE6-FC9D-6945-95A6-425E7FCE0D54}"/>
                          </a:ext>
                        </a:extLst>
                      </p:cNvPr>
                      <p:cNvPicPr/>
                      <p:nvPr/>
                    </p:nvPicPr>
                    <p:blipFill>
                      <a:blip r:embed="rId5"/>
                      <a:stretch>
                        <a:fillRect/>
                      </a:stretch>
                    </p:blipFill>
                    <p:spPr>
                      <a:xfrm>
                        <a:off x="2118" y="2118"/>
                        <a:ext cx="1636" cy="2117"/>
                      </a:xfrm>
                      <a:prstGeom prst="rect">
                        <a:avLst/>
                      </a:prstGeom>
                    </p:spPr>
                  </p:pic>
                </p:oleObj>
              </mc:Fallback>
            </mc:AlternateContent>
          </a:graphicData>
        </a:graphic>
      </p:graphicFrame>
      <p:sp>
        <p:nvSpPr>
          <p:cNvPr id="8" name="Titel 5">
            <a:extLst>
              <a:ext uri="{FF2B5EF4-FFF2-40B4-BE49-F238E27FC236}">
                <a16:creationId xmlns:a16="http://schemas.microsoft.com/office/drawing/2014/main" id="{A2B0835A-44A9-4C3D-ACB5-3EEC9BC5015A}"/>
              </a:ext>
            </a:extLst>
          </p:cNvPr>
          <p:cNvSpPr>
            <a:spLocks noGrp="1"/>
          </p:cNvSpPr>
          <p:nvPr/>
        </p:nvSpPr>
        <p:spPr>
          <a:xfrm>
            <a:off x="509615" y="482944"/>
            <a:ext cx="5667901" cy="5663881"/>
          </a:xfrm>
          <a:prstGeom prst="rect">
            <a:avLst/>
          </a:prstGeom>
          <a:noFill/>
          <a:ln>
            <a:noFill/>
          </a:ln>
        </p:spPr>
        <p:txBody>
          <a:bodyPr spcFirstLastPara="1" vert="horz" wrap="square" lIns="121900" tIns="60933" rIns="121900" bIns="60933"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013"/>
              <a:buFont typeface="Arial"/>
              <a:buNone/>
              <a:defRPr sz="1013"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2pPr>
            <a:lvl3pPr marR="0" lvl="2"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3pPr>
            <a:lvl4pPr marR="0" lvl="3"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4pPr>
            <a:lvl5pPr marR="0" lvl="4"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5pPr>
            <a:lvl6pPr marR="0" lvl="5"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6pPr>
            <a:lvl7pPr marR="0" lvl="6"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7pPr>
            <a:lvl8pPr marR="0" lvl="7"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8pPr>
            <a:lvl9pPr marR="0" lvl="8"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9pPr>
          </a:lstStyle>
          <a:p>
            <a:endParaRPr lang="de-DE" sz="2400" dirty="0">
              <a:solidFill>
                <a:schemeClr val="tx1"/>
              </a:solidFill>
            </a:endParaRPr>
          </a:p>
        </p:txBody>
      </p:sp>
      <p:sp>
        <p:nvSpPr>
          <p:cNvPr id="4" name="Titel 3">
            <a:extLst>
              <a:ext uri="{FF2B5EF4-FFF2-40B4-BE49-F238E27FC236}">
                <a16:creationId xmlns:a16="http://schemas.microsoft.com/office/drawing/2014/main" id="{BCB8DC01-F552-6341-4039-C69F0A355A8B}"/>
              </a:ext>
            </a:extLst>
          </p:cNvPr>
          <p:cNvSpPr>
            <a:spLocks noGrp="1"/>
          </p:cNvSpPr>
          <p:nvPr>
            <p:ph type="title"/>
          </p:nvPr>
        </p:nvSpPr>
        <p:spPr>
          <a:xfrm>
            <a:off x="712381" y="1186684"/>
            <a:ext cx="8867554" cy="648666"/>
          </a:xfrm>
        </p:spPr>
        <p:txBody>
          <a:bodyPr>
            <a:normAutofit fontScale="90000"/>
          </a:bodyPr>
          <a:lstStyle/>
          <a:p>
            <a:r>
              <a:rPr lang="de-DE" sz="3600" b="1" dirty="0"/>
              <a:t>Der Maßstab für verfassungskonforme Klimapolitik ist das nationale THG-Budget.</a:t>
            </a:r>
            <a:br>
              <a:rPr lang="de-DE" dirty="0"/>
            </a:br>
            <a:br>
              <a:rPr lang="de-DE" dirty="0"/>
            </a:br>
            <a:endParaRPr lang="en-US" dirty="0"/>
          </a:p>
        </p:txBody>
      </p:sp>
      <p:sp>
        <p:nvSpPr>
          <p:cNvPr id="7" name="Inhaltsplatzhalter 6">
            <a:extLst>
              <a:ext uri="{FF2B5EF4-FFF2-40B4-BE49-F238E27FC236}">
                <a16:creationId xmlns:a16="http://schemas.microsoft.com/office/drawing/2014/main" id="{F5B5B728-857F-F8D5-ABE2-89AB2CC6F636}"/>
              </a:ext>
            </a:extLst>
          </p:cNvPr>
          <p:cNvSpPr>
            <a:spLocks noGrp="1"/>
          </p:cNvSpPr>
          <p:nvPr>
            <p:ph sz="half" idx="2"/>
          </p:nvPr>
        </p:nvSpPr>
        <p:spPr>
          <a:xfrm>
            <a:off x="6352460" y="1795487"/>
            <a:ext cx="5220000" cy="4351338"/>
          </a:xfrm>
        </p:spPr>
        <p:txBody>
          <a:bodyPr/>
          <a:lstStyle/>
          <a:p>
            <a:endParaRPr lang="en-US" dirty="0"/>
          </a:p>
          <a:p>
            <a:endParaRPr lang="en-US" dirty="0"/>
          </a:p>
        </p:txBody>
      </p:sp>
      <p:sp>
        <p:nvSpPr>
          <p:cNvPr id="11" name="Textfeld 10">
            <a:extLst>
              <a:ext uri="{FF2B5EF4-FFF2-40B4-BE49-F238E27FC236}">
                <a16:creationId xmlns:a16="http://schemas.microsoft.com/office/drawing/2014/main" id="{50CE5CD5-4B1A-6626-4BA1-97A7B13225C4}"/>
              </a:ext>
            </a:extLst>
          </p:cNvPr>
          <p:cNvSpPr txBox="1"/>
          <p:nvPr/>
        </p:nvSpPr>
        <p:spPr>
          <a:xfrm>
            <a:off x="712381" y="3520500"/>
            <a:ext cx="5220000" cy="1384995"/>
          </a:xfrm>
          <a:prstGeom prst="rect">
            <a:avLst/>
          </a:prstGeom>
          <a:noFill/>
        </p:spPr>
        <p:txBody>
          <a:bodyPr wrap="square">
            <a:spAutoFit/>
          </a:bodyPr>
          <a:lstStyle/>
          <a:p>
            <a:r>
              <a:rPr lang="de-DE" sz="2800" dirty="0">
                <a:latin typeface="Arial" panose="020B0604020202020204" pitchFamily="34" charset="0"/>
                <a:cs typeface="Arial" panose="020B0604020202020204" pitchFamily="34" charset="0"/>
              </a:rPr>
              <a:t>Alles</a:t>
            </a:r>
            <a:r>
              <a:rPr lang="en-US" sz="28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andere</a:t>
            </a:r>
            <a:r>
              <a:rPr lang="en-US" sz="28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bedeutet</a:t>
            </a:r>
            <a:r>
              <a:rPr lang="en-US" sz="2800" dirty="0">
                <a:latin typeface="Arial" panose="020B0604020202020204" pitchFamily="34" charset="0"/>
                <a:cs typeface="Arial" panose="020B0604020202020204" pitchFamily="34" charset="0"/>
              </a:rPr>
              <a:t>:</a:t>
            </a:r>
          </a:p>
          <a:p>
            <a:r>
              <a:rPr lang="en-US" sz="2800" dirty="0">
                <a:latin typeface="Arial" panose="020B0604020202020204" pitchFamily="34" charset="0"/>
                <a:cs typeface="Arial" panose="020B0604020202020204" pitchFamily="34" charset="0"/>
              </a:rPr>
              <a:t>“Klimapolitik ins </a:t>
            </a:r>
            <a:r>
              <a:rPr lang="de-DE" sz="2800" dirty="0">
                <a:latin typeface="Arial" panose="020B0604020202020204" pitchFamily="34" charset="0"/>
                <a:cs typeface="Arial" panose="020B0604020202020204" pitchFamily="34" charset="0"/>
              </a:rPr>
              <a:t>Blaue</a:t>
            </a:r>
            <a:r>
              <a:rPr lang="en-US" sz="28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hinein</a:t>
            </a:r>
            <a:r>
              <a:rPr lang="en-US" sz="28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zu</a:t>
            </a:r>
            <a:r>
              <a:rPr lang="en-US" sz="2800" dirty="0">
                <a:latin typeface="Arial" panose="020B0604020202020204" pitchFamily="34" charset="0"/>
                <a:cs typeface="Arial" panose="020B0604020202020204" pitchFamily="34" charset="0"/>
              </a:rPr>
              <a:t> </a:t>
            </a:r>
            <a:r>
              <a:rPr lang="de-DE" sz="2800" dirty="0">
                <a:latin typeface="Arial" panose="020B0604020202020204" pitchFamily="34" charset="0"/>
                <a:cs typeface="Arial" panose="020B0604020202020204" pitchFamily="34" charset="0"/>
              </a:rPr>
              <a:t>betreiben</a:t>
            </a:r>
            <a:r>
              <a:rPr lang="en-US" sz="2800" dirty="0">
                <a:latin typeface="Arial" panose="020B0604020202020204" pitchFamily="34" charset="0"/>
                <a:cs typeface="Arial" panose="020B0604020202020204" pitchFamily="34" charset="0"/>
              </a:rPr>
              <a:t>.” Rn. 218.</a:t>
            </a:r>
            <a:endParaRPr lang="en-US" sz="2800" dirty="0"/>
          </a:p>
        </p:txBody>
      </p:sp>
      <p:pic>
        <p:nvPicPr>
          <p:cNvPr id="10" name="Grafik 9" descr="Ausrufezeichen mit einfarbiger Füllung">
            <a:extLst>
              <a:ext uri="{FF2B5EF4-FFF2-40B4-BE49-F238E27FC236}">
                <a16:creationId xmlns:a16="http://schemas.microsoft.com/office/drawing/2014/main" id="{0690E3D3-9642-BBFE-634F-CD2BEBE759DE}"/>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787516" y="3755797"/>
            <a:ext cx="914400" cy="914400"/>
          </a:xfrm>
          <a:prstGeom prst="rect">
            <a:avLst/>
          </a:prstGeom>
        </p:spPr>
      </p:pic>
    </p:spTree>
    <p:extLst>
      <p:ext uri="{BB962C8B-B14F-4D97-AF65-F5344CB8AC3E}">
        <p14:creationId xmlns:p14="http://schemas.microsoft.com/office/powerpoint/2010/main" val="2073242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5">
            <a:extLst>
              <a:ext uri="{FF2B5EF4-FFF2-40B4-BE49-F238E27FC236}">
                <a16:creationId xmlns:a16="http://schemas.microsoft.com/office/drawing/2014/main" id="{15FED867-B32C-48A6-90F1-30A35E328F71}"/>
              </a:ext>
            </a:extLst>
          </p:cNvPr>
          <p:cNvSpPr txBox="1">
            <a:spLocks/>
          </p:cNvSpPr>
          <p:nvPr/>
        </p:nvSpPr>
        <p:spPr>
          <a:xfrm>
            <a:off x="677558" y="1521856"/>
            <a:ext cx="4695778" cy="5756069"/>
          </a:xfrm>
          <a:prstGeom prst="rect">
            <a:avLst/>
          </a:prstGeom>
        </p:spPr>
        <p:txBody>
          <a:bodyPr vert="horz" lIns="91440" tIns="45720" rIns="91440" bIns="45720" rtlCol="0" anchor="t">
            <a:noAutofit/>
          </a:bodyPr>
          <a:lstStyle>
            <a:lvl1pPr marL="285750" indent="-285750" algn="l" defTabSz="914400" rtl="0" eaLnBrk="1" latinLnBrk="0" hangingPunct="1">
              <a:lnSpc>
                <a:spcPct val="11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de-DE">
                <a:solidFill>
                  <a:srgbClr val="001432"/>
                </a:solidFill>
                <a:latin typeface="Arial"/>
                <a:cs typeface="Arial"/>
              </a:rPr>
              <a:t>sektorübergreifend und ganzheitlich</a:t>
            </a:r>
            <a:r>
              <a:rPr lang="en-US">
                <a:latin typeface="Arial"/>
                <a:cs typeface="Arial"/>
              </a:rPr>
              <a:t>​</a:t>
            </a:r>
          </a:p>
          <a:p>
            <a:pPr fontAlgn="base"/>
            <a:r>
              <a:rPr lang="de-DE">
                <a:solidFill>
                  <a:srgbClr val="001432"/>
                </a:solidFill>
                <a:latin typeface="Arial"/>
                <a:cs typeface="Arial"/>
              </a:rPr>
              <a:t>europäisch gedacht</a:t>
            </a:r>
            <a:r>
              <a:rPr lang="en-US">
                <a:latin typeface="Arial"/>
                <a:cs typeface="Arial"/>
              </a:rPr>
              <a:t>​</a:t>
            </a:r>
          </a:p>
          <a:p>
            <a:pPr fontAlgn="base"/>
            <a:r>
              <a:rPr lang="de-DE">
                <a:solidFill>
                  <a:srgbClr val="001432"/>
                </a:solidFill>
                <a:latin typeface="Arial"/>
                <a:cs typeface="Arial"/>
              </a:rPr>
              <a:t>sozialverträglich</a:t>
            </a:r>
            <a:r>
              <a:rPr lang="en-US">
                <a:latin typeface="Arial"/>
                <a:cs typeface="Arial"/>
              </a:rPr>
              <a:t>​</a:t>
            </a:r>
          </a:p>
          <a:p>
            <a:pPr fontAlgn="base"/>
            <a:r>
              <a:rPr lang="de-DE">
                <a:solidFill>
                  <a:srgbClr val="001432"/>
                </a:solidFill>
                <a:latin typeface="Arial"/>
                <a:cs typeface="Arial"/>
              </a:rPr>
              <a:t>von </a:t>
            </a:r>
            <a:r>
              <a:rPr lang="de-DE" err="1">
                <a:solidFill>
                  <a:srgbClr val="001432"/>
                </a:solidFill>
                <a:latin typeface="Arial"/>
                <a:cs typeface="Arial"/>
              </a:rPr>
              <a:t>Expert:innen</a:t>
            </a:r>
            <a:r>
              <a:rPr lang="de-DE">
                <a:solidFill>
                  <a:srgbClr val="001432"/>
                </a:solidFill>
                <a:latin typeface="Arial"/>
                <a:cs typeface="Arial"/>
              </a:rPr>
              <a:t> geprüft (Werkstätten)</a:t>
            </a:r>
            <a:r>
              <a:rPr lang="en-US">
                <a:latin typeface="Arial"/>
                <a:cs typeface="Arial"/>
              </a:rPr>
              <a:t>​</a:t>
            </a:r>
          </a:p>
          <a:p>
            <a:pPr fontAlgn="base"/>
            <a:r>
              <a:rPr lang="de-DE">
                <a:solidFill>
                  <a:srgbClr val="001432"/>
                </a:solidFill>
                <a:latin typeface="Arial"/>
                <a:cs typeface="Arial"/>
              </a:rPr>
              <a:t>integrativ &amp; partizipativ</a:t>
            </a:r>
            <a:endParaRPr lang="de-DE">
              <a:latin typeface="Arial"/>
              <a:cs typeface="Arial"/>
            </a:endParaRPr>
          </a:p>
          <a:p>
            <a:pPr fontAlgn="base"/>
            <a:r>
              <a:rPr lang="de-DE" b="1">
                <a:solidFill>
                  <a:srgbClr val="001432"/>
                </a:solidFill>
                <a:latin typeface="Arial"/>
                <a:cs typeface="Arial"/>
              </a:rPr>
              <a:t>vom 1,5-Grad-Limit her gedacht</a:t>
            </a:r>
            <a:r>
              <a:rPr lang="de-DE">
                <a:solidFill>
                  <a:srgbClr val="001432"/>
                </a:solidFill>
                <a:latin typeface="Arial"/>
                <a:cs typeface="Arial"/>
              </a:rPr>
              <a:t>: </a:t>
            </a:r>
            <a:br>
              <a:rPr lang="de-DE">
                <a:solidFill>
                  <a:srgbClr val="001432"/>
                </a:solidFill>
                <a:latin typeface="Arial"/>
                <a:cs typeface="Arial"/>
              </a:rPr>
            </a:br>
            <a:r>
              <a:rPr lang="de-DE">
                <a:solidFill>
                  <a:srgbClr val="001432"/>
                </a:solidFill>
                <a:latin typeface="Arial"/>
                <a:cs typeface="Arial"/>
              </a:rPr>
              <a:t>Wir orientieren uns an den 3 Mrd. Tonnen CO2-Restbudget (ab 2022) für Deutschland (67%–Wahrscheinlichkeit) </a:t>
            </a:r>
            <a:r>
              <a:rPr lang="de-DE">
                <a:latin typeface="Arial"/>
                <a:cs typeface="Arial"/>
              </a:rPr>
              <a:t>​</a:t>
            </a:r>
          </a:p>
          <a:p>
            <a:pPr fontAlgn="base"/>
            <a:r>
              <a:rPr lang="de-DE">
                <a:solidFill>
                  <a:srgbClr val="001432"/>
                </a:solidFill>
                <a:latin typeface="Arial"/>
                <a:cs typeface="Arial"/>
              </a:rPr>
              <a:t>Kernstück bildet ein neues </a:t>
            </a:r>
            <a:r>
              <a:rPr lang="de-DE" b="1">
                <a:solidFill>
                  <a:srgbClr val="001432"/>
                </a:solidFill>
                <a:latin typeface="Arial"/>
                <a:cs typeface="Arial"/>
              </a:rPr>
              <a:t>Energiegesetzbuch</a:t>
            </a:r>
            <a:endParaRPr lang="en-US">
              <a:latin typeface="Arial"/>
              <a:cs typeface="Arial"/>
            </a:endParaRPr>
          </a:p>
        </p:txBody>
      </p:sp>
      <p:pic>
        <p:nvPicPr>
          <p:cNvPr id="4" name="Grafik 3">
            <a:extLst>
              <a:ext uri="{FF2B5EF4-FFF2-40B4-BE49-F238E27FC236}">
                <a16:creationId xmlns:a16="http://schemas.microsoft.com/office/drawing/2014/main" id="{FF66595B-8157-43BD-B1E8-9CF5449FE088}"/>
              </a:ext>
            </a:extLst>
          </p:cNvPr>
          <p:cNvPicPr>
            <a:picLocks noChangeAspect="1"/>
          </p:cNvPicPr>
          <p:nvPr/>
        </p:nvPicPr>
        <p:blipFill rotWithShape="1">
          <a:blip r:embed="rId3"/>
          <a:srcRect l="12048" r="12486" b="33085"/>
          <a:stretch/>
        </p:blipFill>
        <p:spPr>
          <a:xfrm>
            <a:off x="6096000" y="2127559"/>
            <a:ext cx="5169531" cy="3527898"/>
          </a:xfrm>
          <a:prstGeom prst="rect">
            <a:avLst/>
          </a:prstGeom>
        </p:spPr>
      </p:pic>
      <p:sp>
        <p:nvSpPr>
          <p:cNvPr id="5" name="Titel 7">
            <a:extLst>
              <a:ext uri="{FF2B5EF4-FFF2-40B4-BE49-F238E27FC236}">
                <a16:creationId xmlns:a16="http://schemas.microsoft.com/office/drawing/2014/main" id="{3959D25D-6838-94D4-399F-C4410FB6007B}"/>
              </a:ext>
            </a:extLst>
          </p:cNvPr>
          <p:cNvSpPr>
            <a:spLocks noGrp="1"/>
          </p:cNvSpPr>
          <p:nvPr>
            <p:ph type="title"/>
          </p:nvPr>
        </p:nvSpPr>
        <p:spPr>
          <a:xfrm>
            <a:off x="677558" y="632647"/>
            <a:ext cx="8269671" cy="459357"/>
          </a:xfrm>
        </p:spPr>
        <p:txBody>
          <a:bodyPr/>
          <a:lstStyle/>
          <a:p>
            <a:r>
              <a:rPr lang="de-DE" noProof="0"/>
              <a:t>1,5-Grad-Gesetzespaket</a:t>
            </a:r>
            <a:endParaRPr lang="de-DE"/>
          </a:p>
        </p:txBody>
      </p:sp>
    </p:spTree>
    <p:extLst>
      <p:ext uri="{BB962C8B-B14F-4D97-AF65-F5344CB8AC3E}">
        <p14:creationId xmlns:p14="http://schemas.microsoft.com/office/powerpoint/2010/main" val="2571124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0199333B-AFA5-203D-7B80-11EB8DEEBFE7}"/>
              </a:ext>
            </a:extLst>
          </p:cNvPr>
          <p:cNvSpPr>
            <a:spLocks noGrp="1"/>
          </p:cNvSpPr>
          <p:nvPr>
            <p:ph idx="1"/>
          </p:nvPr>
        </p:nvSpPr>
        <p:spPr>
          <a:xfrm>
            <a:off x="508885" y="1857457"/>
            <a:ext cx="5732117" cy="4351338"/>
          </a:xfrm>
        </p:spPr>
        <p:txBody>
          <a:bodyPr/>
          <a:lstStyle/>
          <a:p>
            <a:pPr marL="0" indent="0">
              <a:buNone/>
            </a:pPr>
            <a:r>
              <a:rPr lang="de-DE" sz="1800" b="1" i="0" u="none" strike="noStrike" dirty="0">
                <a:solidFill>
                  <a:srgbClr val="061631"/>
                </a:solidFill>
                <a:effectLst/>
                <a:latin typeface="Inter SemiBold"/>
              </a:rPr>
              <a:t>Eine Wissensdatenbank der Lösungspfade</a:t>
            </a:r>
            <a:endParaRPr lang="de-DE" sz="1800" i="0" u="none" strike="noStrike" dirty="0">
              <a:solidFill>
                <a:srgbClr val="061631"/>
              </a:solidFill>
              <a:effectLst/>
              <a:latin typeface="Inter SemiBold"/>
            </a:endParaRPr>
          </a:p>
          <a:p>
            <a:pPr>
              <a:buFont typeface="Wingdings" panose="05000000000000000000" pitchFamily="2" charset="2"/>
              <a:buChar char="§"/>
            </a:pPr>
            <a:r>
              <a:rPr lang="de-DE" sz="1600" dirty="0"/>
              <a:t>fördert Denken in neutralen, bilanzierten und transparenten Lösungsoptionen in fünf Sektoren:</a:t>
            </a:r>
          </a:p>
          <a:p>
            <a:pPr lvl="1">
              <a:buFont typeface="Wingdings" panose="05000000000000000000" pitchFamily="2" charset="2"/>
              <a:buChar char="§"/>
            </a:pPr>
            <a:r>
              <a:rPr lang="de-DE" sz="1400" dirty="0"/>
              <a:t>Energie</a:t>
            </a:r>
          </a:p>
          <a:p>
            <a:pPr lvl="1">
              <a:buFont typeface="Wingdings" panose="05000000000000000000" pitchFamily="2" charset="2"/>
              <a:buChar char="§"/>
            </a:pPr>
            <a:r>
              <a:rPr lang="de-DE" sz="1400" dirty="0"/>
              <a:t>Industrie</a:t>
            </a:r>
          </a:p>
          <a:p>
            <a:pPr lvl="1">
              <a:buFont typeface="Wingdings" panose="05000000000000000000" pitchFamily="2" charset="2"/>
              <a:buChar char="§"/>
            </a:pPr>
            <a:r>
              <a:rPr lang="de-DE" sz="1400" dirty="0"/>
              <a:t>Verkehr</a:t>
            </a:r>
          </a:p>
          <a:p>
            <a:pPr lvl="1">
              <a:buFont typeface="Wingdings" panose="05000000000000000000" pitchFamily="2" charset="2"/>
              <a:buChar char="§"/>
            </a:pPr>
            <a:r>
              <a:rPr lang="de-DE" sz="1400" dirty="0"/>
              <a:t>Gebäude und Wärme</a:t>
            </a:r>
          </a:p>
          <a:p>
            <a:pPr lvl="1">
              <a:buFont typeface="Wingdings" panose="05000000000000000000" pitchFamily="2" charset="2"/>
              <a:buChar char="§"/>
            </a:pPr>
            <a:r>
              <a:rPr lang="de-DE" sz="1400" dirty="0"/>
              <a:t>Landwirtschaft</a:t>
            </a:r>
          </a:p>
          <a:p>
            <a:pPr>
              <a:buFont typeface="Wingdings" panose="05000000000000000000" pitchFamily="2" charset="2"/>
              <a:buChar char="§"/>
            </a:pPr>
            <a:r>
              <a:rPr lang="de-DE" sz="1600" dirty="0"/>
              <a:t>ermöglicht direkten Vergleich von Alternativen, ihrer Machbarkeit, Wirksamkeit und ihres Fortschritts</a:t>
            </a:r>
          </a:p>
          <a:p>
            <a:pPr>
              <a:buFont typeface="Wingdings" panose="05000000000000000000" pitchFamily="2" charset="2"/>
              <a:buChar char="§"/>
            </a:pPr>
            <a:r>
              <a:rPr lang="de-DE" sz="1600" dirty="0"/>
              <a:t>ermöglicht es, Zusammenhänge und Wechselwirkungen nachzuvollziehen</a:t>
            </a:r>
          </a:p>
          <a:p>
            <a:pPr>
              <a:buFont typeface="Wingdings" panose="05000000000000000000" pitchFamily="2" charset="2"/>
              <a:buChar char="§"/>
            </a:pPr>
            <a:r>
              <a:rPr lang="de-DE" sz="1600" dirty="0"/>
              <a:t>geplante Veröffentlichung der ersten Sektoren</a:t>
            </a:r>
            <a:r>
              <a:rPr lang="de-DE" sz="1600"/>
              <a:t>: Q3 2024</a:t>
            </a:r>
            <a:endParaRPr lang="de-DE" sz="1600" dirty="0"/>
          </a:p>
        </p:txBody>
      </p:sp>
      <p:sp>
        <p:nvSpPr>
          <p:cNvPr id="3" name="Foliennummernplatzhalter 2">
            <a:extLst>
              <a:ext uri="{FF2B5EF4-FFF2-40B4-BE49-F238E27FC236}">
                <a16:creationId xmlns:a16="http://schemas.microsoft.com/office/drawing/2014/main" id="{DF729F41-BBBD-B209-74FC-05970943DD15}"/>
              </a:ext>
            </a:extLst>
          </p:cNvPr>
          <p:cNvSpPr>
            <a:spLocks noGrp="1"/>
          </p:cNvSpPr>
          <p:nvPr>
            <p:ph type="sldNum" sz="quarter" idx="4"/>
          </p:nvPr>
        </p:nvSpPr>
        <p:spPr/>
        <p:txBody>
          <a:bodyPr/>
          <a:lstStyle/>
          <a:p>
            <a:r>
              <a:rPr lang="de-DE"/>
              <a:t>Seite </a:t>
            </a:r>
            <a:fld id="{467D92FA-E26D-B845-B3B6-17DDDEAFDF6E}" type="slidenum">
              <a:rPr lang="de-DE" smtClean="0"/>
              <a:pPr/>
              <a:t>12</a:t>
            </a:fld>
            <a:r>
              <a:rPr lang="de-DE"/>
              <a:t> / XX</a:t>
            </a:r>
          </a:p>
        </p:txBody>
      </p:sp>
      <p:sp>
        <p:nvSpPr>
          <p:cNvPr id="4" name="Titel 3">
            <a:extLst>
              <a:ext uri="{FF2B5EF4-FFF2-40B4-BE49-F238E27FC236}">
                <a16:creationId xmlns:a16="http://schemas.microsoft.com/office/drawing/2014/main" id="{D989DE28-0FBD-FE99-A7A8-8006C123A015}"/>
              </a:ext>
            </a:extLst>
          </p:cNvPr>
          <p:cNvSpPr>
            <a:spLocks noGrp="1"/>
          </p:cNvSpPr>
          <p:nvPr>
            <p:ph type="title"/>
          </p:nvPr>
        </p:nvSpPr>
        <p:spPr>
          <a:xfrm>
            <a:off x="508885" y="649205"/>
            <a:ext cx="8269671" cy="459357"/>
          </a:xfrm>
        </p:spPr>
        <p:txBody>
          <a:bodyPr/>
          <a:lstStyle/>
          <a:p>
            <a:r>
              <a:rPr lang="de-DE" dirty="0" err="1"/>
              <a:t>MappingZero</a:t>
            </a:r>
            <a:endParaRPr lang="de-DE" dirty="0"/>
          </a:p>
        </p:txBody>
      </p:sp>
      <p:grpSp>
        <p:nvGrpSpPr>
          <p:cNvPr id="5" name="Gruppieren 4">
            <a:extLst>
              <a:ext uri="{FF2B5EF4-FFF2-40B4-BE49-F238E27FC236}">
                <a16:creationId xmlns:a16="http://schemas.microsoft.com/office/drawing/2014/main" id="{9742E52D-E52D-7CDA-2304-FAFCC5F71B46}"/>
              </a:ext>
            </a:extLst>
          </p:cNvPr>
          <p:cNvGrpSpPr/>
          <p:nvPr/>
        </p:nvGrpSpPr>
        <p:grpSpPr>
          <a:xfrm>
            <a:off x="5695950" y="1"/>
            <a:ext cx="6496050" cy="6857999"/>
            <a:chOff x="5695950" y="1"/>
            <a:chExt cx="6496050" cy="6857999"/>
          </a:xfrm>
        </p:grpSpPr>
        <p:pic>
          <p:nvPicPr>
            <p:cNvPr id="6" name="Grafik 5">
              <a:extLst>
                <a:ext uri="{FF2B5EF4-FFF2-40B4-BE49-F238E27FC236}">
                  <a16:creationId xmlns:a16="http://schemas.microsoft.com/office/drawing/2014/main" id="{7379C8D2-FB8F-DD7E-85C1-62B39C982414}"/>
                </a:ext>
              </a:extLst>
            </p:cNvPr>
            <p:cNvPicPr>
              <a:picLocks noChangeAspect="1"/>
            </p:cNvPicPr>
            <p:nvPr/>
          </p:nvPicPr>
          <p:blipFill>
            <a:blip r:embed="rId2"/>
            <a:stretch>
              <a:fillRect/>
            </a:stretch>
          </p:blipFill>
          <p:spPr>
            <a:xfrm>
              <a:off x="5695950" y="1"/>
              <a:ext cx="6496050" cy="2783530"/>
            </a:xfrm>
            <a:prstGeom prst="rect">
              <a:avLst/>
            </a:prstGeom>
          </p:spPr>
        </p:pic>
        <p:pic>
          <p:nvPicPr>
            <p:cNvPr id="7" name="Grafik 6">
              <a:extLst>
                <a:ext uri="{FF2B5EF4-FFF2-40B4-BE49-F238E27FC236}">
                  <a16:creationId xmlns:a16="http://schemas.microsoft.com/office/drawing/2014/main" id="{F4A04888-9D1D-1443-0BB8-E249F3843362}"/>
                </a:ext>
              </a:extLst>
            </p:cNvPr>
            <p:cNvPicPr>
              <a:picLocks noChangeAspect="1"/>
            </p:cNvPicPr>
            <p:nvPr/>
          </p:nvPicPr>
          <p:blipFill>
            <a:blip r:embed="rId3"/>
            <a:stretch>
              <a:fillRect/>
            </a:stretch>
          </p:blipFill>
          <p:spPr>
            <a:xfrm>
              <a:off x="7305674" y="2783531"/>
              <a:ext cx="4886325" cy="2499190"/>
            </a:xfrm>
            <a:prstGeom prst="rect">
              <a:avLst/>
            </a:prstGeom>
          </p:spPr>
        </p:pic>
        <p:pic>
          <p:nvPicPr>
            <p:cNvPr id="8" name="Grafik 7">
              <a:extLst>
                <a:ext uri="{FF2B5EF4-FFF2-40B4-BE49-F238E27FC236}">
                  <a16:creationId xmlns:a16="http://schemas.microsoft.com/office/drawing/2014/main" id="{B9F40DC3-7C67-AC09-CC6F-1C8CA77910DF}"/>
                </a:ext>
              </a:extLst>
            </p:cNvPr>
            <p:cNvPicPr>
              <a:picLocks noChangeAspect="1"/>
            </p:cNvPicPr>
            <p:nvPr/>
          </p:nvPicPr>
          <p:blipFill rotWithShape="1">
            <a:blip r:embed="rId4"/>
            <a:srcRect l="-363" r="363" b="24366"/>
            <a:stretch/>
          </p:blipFill>
          <p:spPr>
            <a:xfrm>
              <a:off x="7305675" y="5094842"/>
              <a:ext cx="4886325" cy="1763158"/>
            </a:xfrm>
            <a:prstGeom prst="rect">
              <a:avLst/>
            </a:prstGeom>
          </p:spPr>
        </p:pic>
      </p:grpSp>
    </p:spTree>
    <p:extLst>
      <p:ext uri="{BB962C8B-B14F-4D97-AF65-F5344CB8AC3E}">
        <p14:creationId xmlns:p14="http://schemas.microsoft.com/office/powerpoint/2010/main" val="28731281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677558" y="632647"/>
            <a:ext cx="8269671" cy="871249"/>
          </a:xfrm>
        </p:spPr>
        <p:txBody>
          <a:bodyPr/>
          <a:lstStyle/>
          <a:p>
            <a:r>
              <a:rPr lang="de-DE" dirty="0">
                <a:latin typeface="Arial"/>
                <a:cs typeface="Arial"/>
              </a:rPr>
              <a:t>Beispiel einer Gesetzesänderung</a:t>
            </a:r>
            <a:br>
              <a:rPr lang="de-DE" dirty="0">
                <a:latin typeface="Arial"/>
                <a:cs typeface="Arial"/>
              </a:rPr>
            </a:br>
            <a:r>
              <a:rPr lang="de-DE" dirty="0">
                <a:latin typeface="Arial"/>
                <a:cs typeface="Arial"/>
              </a:rPr>
              <a:t>§ 3 FZV Notwendigkeit einer Zulassung</a:t>
            </a:r>
            <a:endParaRPr lang="en-US" dirty="0"/>
          </a:p>
        </p:txBody>
      </p:sp>
      <p:sp>
        <p:nvSpPr>
          <p:cNvPr id="5" name="Content Placeholder 4">
            <a:extLst>
              <a:ext uri="{FF2B5EF4-FFF2-40B4-BE49-F238E27FC236}">
                <a16:creationId xmlns:a16="http://schemas.microsoft.com/office/drawing/2014/main" id="{9FC88F95-ECD9-0EE5-A8AE-310B8C2D173D}"/>
              </a:ext>
            </a:extLst>
          </p:cNvPr>
          <p:cNvSpPr>
            <a:spLocks noGrp="1"/>
          </p:cNvSpPr>
          <p:nvPr>
            <p:ph idx="1"/>
          </p:nvPr>
        </p:nvSpPr>
        <p:spPr/>
        <p:txBody>
          <a:bodyPr vert="horz" lIns="91440" tIns="45720" rIns="91440" bIns="45720" rtlCol="0" anchor="t">
            <a:noAutofit/>
          </a:bodyPr>
          <a:lstStyle/>
          <a:p>
            <a:pPr marL="0" indent="0">
              <a:buNone/>
            </a:pPr>
            <a:r>
              <a:rPr lang="de-DE">
                <a:effectLst/>
              </a:rPr>
              <a:t>(1) Fahrzeuge dürfen auf öffentlichen Straßen nur in Betrieb gesetzt werden, wenn sie zum Verkehr</a:t>
            </a:r>
            <a:br>
              <a:rPr lang="de-DE">
                <a:effectLst/>
              </a:rPr>
            </a:br>
            <a:r>
              <a:rPr lang="de-DE">
                <a:effectLst/>
              </a:rPr>
              <a:t>zugelassen sind. 2Die Zulassung wird auf Antrag erteilt, wenn das Fahrzeug einem genehmigten Typ</a:t>
            </a:r>
            <a:br>
              <a:rPr lang="de-DE">
                <a:effectLst/>
              </a:rPr>
            </a:br>
            <a:r>
              <a:rPr lang="de-DE">
                <a:effectLst/>
              </a:rPr>
              <a:t>entspricht oder eine Einzelgenehmigung erteilt ist und eine dem Pflichtversicherungsgesetz </a:t>
            </a:r>
            <a:r>
              <a:rPr lang="de-DE" err="1">
                <a:effectLst/>
              </a:rPr>
              <a:t>ent</a:t>
            </a:r>
            <a:r>
              <a:rPr lang="de-DE">
                <a:effectLst/>
              </a:rPr>
              <a:t>-</a:t>
            </a:r>
            <a:br>
              <a:rPr lang="de-DE">
                <a:effectLst/>
              </a:rPr>
            </a:br>
            <a:r>
              <a:rPr lang="de-DE">
                <a:effectLst/>
              </a:rPr>
              <a:t>sprechende Kraftfahrzeug-Haftpflichtversicherung besteht. 3Die Zulassung erfolgt durch Zuteilung</a:t>
            </a:r>
            <a:br>
              <a:rPr lang="de-DE">
                <a:effectLst/>
              </a:rPr>
            </a:br>
            <a:r>
              <a:rPr lang="de-DE">
                <a:effectLst/>
              </a:rPr>
              <a:t>eines Kennzeichens, Abstempelung der Kennzeichenschilder und Ausfertigung einer </a:t>
            </a:r>
            <a:r>
              <a:rPr lang="de-DE" err="1">
                <a:effectLst/>
              </a:rPr>
              <a:t>Zulassungsbe</a:t>
            </a:r>
            <a:r>
              <a:rPr lang="de-DE">
                <a:effectLst/>
              </a:rPr>
              <a:t>-</a:t>
            </a:r>
            <a:br>
              <a:rPr lang="de-DE">
                <a:effectLst/>
              </a:rPr>
            </a:br>
            <a:r>
              <a:rPr lang="de-DE" err="1">
                <a:effectLst/>
              </a:rPr>
              <a:t>scheinigung</a:t>
            </a:r>
            <a:r>
              <a:rPr lang="de-DE">
                <a:effectLst/>
              </a:rPr>
              <a:t>.</a:t>
            </a:r>
            <a:br>
              <a:rPr lang="de-DE">
                <a:effectLst/>
              </a:rPr>
            </a:br>
            <a:br>
              <a:rPr lang="de-DE">
                <a:effectLst/>
              </a:rPr>
            </a:br>
            <a:r>
              <a:rPr lang="de-DE" b="1">
                <a:solidFill>
                  <a:schemeClr val="accent2"/>
                </a:solidFill>
                <a:effectLst/>
              </a:rPr>
              <a:t>(1a) Ab dem 01.01.2025 wird eine Zulassung für Fahrzeuge der Fahrzeugklasse M1 gemäß der</a:t>
            </a:r>
            <a:br>
              <a:rPr lang="de-DE" b="1">
                <a:solidFill>
                  <a:schemeClr val="accent2"/>
                </a:solidFill>
                <a:effectLst/>
              </a:rPr>
            </a:br>
            <a:r>
              <a:rPr lang="de-DE" b="1">
                <a:solidFill>
                  <a:schemeClr val="accent2"/>
                </a:solidFill>
                <a:effectLst/>
              </a:rPr>
              <a:t>Anlage XXIX zu § 20 Absatz 3a Satz 4 der Straßenverkehrs-Zulassungs-Ordnung nicht er-</a:t>
            </a:r>
            <a:br>
              <a:rPr lang="de-DE" b="1">
                <a:solidFill>
                  <a:schemeClr val="accent2"/>
                </a:solidFill>
                <a:effectLst/>
              </a:rPr>
            </a:br>
            <a:r>
              <a:rPr lang="de-DE" b="1">
                <a:solidFill>
                  <a:schemeClr val="accent2"/>
                </a:solidFill>
                <a:effectLst/>
              </a:rPr>
              <a:t>teilt, wenn das zuzulassende Fahrzeug über Antriebssysteme bzw. Zugmaschinen verfügt,</a:t>
            </a:r>
            <a:br>
              <a:rPr lang="de-DE" b="1">
                <a:solidFill>
                  <a:schemeClr val="accent2"/>
                </a:solidFill>
                <a:effectLst/>
              </a:rPr>
            </a:br>
            <a:r>
              <a:rPr lang="de-DE" b="1">
                <a:solidFill>
                  <a:schemeClr val="accent2"/>
                </a:solidFill>
                <a:effectLst/>
              </a:rPr>
              <a:t>die nach dem Prinzip des Fremdzündungsmotors (Ottomotor) bzw. Selbstzündungsmotors</a:t>
            </a:r>
            <a:br>
              <a:rPr lang="de-DE" b="1">
                <a:solidFill>
                  <a:schemeClr val="accent2"/>
                </a:solidFill>
                <a:effectLst/>
              </a:rPr>
            </a:br>
            <a:r>
              <a:rPr lang="de-DE" b="1">
                <a:solidFill>
                  <a:schemeClr val="accent2"/>
                </a:solidFill>
                <a:effectLst/>
              </a:rPr>
              <a:t>(Dieselmotor) das Fahrzeug antreiben. Satz 1 gilt auch für Fahrzeuge, die zusätzlich über</a:t>
            </a:r>
            <a:br>
              <a:rPr lang="de-DE" b="1">
                <a:solidFill>
                  <a:schemeClr val="accent2"/>
                </a:solidFill>
                <a:effectLst/>
              </a:rPr>
            </a:br>
            <a:r>
              <a:rPr lang="de-DE" b="1">
                <a:solidFill>
                  <a:schemeClr val="accent2"/>
                </a:solidFill>
                <a:effectLst/>
              </a:rPr>
              <a:t>einen elektrischen Antriebsstrang (Hybridantrieb) verfügen.</a:t>
            </a:r>
          </a:p>
          <a:p>
            <a:pPr marL="0" indent="0">
              <a:buNone/>
            </a:pPr>
            <a:r>
              <a:rPr lang="de-DE">
                <a:effectLst/>
              </a:rPr>
              <a:t>[…]</a:t>
            </a:r>
            <a:br>
              <a:rPr lang="de-DE">
                <a:effectLst/>
              </a:rPr>
            </a:br>
            <a:endParaRPr lang="en-US" strike="sngStrike">
              <a:solidFill>
                <a:srgbClr val="C1C1C1"/>
              </a:solidFill>
            </a:endParaRPr>
          </a:p>
        </p:txBody>
      </p:sp>
    </p:spTree>
    <p:extLst>
      <p:ext uri="{BB962C8B-B14F-4D97-AF65-F5344CB8AC3E}">
        <p14:creationId xmlns:p14="http://schemas.microsoft.com/office/powerpoint/2010/main" val="986607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nhaltsplatzhalter 1">
            <a:extLst>
              <a:ext uri="{FF2B5EF4-FFF2-40B4-BE49-F238E27FC236}">
                <a16:creationId xmlns:a16="http://schemas.microsoft.com/office/drawing/2014/main" id="{839CD4AA-532D-CD43-E13F-68F8A6A60225}"/>
              </a:ext>
            </a:extLst>
          </p:cNvPr>
          <p:cNvSpPr>
            <a:spLocks noGrp="1"/>
          </p:cNvSpPr>
          <p:nvPr/>
        </p:nvSpPr>
        <p:spPr>
          <a:xfrm>
            <a:off x="820434" y="1968500"/>
            <a:ext cx="5418441" cy="4351338"/>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110000"/>
              </a:lnSpc>
              <a:spcBef>
                <a:spcPts val="500"/>
              </a:spcBef>
              <a:spcAft>
                <a:spcPts val="0"/>
              </a:spcAft>
              <a:buClrTx/>
              <a:buSzTx/>
              <a:buFont typeface="Symbol" pitchFamily="2" charset="2"/>
              <a:buChar char="-"/>
              <a:tabLst/>
              <a:defRPr sz="1600" kern="1200" baseline="0">
                <a:solidFill>
                  <a:schemeClr val="tx1"/>
                </a:solidFill>
                <a:latin typeface="Arial" panose="020B0604020202020204" pitchFamily="34" charset="0"/>
                <a:ea typeface="+mn-ea"/>
                <a:cs typeface="+mn-cs"/>
              </a:defRPr>
            </a:lvl2pPr>
            <a:lvl3pPr marL="1143000" marR="0" indent="-228600" algn="l" defTabSz="914400" rtl="0" eaLnBrk="1" fontAlgn="auto" latinLnBrk="0" hangingPunct="1">
              <a:lnSpc>
                <a:spcPct val="110000"/>
              </a:lnSpc>
              <a:spcBef>
                <a:spcPts val="500"/>
              </a:spcBef>
              <a:spcAft>
                <a:spcPts val="0"/>
              </a:spcAft>
              <a:buClrTx/>
              <a:buSzTx/>
              <a:buFont typeface="Wingdings" pitchFamily="2" charset="2"/>
              <a:buChar char="§"/>
              <a:tabLst/>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b="1" dirty="0"/>
              <a:t>Fokus Emissionsreduktion</a:t>
            </a:r>
            <a:endParaRPr lang="de-DE" dirty="0"/>
          </a:p>
          <a:p>
            <a:r>
              <a:rPr lang="de-DE" dirty="0"/>
              <a:t>39 von 232 Maßnahmen anhand ihres Emissionsreduktionspotenzials ausgewählt</a:t>
            </a:r>
          </a:p>
          <a:p>
            <a:r>
              <a:rPr lang="de-DE" dirty="0"/>
              <a:t>nachhaltig und am wirksamsten</a:t>
            </a:r>
          </a:p>
          <a:p>
            <a:r>
              <a:rPr lang="de-DE" dirty="0"/>
              <a:t>die größten Hebel</a:t>
            </a:r>
          </a:p>
          <a:p>
            <a:pPr marL="0" indent="0">
              <a:buNone/>
            </a:pPr>
            <a:endParaRPr lang="de-DE" dirty="0"/>
          </a:p>
          <a:p>
            <a:pPr marL="0" indent="0">
              <a:buNone/>
            </a:pPr>
            <a:r>
              <a:rPr lang="de-DE" i="1" dirty="0"/>
              <a:t>Reduktionswirkung im Vergleich zu </a:t>
            </a:r>
            <a:br>
              <a:rPr lang="de-DE" i="1" dirty="0"/>
            </a:br>
            <a:r>
              <a:rPr lang="de-DE" i="1" dirty="0"/>
              <a:t>aktuellem Projektionsbericht der Regierung</a:t>
            </a:r>
          </a:p>
        </p:txBody>
      </p:sp>
      <p:sp>
        <p:nvSpPr>
          <p:cNvPr id="9" name="Titel 3">
            <a:extLst>
              <a:ext uri="{FF2B5EF4-FFF2-40B4-BE49-F238E27FC236}">
                <a16:creationId xmlns:a16="http://schemas.microsoft.com/office/drawing/2014/main" id="{38BF1E42-2C1C-F013-FEA1-1B1ACB93A9DD}"/>
              </a:ext>
            </a:extLst>
          </p:cNvPr>
          <p:cNvSpPr>
            <a:spLocks noGrp="1"/>
          </p:cNvSpPr>
          <p:nvPr/>
        </p:nvSpPr>
        <p:spPr>
          <a:xfrm>
            <a:off x="820433" y="775522"/>
            <a:ext cx="8269671" cy="4593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a:lstStyle>
          <a:p>
            <a:r>
              <a:rPr lang="en-US" dirty="0" err="1"/>
              <a:t>Klimanotstandspaket</a:t>
            </a:r>
            <a:r>
              <a:rPr lang="en-US" dirty="0"/>
              <a:t> </a:t>
            </a:r>
            <a:r>
              <a:rPr lang="en-US" dirty="0" err="1"/>
              <a:t>Juni</a:t>
            </a:r>
            <a:r>
              <a:rPr lang="en-US" dirty="0"/>
              <a:t> 2023</a:t>
            </a:r>
          </a:p>
        </p:txBody>
      </p:sp>
      <p:pic>
        <p:nvPicPr>
          <p:cNvPr id="10" name="Grafik 9" descr="Ein Bild, das Text, Screenshot, Schrift, Kreis enthält.&#10;&#10;Automatisch generierte Beschreibung">
            <a:extLst>
              <a:ext uri="{FF2B5EF4-FFF2-40B4-BE49-F238E27FC236}">
                <a16:creationId xmlns:a16="http://schemas.microsoft.com/office/drawing/2014/main" id="{092F28CB-7DB6-7126-1710-2FB6E3CFFACA}"/>
              </a:ext>
            </a:extLst>
          </p:cNvPr>
          <p:cNvPicPr>
            <a:picLocks noChangeAspect="1"/>
          </p:cNvPicPr>
          <p:nvPr/>
        </p:nvPicPr>
        <p:blipFill>
          <a:blip r:embed="rId3"/>
          <a:stretch>
            <a:fillRect/>
          </a:stretch>
        </p:blipFill>
        <p:spPr>
          <a:xfrm>
            <a:off x="6323542" y="1234879"/>
            <a:ext cx="5338378" cy="5257800"/>
          </a:xfrm>
          <a:prstGeom prst="rect">
            <a:avLst/>
          </a:prstGeom>
        </p:spPr>
      </p:pic>
    </p:spTree>
    <p:extLst>
      <p:ext uri="{BB962C8B-B14F-4D97-AF65-F5344CB8AC3E}">
        <p14:creationId xmlns:p14="http://schemas.microsoft.com/office/powerpoint/2010/main" val="3993560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4" y="1812057"/>
            <a:ext cx="6492863" cy="4260083"/>
          </a:xfrm>
        </p:spPr>
        <p:txBody>
          <a:bodyPr vert="horz" lIns="91440" tIns="45720" rIns="91440" bIns="45720" rtlCol="0" anchor="t">
            <a:noAutofit/>
          </a:bodyPr>
          <a:lstStyle/>
          <a:p>
            <a:pPr marL="400050" lvl="1" indent="0">
              <a:lnSpc>
                <a:spcPct val="200000"/>
              </a:lnSpc>
              <a:buNone/>
            </a:pPr>
            <a:r>
              <a:rPr lang="de-DE" sz="1800" noProof="0" dirty="0">
                <a:latin typeface="Arial"/>
                <a:cs typeface="Arial"/>
              </a:rPr>
              <a:t>Reform des europäischen Emissionshandels (EU-ETS)</a:t>
            </a:r>
            <a:r>
              <a:rPr lang="de-DE" sz="1800" dirty="0">
                <a:latin typeface="Arial"/>
                <a:cs typeface="Arial"/>
              </a:rPr>
              <a:t> </a:t>
            </a:r>
            <a:endParaRPr lang="de-DE" sz="1800" noProof="0" dirty="0"/>
          </a:p>
          <a:p>
            <a:pPr marL="400050" lvl="1" indent="0">
              <a:lnSpc>
                <a:spcPct val="200000"/>
              </a:lnSpc>
              <a:buNone/>
            </a:pPr>
            <a:r>
              <a:rPr lang="de-DE" sz="1800" noProof="0" dirty="0"/>
              <a:t>Beschleunigung der Genehmigungsverfahren für Windenergieanlagen</a:t>
            </a:r>
          </a:p>
          <a:p>
            <a:pPr marL="400050" lvl="1" indent="0">
              <a:lnSpc>
                <a:spcPct val="200000"/>
              </a:lnSpc>
              <a:buNone/>
            </a:pPr>
            <a:r>
              <a:rPr lang="de-DE" sz="1800" noProof="0" dirty="0"/>
              <a:t>Ausbau von großen Wind- und Photovoltaik-Anlagen </a:t>
            </a:r>
          </a:p>
          <a:p>
            <a:pPr marL="400050" lvl="1" indent="0">
              <a:lnSpc>
                <a:spcPct val="200000"/>
              </a:lnSpc>
              <a:buNone/>
            </a:pPr>
            <a:r>
              <a:rPr lang="de-DE" sz="1800" noProof="0" dirty="0"/>
              <a:t>Stärkung der Vor-Ort-Versorgung in</a:t>
            </a:r>
          </a:p>
          <a:p>
            <a:pPr marL="400050" lvl="1" indent="0">
              <a:lnSpc>
                <a:spcPct val="100000"/>
              </a:lnSpc>
              <a:buNone/>
            </a:pPr>
            <a:r>
              <a:rPr lang="de-DE" sz="1800" noProof="0" dirty="0"/>
              <a:t>Energiegemeinschaften</a:t>
            </a:r>
          </a:p>
          <a:p>
            <a:pPr marL="400050" lvl="1" indent="0">
              <a:lnSpc>
                <a:spcPct val="250000"/>
              </a:lnSpc>
              <a:buNone/>
            </a:pPr>
            <a:r>
              <a:rPr lang="de-DE" sz="1800" noProof="0" dirty="0"/>
              <a:t>Begrenzung der Investition in neue LNG-Infrastruktur</a:t>
            </a:r>
          </a:p>
          <a:p>
            <a:pPr marL="0" indent="0">
              <a:lnSpc>
                <a:spcPct val="150000"/>
              </a:lnSpc>
              <a:buNone/>
            </a:pPr>
            <a:endParaRPr lang="de-DE" noProof="0" dirty="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Energie</a:t>
            </a:r>
          </a:p>
        </p:txBody>
      </p:sp>
      <p:pic>
        <p:nvPicPr>
          <p:cNvPr id="6" name="Grafik 5">
            <a:extLst>
              <a:ext uri="{FF2B5EF4-FFF2-40B4-BE49-F238E27FC236}">
                <a16:creationId xmlns:a16="http://schemas.microsoft.com/office/drawing/2014/main" id="{CB5C66B8-794E-D30D-5385-8CC64D63A5C4}"/>
              </a:ext>
            </a:extLst>
          </p:cNvPr>
          <p:cNvPicPr>
            <a:picLocks noChangeAspect="1"/>
          </p:cNvPicPr>
          <p:nvPr/>
        </p:nvPicPr>
        <p:blipFill>
          <a:blip r:embed="rId3"/>
          <a:stretch>
            <a:fillRect/>
          </a:stretch>
        </p:blipFill>
        <p:spPr>
          <a:xfrm>
            <a:off x="450000" y="3567105"/>
            <a:ext cx="612000" cy="612000"/>
          </a:xfrm>
          <a:prstGeom prst="rect">
            <a:avLst/>
          </a:prstGeom>
        </p:spPr>
      </p:pic>
      <p:pic>
        <p:nvPicPr>
          <p:cNvPr id="9" name="Grafik 8">
            <a:extLst>
              <a:ext uri="{FF2B5EF4-FFF2-40B4-BE49-F238E27FC236}">
                <a16:creationId xmlns:a16="http://schemas.microsoft.com/office/drawing/2014/main" id="{16408147-0DBB-5D04-F5DC-212C9DC4D709}"/>
              </a:ext>
            </a:extLst>
          </p:cNvPr>
          <p:cNvPicPr>
            <a:picLocks noChangeAspect="1"/>
          </p:cNvPicPr>
          <p:nvPr/>
        </p:nvPicPr>
        <p:blipFill>
          <a:blip r:embed="rId4"/>
          <a:stretch>
            <a:fillRect/>
          </a:stretch>
        </p:blipFill>
        <p:spPr>
          <a:xfrm>
            <a:off x="450000" y="1813502"/>
            <a:ext cx="612000" cy="612000"/>
          </a:xfrm>
          <a:prstGeom prst="rect">
            <a:avLst/>
          </a:prstGeom>
        </p:spPr>
      </p:pic>
      <p:pic>
        <p:nvPicPr>
          <p:cNvPr id="15" name="Grafik 14">
            <a:extLst>
              <a:ext uri="{FF2B5EF4-FFF2-40B4-BE49-F238E27FC236}">
                <a16:creationId xmlns:a16="http://schemas.microsoft.com/office/drawing/2014/main" id="{4DCF0D1F-B201-C86E-4361-5F5411E860BF}"/>
              </a:ext>
            </a:extLst>
          </p:cNvPr>
          <p:cNvPicPr>
            <a:picLocks noChangeAspect="1"/>
          </p:cNvPicPr>
          <p:nvPr/>
        </p:nvPicPr>
        <p:blipFill>
          <a:blip r:embed="rId5"/>
          <a:stretch>
            <a:fillRect/>
          </a:stretch>
        </p:blipFill>
        <p:spPr>
          <a:xfrm>
            <a:off x="450000" y="4443906"/>
            <a:ext cx="612000" cy="612000"/>
          </a:xfrm>
          <a:prstGeom prst="rect">
            <a:avLst/>
          </a:prstGeom>
        </p:spPr>
      </p:pic>
      <p:pic>
        <p:nvPicPr>
          <p:cNvPr id="19" name="Grafik 18">
            <a:extLst>
              <a:ext uri="{FF2B5EF4-FFF2-40B4-BE49-F238E27FC236}">
                <a16:creationId xmlns:a16="http://schemas.microsoft.com/office/drawing/2014/main" id="{02F54D72-1517-1E5C-E9FE-8D1B642E4EBD}"/>
              </a:ext>
            </a:extLst>
          </p:cNvPr>
          <p:cNvPicPr>
            <a:picLocks noChangeAspect="1"/>
          </p:cNvPicPr>
          <p:nvPr/>
        </p:nvPicPr>
        <p:blipFill>
          <a:blip r:embed="rId6"/>
          <a:stretch>
            <a:fillRect/>
          </a:stretch>
        </p:blipFill>
        <p:spPr>
          <a:xfrm>
            <a:off x="450000" y="2678896"/>
            <a:ext cx="612000" cy="612000"/>
          </a:xfrm>
          <a:prstGeom prst="rect">
            <a:avLst/>
          </a:prstGeom>
        </p:spPr>
      </p:pic>
      <p:pic>
        <p:nvPicPr>
          <p:cNvPr id="21" name="Grafik 20">
            <a:extLst>
              <a:ext uri="{FF2B5EF4-FFF2-40B4-BE49-F238E27FC236}">
                <a16:creationId xmlns:a16="http://schemas.microsoft.com/office/drawing/2014/main" id="{0B83E81A-BFC8-98B5-CF2C-ED7209BFA6B3}"/>
              </a:ext>
            </a:extLst>
          </p:cNvPr>
          <p:cNvPicPr>
            <a:picLocks noChangeAspect="1"/>
          </p:cNvPicPr>
          <p:nvPr/>
        </p:nvPicPr>
        <p:blipFill>
          <a:blip r:embed="rId7"/>
          <a:stretch>
            <a:fillRect/>
          </a:stretch>
        </p:blipFill>
        <p:spPr>
          <a:xfrm>
            <a:off x="450000" y="5336322"/>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7C0CAB7A-2CB1-30F7-63BC-E5FA4DE0B40B}"/>
              </a:ext>
            </a:extLst>
          </p:cNvPr>
          <p:cNvPicPr>
            <a:picLocks noChangeAspect="1"/>
          </p:cNvPicPr>
          <p:nvPr/>
        </p:nvPicPr>
        <p:blipFill>
          <a:blip r:embed="rId8"/>
          <a:stretch>
            <a:fillRect/>
          </a:stretch>
        </p:blipFill>
        <p:spPr>
          <a:xfrm>
            <a:off x="6756260" y="1488701"/>
            <a:ext cx="4782857" cy="4230000"/>
          </a:xfrm>
          <a:prstGeom prst="rect">
            <a:avLst/>
          </a:prstGeom>
        </p:spPr>
      </p:pic>
    </p:spTree>
    <p:extLst>
      <p:ext uri="{BB962C8B-B14F-4D97-AF65-F5344CB8AC3E}">
        <p14:creationId xmlns:p14="http://schemas.microsoft.com/office/powerpoint/2010/main" val="1875451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25625"/>
            <a:ext cx="6054442" cy="4037104"/>
          </a:xfrm>
        </p:spPr>
        <p:txBody>
          <a:bodyPr>
            <a:noAutofit/>
          </a:bodyPr>
          <a:lstStyle/>
          <a:p>
            <a:pPr marL="400050" lvl="1" indent="0">
              <a:lnSpc>
                <a:spcPct val="250000"/>
              </a:lnSpc>
              <a:buNone/>
            </a:pPr>
            <a:r>
              <a:rPr lang="de-DE" sz="1800" noProof="0" dirty="0"/>
              <a:t>Erstzulassungsstopp für Pkw mit Verbrennungs-motoren ab 2025</a:t>
            </a:r>
          </a:p>
          <a:p>
            <a:pPr marL="400050" lvl="1" indent="0">
              <a:lnSpc>
                <a:spcPct val="250000"/>
              </a:lnSpc>
              <a:buNone/>
            </a:pPr>
            <a:r>
              <a:rPr lang="de-DE" sz="1800" noProof="0" dirty="0"/>
              <a:t>Erstzulassungsstopp Verbrenner-LKW ab 2030 &amp; Ausbau Oberleitungen</a:t>
            </a:r>
          </a:p>
          <a:p>
            <a:pPr marL="400050" lvl="1" indent="0">
              <a:lnSpc>
                <a:spcPct val="250000"/>
              </a:lnSpc>
              <a:buNone/>
            </a:pPr>
            <a:r>
              <a:rPr lang="de-DE" sz="1800" dirty="0"/>
              <a:t>Reform Brennstoffemissionshandel</a:t>
            </a:r>
          </a:p>
          <a:p>
            <a:pPr marL="400050" lvl="1" indent="0">
              <a:lnSpc>
                <a:spcPct val="250000"/>
              </a:lnSpc>
              <a:buNone/>
            </a:pPr>
            <a:r>
              <a:rPr lang="de-DE" sz="1800" noProof="0" dirty="0"/>
              <a:t>Staffelung LKW-Maut nach CO2-Emissionen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Verkehr I</a:t>
            </a:r>
          </a:p>
        </p:txBody>
      </p:sp>
      <p:pic>
        <p:nvPicPr>
          <p:cNvPr id="6" name="Grafik 5">
            <a:extLst>
              <a:ext uri="{FF2B5EF4-FFF2-40B4-BE49-F238E27FC236}">
                <a16:creationId xmlns:a16="http://schemas.microsoft.com/office/drawing/2014/main" id="{32B31DEF-AC34-076D-C79F-403F36FE0477}"/>
              </a:ext>
            </a:extLst>
          </p:cNvPr>
          <p:cNvPicPr>
            <a:picLocks noChangeAspect="1"/>
          </p:cNvPicPr>
          <p:nvPr/>
        </p:nvPicPr>
        <p:blipFill>
          <a:blip r:embed="rId2"/>
          <a:stretch>
            <a:fillRect/>
          </a:stretch>
        </p:blipFill>
        <p:spPr>
          <a:xfrm flipV="1">
            <a:off x="450000" y="4867336"/>
            <a:ext cx="612000" cy="612000"/>
          </a:xfrm>
          <a:prstGeom prst="rect">
            <a:avLst/>
          </a:prstGeom>
        </p:spPr>
      </p:pic>
      <p:pic>
        <p:nvPicPr>
          <p:cNvPr id="8" name="Grafik 7">
            <a:extLst>
              <a:ext uri="{FF2B5EF4-FFF2-40B4-BE49-F238E27FC236}">
                <a16:creationId xmlns:a16="http://schemas.microsoft.com/office/drawing/2014/main" id="{E6B980E8-CB2B-DF0B-B6B4-286DA86D292C}"/>
              </a:ext>
            </a:extLst>
          </p:cNvPr>
          <p:cNvPicPr>
            <a:picLocks noChangeAspect="1"/>
          </p:cNvPicPr>
          <p:nvPr/>
        </p:nvPicPr>
        <p:blipFill>
          <a:blip r:embed="rId3"/>
          <a:stretch>
            <a:fillRect/>
          </a:stretch>
        </p:blipFill>
        <p:spPr>
          <a:xfrm>
            <a:off x="450000" y="2332849"/>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23E5B80B-5601-A8D3-B7C0-CA7AFD461D38}"/>
              </a:ext>
            </a:extLst>
          </p:cNvPr>
          <p:cNvPicPr>
            <a:picLocks noChangeAspect="1"/>
          </p:cNvPicPr>
          <p:nvPr/>
        </p:nvPicPr>
        <p:blipFill>
          <a:blip r:embed="rId4"/>
          <a:stretch>
            <a:fillRect/>
          </a:stretch>
        </p:blipFill>
        <p:spPr>
          <a:xfrm>
            <a:off x="6732000" y="1490400"/>
            <a:ext cx="5389597" cy="4230000"/>
          </a:xfrm>
          <a:prstGeom prst="rect">
            <a:avLst/>
          </a:prstGeom>
        </p:spPr>
      </p:pic>
      <p:pic>
        <p:nvPicPr>
          <p:cNvPr id="7" name="Grafik 6">
            <a:extLst>
              <a:ext uri="{FF2B5EF4-FFF2-40B4-BE49-F238E27FC236}">
                <a16:creationId xmlns:a16="http://schemas.microsoft.com/office/drawing/2014/main" id="{DCB70501-CA4A-F728-2D02-21FD4A6E064B}"/>
              </a:ext>
            </a:extLst>
          </p:cNvPr>
          <p:cNvPicPr>
            <a:picLocks noChangeAspect="1"/>
          </p:cNvPicPr>
          <p:nvPr/>
        </p:nvPicPr>
        <p:blipFill>
          <a:blip r:embed="rId5"/>
          <a:stretch>
            <a:fillRect/>
          </a:stretch>
        </p:blipFill>
        <p:spPr>
          <a:xfrm>
            <a:off x="450000" y="3678470"/>
            <a:ext cx="612000" cy="612000"/>
          </a:xfrm>
          <a:prstGeom prst="rect">
            <a:avLst/>
          </a:prstGeom>
        </p:spPr>
      </p:pic>
      <p:pic>
        <p:nvPicPr>
          <p:cNvPr id="9" name="Grafik 8">
            <a:extLst>
              <a:ext uri="{FF2B5EF4-FFF2-40B4-BE49-F238E27FC236}">
                <a16:creationId xmlns:a16="http://schemas.microsoft.com/office/drawing/2014/main" id="{AB2E207F-DABD-2973-1A95-D6B9F778B426}"/>
              </a:ext>
            </a:extLst>
          </p:cNvPr>
          <p:cNvPicPr>
            <a:picLocks noChangeAspect="1"/>
          </p:cNvPicPr>
          <p:nvPr/>
        </p:nvPicPr>
        <p:blipFill>
          <a:blip r:embed="rId6"/>
          <a:stretch>
            <a:fillRect/>
          </a:stretch>
        </p:blipFill>
        <p:spPr>
          <a:xfrm>
            <a:off x="450000" y="5618753"/>
            <a:ext cx="612000" cy="612000"/>
          </a:xfrm>
          <a:prstGeom prst="rect">
            <a:avLst/>
          </a:prstGeom>
        </p:spPr>
      </p:pic>
    </p:spTree>
    <p:extLst>
      <p:ext uri="{BB962C8B-B14F-4D97-AF65-F5344CB8AC3E}">
        <p14:creationId xmlns:p14="http://schemas.microsoft.com/office/powerpoint/2010/main" val="2691132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171" y="1805862"/>
            <a:ext cx="6181830" cy="4351338"/>
          </a:xfrm>
        </p:spPr>
        <p:txBody>
          <a:bodyPr>
            <a:normAutofit/>
          </a:bodyPr>
          <a:lstStyle/>
          <a:p>
            <a:pPr marL="400050" lvl="1" indent="0">
              <a:lnSpc>
                <a:spcPct val="300000"/>
              </a:lnSpc>
              <a:buNone/>
            </a:pPr>
            <a:r>
              <a:rPr lang="de-DE" sz="1800" noProof="0" dirty="0"/>
              <a:t>Deutschlandtaktgesetz</a:t>
            </a:r>
          </a:p>
          <a:p>
            <a:pPr marL="400050" lvl="1" indent="0">
              <a:lnSpc>
                <a:spcPct val="300000"/>
              </a:lnSpc>
              <a:buNone/>
            </a:pPr>
            <a:r>
              <a:rPr lang="de-DE" sz="1800" dirty="0"/>
              <a:t>Quoten für alternative Kraftstoffe</a:t>
            </a:r>
          </a:p>
          <a:p>
            <a:pPr marL="400050" lvl="1" indent="0">
              <a:lnSpc>
                <a:spcPct val="300000"/>
              </a:lnSpc>
              <a:buNone/>
            </a:pPr>
            <a:r>
              <a:rPr lang="de-DE" sz="1800" noProof="0" dirty="0"/>
              <a:t>Separate Emissionshandelssysteme Luft- und Schiffsverkehr</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Verkehr II</a:t>
            </a:r>
          </a:p>
        </p:txBody>
      </p:sp>
      <p:pic>
        <p:nvPicPr>
          <p:cNvPr id="16" name="Grafik 15">
            <a:extLst>
              <a:ext uri="{FF2B5EF4-FFF2-40B4-BE49-F238E27FC236}">
                <a16:creationId xmlns:a16="http://schemas.microsoft.com/office/drawing/2014/main" id="{D2353650-EEC3-648D-FD3A-88DBFD9D09F8}"/>
              </a:ext>
            </a:extLst>
          </p:cNvPr>
          <p:cNvPicPr>
            <a:picLocks noChangeAspect="1"/>
          </p:cNvPicPr>
          <p:nvPr/>
        </p:nvPicPr>
        <p:blipFill>
          <a:blip r:embed="rId2"/>
          <a:stretch>
            <a:fillRect/>
          </a:stretch>
        </p:blipFill>
        <p:spPr>
          <a:xfrm>
            <a:off x="450000" y="2112505"/>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3C48FD05-2BF5-E3A7-9DAB-677BCF4832E2}"/>
              </a:ext>
            </a:extLst>
          </p:cNvPr>
          <p:cNvPicPr>
            <a:picLocks noChangeAspect="1"/>
          </p:cNvPicPr>
          <p:nvPr/>
        </p:nvPicPr>
        <p:blipFill>
          <a:blip r:embed="rId3"/>
          <a:stretch>
            <a:fillRect/>
          </a:stretch>
        </p:blipFill>
        <p:spPr>
          <a:xfrm>
            <a:off x="6732000" y="1490400"/>
            <a:ext cx="5389597" cy="4230000"/>
          </a:xfrm>
          <a:prstGeom prst="rect">
            <a:avLst/>
          </a:prstGeom>
        </p:spPr>
      </p:pic>
      <p:pic>
        <p:nvPicPr>
          <p:cNvPr id="6" name="Grafik 5">
            <a:extLst>
              <a:ext uri="{FF2B5EF4-FFF2-40B4-BE49-F238E27FC236}">
                <a16:creationId xmlns:a16="http://schemas.microsoft.com/office/drawing/2014/main" id="{527F310F-5B67-4B36-009C-923EE2BB5694}"/>
              </a:ext>
            </a:extLst>
          </p:cNvPr>
          <p:cNvPicPr>
            <a:picLocks noChangeAspect="1"/>
          </p:cNvPicPr>
          <p:nvPr/>
        </p:nvPicPr>
        <p:blipFill>
          <a:blip r:embed="rId4"/>
          <a:stretch>
            <a:fillRect/>
          </a:stretch>
        </p:blipFill>
        <p:spPr>
          <a:xfrm>
            <a:off x="450000" y="4136209"/>
            <a:ext cx="612000" cy="612000"/>
          </a:xfrm>
          <a:prstGeom prst="rect">
            <a:avLst/>
          </a:prstGeom>
        </p:spPr>
      </p:pic>
      <p:pic>
        <p:nvPicPr>
          <p:cNvPr id="7" name="Grafik 6">
            <a:extLst>
              <a:ext uri="{FF2B5EF4-FFF2-40B4-BE49-F238E27FC236}">
                <a16:creationId xmlns:a16="http://schemas.microsoft.com/office/drawing/2014/main" id="{72C7661D-6B09-959E-2ED6-E6E209540BBC}"/>
              </a:ext>
            </a:extLst>
          </p:cNvPr>
          <p:cNvPicPr>
            <a:picLocks noChangeAspect="1"/>
          </p:cNvPicPr>
          <p:nvPr/>
        </p:nvPicPr>
        <p:blipFill>
          <a:blip r:embed="rId5"/>
          <a:stretch>
            <a:fillRect/>
          </a:stretch>
        </p:blipFill>
        <p:spPr>
          <a:xfrm>
            <a:off x="450000" y="3123000"/>
            <a:ext cx="612000" cy="612000"/>
          </a:xfrm>
          <a:prstGeom prst="rect">
            <a:avLst/>
          </a:prstGeom>
        </p:spPr>
      </p:pic>
    </p:spTree>
    <p:extLst>
      <p:ext uri="{BB962C8B-B14F-4D97-AF65-F5344CB8AC3E}">
        <p14:creationId xmlns:p14="http://schemas.microsoft.com/office/powerpoint/2010/main" val="39735061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4" y="1825625"/>
            <a:ext cx="6129181" cy="4447391"/>
          </a:xfrm>
        </p:spPr>
        <p:txBody>
          <a:bodyPr>
            <a:noAutofit/>
          </a:bodyPr>
          <a:lstStyle/>
          <a:p>
            <a:pPr marL="400050" lvl="1" indent="0">
              <a:lnSpc>
                <a:spcPct val="300000"/>
              </a:lnSpc>
              <a:buNone/>
            </a:pPr>
            <a:r>
              <a:rPr lang="de-DE" noProof="0" dirty="0"/>
              <a:t>Reform </a:t>
            </a:r>
            <a:r>
              <a:rPr lang="de-DE" sz="1800" noProof="0" dirty="0"/>
              <a:t>EU-ETS</a:t>
            </a:r>
          </a:p>
          <a:p>
            <a:pPr marL="400050" lvl="1" indent="0">
              <a:lnSpc>
                <a:spcPct val="300000"/>
              </a:lnSpc>
              <a:buNone/>
            </a:pPr>
            <a:r>
              <a:rPr lang="de-DE" sz="1800" dirty="0"/>
              <a:t>Klimaschädliche fluorierte THG verringern</a:t>
            </a:r>
          </a:p>
          <a:p>
            <a:pPr marL="400050" lvl="1" indent="0">
              <a:lnSpc>
                <a:spcPct val="300000"/>
              </a:lnSpc>
              <a:buNone/>
            </a:pPr>
            <a:r>
              <a:rPr lang="de-DE" sz="1800" noProof="0" dirty="0"/>
              <a:t>Genehmigungsvorschriften für neue Industrieanlagen</a:t>
            </a:r>
          </a:p>
          <a:p>
            <a:pPr marL="400050" lvl="1" indent="0">
              <a:lnSpc>
                <a:spcPct val="300000"/>
              </a:lnSpc>
              <a:buNone/>
            </a:pPr>
            <a:r>
              <a:rPr lang="de-DE" sz="1800" noProof="0" dirty="0"/>
              <a:t>Kein Einsatz fossiler Brennstoffe in Industrieanlagen ab 2035</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a:xfrm>
            <a:off x="677557" y="636979"/>
            <a:ext cx="8269671" cy="459357"/>
          </a:xfrm>
        </p:spPr>
        <p:txBody>
          <a:bodyPr/>
          <a:lstStyle/>
          <a:p>
            <a:r>
              <a:rPr lang="de-DE" sz="2300" noProof="0"/>
              <a:t>Kernmaßnahmen </a:t>
            </a:r>
            <a:r>
              <a:rPr lang="de-DE" sz="2300" b="1" noProof="0"/>
              <a:t>Industrie I</a:t>
            </a:r>
          </a:p>
        </p:txBody>
      </p:sp>
      <p:pic>
        <p:nvPicPr>
          <p:cNvPr id="9" name="Grafik 8">
            <a:extLst>
              <a:ext uri="{FF2B5EF4-FFF2-40B4-BE49-F238E27FC236}">
                <a16:creationId xmlns:a16="http://schemas.microsoft.com/office/drawing/2014/main" id="{776BA6E6-22B0-BCC9-E2FE-09FDB41183DB}"/>
              </a:ext>
            </a:extLst>
          </p:cNvPr>
          <p:cNvPicPr>
            <a:picLocks noChangeAspect="1"/>
          </p:cNvPicPr>
          <p:nvPr/>
        </p:nvPicPr>
        <p:blipFill>
          <a:blip r:embed="rId3"/>
          <a:stretch>
            <a:fillRect/>
          </a:stretch>
        </p:blipFill>
        <p:spPr>
          <a:xfrm>
            <a:off x="450000" y="3872658"/>
            <a:ext cx="612000" cy="612000"/>
          </a:xfrm>
          <a:prstGeom prst="rect">
            <a:avLst/>
          </a:prstGeom>
        </p:spPr>
      </p:pic>
      <p:pic>
        <p:nvPicPr>
          <p:cNvPr id="13" name="Grafik 12">
            <a:extLst>
              <a:ext uri="{FF2B5EF4-FFF2-40B4-BE49-F238E27FC236}">
                <a16:creationId xmlns:a16="http://schemas.microsoft.com/office/drawing/2014/main" id="{9C3B8943-21CA-D85E-82D9-83425E6A8512}"/>
              </a:ext>
            </a:extLst>
          </p:cNvPr>
          <p:cNvPicPr>
            <a:picLocks noChangeAspect="1"/>
          </p:cNvPicPr>
          <p:nvPr/>
        </p:nvPicPr>
        <p:blipFill>
          <a:blip r:embed="rId4"/>
          <a:stretch>
            <a:fillRect/>
          </a:stretch>
        </p:blipFill>
        <p:spPr>
          <a:xfrm>
            <a:off x="450000" y="5157468"/>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1C3E04C6-B1C8-66BC-0AC4-5522F3EC28D8}"/>
              </a:ext>
            </a:extLst>
          </p:cNvPr>
          <p:cNvPicPr>
            <a:picLocks noChangeAspect="1"/>
          </p:cNvPicPr>
          <p:nvPr/>
        </p:nvPicPr>
        <p:blipFill>
          <a:blip r:embed="rId5"/>
          <a:stretch>
            <a:fillRect/>
          </a:stretch>
        </p:blipFill>
        <p:spPr>
          <a:xfrm>
            <a:off x="6732000" y="1539468"/>
            <a:ext cx="4758078" cy="4230000"/>
          </a:xfrm>
          <a:prstGeom prst="rect">
            <a:avLst/>
          </a:prstGeom>
        </p:spPr>
      </p:pic>
      <p:pic>
        <p:nvPicPr>
          <p:cNvPr id="6" name="Grafik 5">
            <a:extLst>
              <a:ext uri="{FF2B5EF4-FFF2-40B4-BE49-F238E27FC236}">
                <a16:creationId xmlns:a16="http://schemas.microsoft.com/office/drawing/2014/main" id="{2300C7FA-9219-9886-13BA-1C3366C1DD0B}"/>
              </a:ext>
            </a:extLst>
          </p:cNvPr>
          <p:cNvPicPr>
            <a:picLocks noChangeAspect="1"/>
          </p:cNvPicPr>
          <p:nvPr/>
        </p:nvPicPr>
        <p:blipFill>
          <a:blip r:embed="rId6"/>
          <a:stretch>
            <a:fillRect/>
          </a:stretch>
        </p:blipFill>
        <p:spPr>
          <a:xfrm>
            <a:off x="450000" y="2985342"/>
            <a:ext cx="612000" cy="612000"/>
          </a:xfrm>
          <a:prstGeom prst="rect">
            <a:avLst/>
          </a:prstGeom>
        </p:spPr>
      </p:pic>
      <p:pic>
        <p:nvPicPr>
          <p:cNvPr id="7" name="Grafik 6">
            <a:extLst>
              <a:ext uri="{FF2B5EF4-FFF2-40B4-BE49-F238E27FC236}">
                <a16:creationId xmlns:a16="http://schemas.microsoft.com/office/drawing/2014/main" id="{188DCEFF-7E4F-CFC5-B77B-F91E9642D01A}"/>
              </a:ext>
            </a:extLst>
          </p:cNvPr>
          <p:cNvPicPr>
            <a:picLocks noChangeAspect="1"/>
          </p:cNvPicPr>
          <p:nvPr/>
        </p:nvPicPr>
        <p:blipFill>
          <a:blip r:embed="rId7"/>
          <a:stretch>
            <a:fillRect/>
          </a:stretch>
        </p:blipFill>
        <p:spPr>
          <a:xfrm flipV="1">
            <a:off x="450000" y="2098026"/>
            <a:ext cx="612000" cy="612000"/>
          </a:xfrm>
          <a:prstGeom prst="rect">
            <a:avLst/>
          </a:prstGeom>
        </p:spPr>
      </p:pic>
    </p:spTree>
    <p:extLst>
      <p:ext uri="{BB962C8B-B14F-4D97-AF65-F5344CB8AC3E}">
        <p14:creationId xmlns:p14="http://schemas.microsoft.com/office/powerpoint/2010/main" val="24125026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descr="Ein Bild, das Text, Screenshot, Schrift, Kreis enthält.&#10;&#10;Automatisch generierte Beschreibung">
            <a:extLst>
              <a:ext uri="{FF2B5EF4-FFF2-40B4-BE49-F238E27FC236}">
                <a16:creationId xmlns:a16="http://schemas.microsoft.com/office/drawing/2014/main" id="{0228485B-430A-6BCB-4780-340901D4FB3F}"/>
              </a:ext>
            </a:extLst>
          </p:cNvPr>
          <p:cNvPicPr>
            <a:picLocks noChangeAspect="1"/>
          </p:cNvPicPr>
          <p:nvPr/>
        </p:nvPicPr>
        <p:blipFill>
          <a:blip r:embed="rId3"/>
          <a:stretch>
            <a:fillRect/>
          </a:stretch>
        </p:blipFill>
        <p:spPr>
          <a:xfrm>
            <a:off x="6732000" y="1490400"/>
            <a:ext cx="4758078" cy="4230000"/>
          </a:xfrm>
          <a:prstGeom prst="rect">
            <a:avLst/>
          </a:prstGeom>
        </p:spPr>
      </p:pic>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81050"/>
            <a:ext cx="6398650" cy="4708267"/>
          </a:xfrm>
        </p:spPr>
        <p:txBody>
          <a:bodyPr>
            <a:noAutofit/>
          </a:bodyPr>
          <a:lstStyle/>
          <a:p>
            <a:pPr marL="400050" lvl="1" indent="0">
              <a:lnSpc>
                <a:spcPct val="250000"/>
              </a:lnSpc>
              <a:buNone/>
            </a:pPr>
            <a:r>
              <a:rPr lang="de-DE" sz="1800" noProof="0" dirty="0"/>
              <a:t>Unterstützung von Unternehmen in der Transformations-phase</a:t>
            </a:r>
          </a:p>
          <a:p>
            <a:pPr marL="400050" lvl="1" indent="0">
              <a:lnSpc>
                <a:spcPct val="250000"/>
              </a:lnSpc>
              <a:buNone/>
            </a:pPr>
            <a:r>
              <a:rPr lang="de-DE" sz="1800" dirty="0"/>
              <a:t>Grenzausgleichsproduktabgabe</a:t>
            </a:r>
          </a:p>
          <a:p>
            <a:pPr marL="400050" lvl="1" indent="0">
              <a:lnSpc>
                <a:spcPct val="250000"/>
              </a:lnSpc>
              <a:buNone/>
            </a:pPr>
            <a:r>
              <a:rPr lang="de-DE" sz="1800" noProof="0" dirty="0"/>
              <a:t>Stärkung Kreislaufwirtschaft</a:t>
            </a:r>
          </a:p>
          <a:p>
            <a:pPr marL="400050" lvl="1" indent="0">
              <a:lnSpc>
                <a:spcPct val="250000"/>
              </a:lnSpc>
              <a:buNone/>
            </a:pPr>
            <a:r>
              <a:rPr lang="de-DE" sz="1800" dirty="0"/>
              <a:t>Regelung/Begrenzung CCU/CCS</a:t>
            </a:r>
          </a:p>
          <a:p>
            <a:pPr marL="400050" lvl="1" indent="0">
              <a:lnSpc>
                <a:spcPct val="250000"/>
              </a:lnSpc>
              <a:buNone/>
            </a:pPr>
            <a:r>
              <a:rPr lang="de-DE" sz="1800" noProof="0" dirty="0"/>
              <a:t>Nachhaltige öffentliche Beschaffung sichern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Industrie II</a:t>
            </a:r>
          </a:p>
        </p:txBody>
      </p:sp>
      <p:pic>
        <p:nvPicPr>
          <p:cNvPr id="21" name="Grafik 20">
            <a:extLst>
              <a:ext uri="{FF2B5EF4-FFF2-40B4-BE49-F238E27FC236}">
                <a16:creationId xmlns:a16="http://schemas.microsoft.com/office/drawing/2014/main" id="{D9BF25B9-BDA4-BF33-1EFB-E1C555DC6A58}"/>
              </a:ext>
            </a:extLst>
          </p:cNvPr>
          <p:cNvPicPr>
            <a:picLocks noChangeAspect="1"/>
          </p:cNvPicPr>
          <p:nvPr/>
        </p:nvPicPr>
        <p:blipFill>
          <a:blip r:embed="rId4"/>
          <a:stretch>
            <a:fillRect/>
          </a:stretch>
        </p:blipFill>
        <p:spPr>
          <a:xfrm>
            <a:off x="450000" y="4982716"/>
            <a:ext cx="612000" cy="612000"/>
          </a:xfrm>
          <a:prstGeom prst="rect">
            <a:avLst/>
          </a:prstGeom>
        </p:spPr>
      </p:pic>
      <p:pic>
        <p:nvPicPr>
          <p:cNvPr id="31" name="Grafik 30">
            <a:extLst>
              <a:ext uri="{FF2B5EF4-FFF2-40B4-BE49-F238E27FC236}">
                <a16:creationId xmlns:a16="http://schemas.microsoft.com/office/drawing/2014/main" id="{172D1448-5298-D2A1-FD5E-53614AAAE657}"/>
              </a:ext>
            </a:extLst>
          </p:cNvPr>
          <p:cNvPicPr>
            <a:picLocks noChangeAspect="1"/>
          </p:cNvPicPr>
          <p:nvPr/>
        </p:nvPicPr>
        <p:blipFill>
          <a:blip r:embed="rId5"/>
          <a:stretch>
            <a:fillRect/>
          </a:stretch>
        </p:blipFill>
        <p:spPr>
          <a:xfrm>
            <a:off x="450000" y="5720400"/>
            <a:ext cx="612000" cy="612000"/>
          </a:xfrm>
          <a:prstGeom prst="rect">
            <a:avLst/>
          </a:prstGeom>
        </p:spPr>
      </p:pic>
      <p:pic>
        <p:nvPicPr>
          <p:cNvPr id="7" name="Grafik 25">
            <a:extLst>
              <a:ext uri="{FF2B5EF4-FFF2-40B4-BE49-F238E27FC236}">
                <a16:creationId xmlns:a16="http://schemas.microsoft.com/office/drawing/2014/main" id="{B3F5873E-9C44-F462-EC80-8F034456285A}"/>
              </a:ext>
            </a:extLst>
          </p:cNvPr>
          <p:cNvPicPr>
            <a:picLocks noChangeAspect="1"/>
          </p:cNvPicPr>
          <p:nvPr/>
        </p:nvPicPr>
        <p:blipFill>
          <a:blip r:embed="rId6"/>
          <a:stretch>
            <a:fillRect/>
          </a:stretch>
        </p:blipFill>
        <p:spPr>
          <a:xfrm>
            <a:off x="450000" y="4269599"/>
            <a:ext cx="612000" cy="612000"/>
          </a:xfrm>
          <a:prstGeom prst="rect">
            <a:avLst/>
          </a:prstGeom>
        </p:spPr>
      </p:pic>
      <p:pic>
        <p:nvPicPr>
          <p:cNvPr id="6" name="Grafik 5">
            <a:extLst>
              <a:ext uri="{FF2B5EF4-FFF2-40B4-BE49-F238E27FC236}">
                <a16:creationId xmlns:a16="http://schemas.microsoft.com/office/drawing/2014/main" id="{AEB3A6AF-1800-26F3-4A85-B1BA93CC4537}"/>
              </a:ext>
            </a:extLst>
          </p:cNvPr>
          <p:cNvPicPr>
            <a:picLocks noChangeAspect="1"/>
          </p:cNvPicPr>
          <p:nvPr/>
        </p:nvPicPr>
        <p:blipFill>
          <a:blip r:embed="rId7"/>
          <a:stretch>
            <a:fillRect/>
          </a:stretch>
        </p:blipFill>
        <p:spPr>
          <a:xfrm>
            <a:off x="450000" y="2351233"/>
            <a:ext cx="612000" cy="612000"/>
          </a:xfrm>
          <a:prstGeom prst="rect">
            <a:avLst/>
          </a:prstGeom>
        </p:spPr>
      </p:pic>
      <p:pic>
        <p:nvPicPr>
          <p:cNvPr id="8" name="Grafik 7">
            <a:extLst>
              <a:ext uri="{FF2B5EF4-FFF2-40B4-BE49-F238E27FC236}">
                <a16:creationId xmlns:a16="http://schemas.microsoft.com/office/drawing/2014/main" id="{C7C156F1-2AB2-4B70-7DA9-BE52DEF4394B}"/>
              </a:ext>
            </a:extLst>
          </p:cNvPr>
          <p:cNvPicPr>
            <a:picLocks noChangeAspect="1"/>
          </p:cNvPicPr>
          <p:nvPr/>
        </p:nvPicPr>
        <p:blipFill>
          <a:blip r:embed="rId8"/>
          <a:stretch>
            <a:fillRect/>
          </a:stretch>
        </p:blipFill>
        <p:spPr>
          <a:xfrm>
            <a:off x="450000" y="3511933"/>
            <a:ext cx="612000" cy="612000"/>
          </a:xfrm>
          <a:prstGeom prst="rect">
            <a:avLst/>
          </a:prstGeom>
        </p:spPr>
      </p:pic>
    </p:spTree>
    <p:extLst>
      <p:ext uri="{BB962C8B-B14F-4D97-AF65-F5344CB8AC3E}">
        <p14:creationId xmlns:p14="http://schemas.microsoft.com/office/powerpoint/2010/main" val="4038479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3">
            <a:extLst>
              <a:ext uri="{FF2B5EF4-FFF2-40B4-BE49-F238E27FC236}">
                <a16:creationId xmlns:a16="http://schemas.microsoft.com/office/drawing/2014/main" id="{20CD7695-6443-4BB8-9962-569EC8897898}"/>
              </a:ext>
            </a:extLst>
          </p:cNvPr>
          <p:cNvSpPr txBox="1"/>
          <p:nvPr/>
        </p:nvSpPr>
        <p:spPr>
          <a:xfrm>
            <a:off x="677558" y="1383995"/>
            <a:ext cx="33095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ist</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eine</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1" i="0" u="none" strike="noStrike" kern="1200" cap="none" spc="0" normalizeH="0" baseline="0" noProof="0" err="1">
                <a:ln>
                  <a:noFill/>
                </a:ln>
                <a:solidFill>
                  <a:srgbClr val="001432"/>
                </a:solidFill>
                <a:effectLst/>
                <a:uLnTx/>
                <a:uFillTx/>
                <a:latin typeface="Arial"/>
                <a:ea typeface="+mn-ea"/>
                <a:cs typeface="+mn-cs"/>
              </a:rPr>
              <a:t>unabhängige</a:t>
            </a:r>
            <a:r>
              <a:rPr kumimoji="0" lang="en-US" sz="1600" b="1" i="0" u="none" strike="noStrike" kern="1200" cap="none" spc="0" normalizeH="0" baseline="0" noProof="0">
                <a:ln>
                  <a:noFill/>
                </a:ln>
                <a:solidFill>
                  <a:srgbClr val="001432"/>
                </a:solidFill>
                <a:effectLst/>
                <a:uLnTx/>
                <a:uFillTx/>
                <a:latin typeface="Arial"/>
                <a:ea typeface="+mn-ea"/>
                <a:cs typeface="+mn-cs"/>
              </a:rPr>
              <a:t> NGO</a:t>
            </a:r>
            <a:r>
              <a:rPr kumimoji="0" lang="en-US" sz="1600" b="0" i="0" u="none" strike="noStrike" kern="1200" cap="none" spc="0" normalizeH="0" baseline="0" noProof="0">
                <a:ln>
                  <a:noFill/>
                </a:ln>
                <a:solidFill>
                  <a:srgbClr val="001432"/>
                </a:solidFill>
                <a:effectLst/>
                <a:uLnTx/>
                <a:uFillTx/>
                <a:latin typeface="Arial"/>
                <a:ea typeface="+mn-ea"/>
                <a:cs typeface="+mn-cs"/>
              </a:rPr>
              <a:t>, die das </a:t>
            </a:r>
            <a:r>
              <a:rPr kumimoji="0" lang="en-US" sz="1600" b="0" i="0" u="none" strike="noStrike" kern="1200" cap="none" spc="0" normalizeH="0" baseline="0" noProof="0" err="1">
                <a:ln>
                  <a:noFill/>
                </a:ln>
                <a:solidFill>
                  <a:srgbClr val="001432"/>
                </a:solidFill>
                <a:effectLst/>
                <a:uLnTx/>
                <a:uFillTx/>
                <a:latin typeface="Arial"/>
                <a:ea typeface="+mn-ea"/>
                <a:cs typeface="+mn-cs"/>
              </a:rPr>
              <a:t>Ziel</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verfolgt</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1" i="0" u="none" strike="noStrike" kern="1200" cap="none" spc="0" normalizeH="0" baseline="0" noProof="0">
                <a:ln>
                  <a:noFill/>
                </a:ln>
                <a:solidFill>
                  <a:srgbClr val="001432"/>
                </a:solidFill>
                <a:effectLst/>
                <a:uLnTx/>
                <a:uFillTx/>
                <a:latin typeface="Arial"/>
                <a:ea typeface="+mn-ea"/>
                <a:cs typeface="+mn-cs"/>
              </a:rPr>
              <a:t>Deutschland bis 2035 </a:t>
            </a:r>
            <a:r>
              <a:rPr kumimoji="0" lang="en-US" sz="1600" b="1" i="0" u="none" strike="noStrike" kern="1200" cap="none" spc="0" normalizeH="0" baseline="0" noProof="0" err="1">
                <a:ln>
                  <a:noFill/>
                </a:ln>
                <a:solidFill>
                  <a:srgbClr val="001432"/>
                </a:solidFill>
                <a:effectLst/>
                <a:uLnTx/>
                <a:uFillTx/>
                <a:latin typeface="Arial"/>
                <a:ea typeface="+mn-ea"/>
                <a:cs typeface="+mn-cs"/>
              </a:rPr>
              <a:t>klimaneutral</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zu</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machen</a:t>
            </a:r>
            <a:r>
              <a:rPr lang="en-US" sz="1600">
                <a:solidFill>
                  <a:srgbClr val="001432"/>
                </a:solidFill>
                <a:latin typeface="Arial"/>
              </a:rPr>
              <a:t>, um</a:t>
            </a:r>
            <a:r>
              <a:rPr kumimoji="0" lang="en-US" sz="1600" b="0" i="0" u="none" strike="noStrike" kern="1200" cap="none" spc="0" normalizeH="0" baseline="0" noProof="0">
                <a:ln>
                  <a:noFill/>
                </a:ln>
                <a:solidFill>
                  <a:srgbClr val="001432"/>
                </a:solidFill>
                <a:effectLst/>
                <a:uLnTx/>
                <a:uFillTx/>
                <a:latin typeface="Arial"/>
                <a:ea typeface="+mn-ea"/>
                <a:cs typeface="+mn-cs"/>
              </a:rPr>
              <a:t> das 1,5-Grad </a:t>
            </a:r>
            <a:r>
              <a:rPr kumimoji="0" lang="de-DE" sz="1600" b="0" i="0" u="none" strike="noStrike" kern="1200" cap="none" spc="0" normalizeH="0" baseline="0" noProof="0">
                <a:ln>
                  <a:noFill/>
                </a:ln>
                <a:solidFill>
                  <a:srgbClr val="001432"/>
                </a:solidFill>
                <a:effectLst/>
                <a:uLnTx/>
                <a:uFillTx/>
                <a:latin typeface="Arial"/>
                <a:ea typeface="+mn-ea"/>
                <a:cs typeface="+mn-cs"/>
              </a:rPr>
              <a:t>Limit von Paris einzuhalten</a:t>
            </a:r>
            <a:r>
              <a:rPr kumimoji="0" lang="en-US" sz="1600" b="0" i="0" u="none" strike="noStrike" kern="1200" cap="none" spc="0" normalizeH="0" baseline="0" noProof="0">
                <a:ln>
                  <a:noFill/>
                </a:ln>
                <a:solidFill>
                  <a:srgbClr val="001432"/>
                </a:solidFill>
                <a:effectLst/>
                <a:uLnTx/>
                <a:uFillTx/>
                <a:latin typeface="Arial"/>
                <a:ea typeface="+mn-ea"/>
                <a:cs typeface="+mn-cs"/>
              </a:rPr>
              <a:t>. ​</a:t>
            </a:r>
            <a:endParaRPr lang="en-US" sz="1600" b="0" i="0" u="none" strike="noStrike" kern="1200" cap="none" spc="0" normalizeH="0" baseline="0" noProof="0">
              <a:ln>
                <a:noFill/>
              </a:ln>
              <a:solidFill>
                <a:srgbClr val="001432"/>
              </a:solidFill>
              <a:effectLst/>
              <a:uLnTx/>
              <a:uFillTx/>
              <a:latin typeface="Calibri" panose="020F0502020204030204"/>
              <a:cs typeface="Calibri"/>
            </a:endParaRPr>
          </a:p>
        </p:txBody>
      </p:sp>
      <p:sp>
        <p:nvSpPr>
          <p:cNvPr id="4" name="TextBox 27">
            <a:extLst>
              <a:ext uri="{FF2B5EF4-FFF2-40B4-BE49-F238E27FC236}">
                <a16:creationId xmlns:a16="http://schemas.microsoft.com/office/drawing/2014/main" id="{22E915A5-EA85-42FA-96A8-9CF785017748}"/>
              </a:ext>
            </a:extLst>
          </p:cNvPr>
          <p:cNvSpPr txBox="1"/>
          <p:nvPr/>
        </p:nvSpPr>
        <p:spPr>
          <a:xfrm>
            <a:off x="7101444" y="1407946"/>
            <a:ext cx="4377887"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lvl="1" algn="r">
              <a:spcBef>
                <a:spcPts val="1000"/>
              </a:spcBef>
              <a:defRPr/>
            </a:pPr>
            <a:r>
              <a:rPr kumimoji="0" lang="en-US" sz="1600" b="0" i="0" u="none" strike="noStrike" kern="1200" cap="none" spc="0" normalizeH="0" baseline="0" noProof="0">
                <a:ln>
                  <a:noFill/>
                </a:ln>
                <a:solidFill>
                  <a:srgbClr val="001432"/>
                </a:solidFill>
                <a:effectLst/>
                <a:uLnTx/>
                <a:uFillTx/>
                <a:latin typeface="Arial"/>
                <a:ea typeface="+mn-ea"/>
                <a:cs typeface="+mn-cs"/>
              </a:rPr>
              <a:t>… hat </a:t>
            </a:r>
            <a:r>
              <a:rPr kumimoji="0" lang="en-US" sz="1600" b="0" i="0" u="none" strike="noStrike" kern="1200" cap="none" spc="0" normalizeH="0" baseline="0" noProof="0" err="1">
                <a:ln>
                  <a:noFill/>
                </a:ln>
                <a:solidFill>
                  <a:srgbClr val="001432"/>
                </a:solidFill>
                <a:effectLst/>
                <a:uLnTx/>
                <a:uFillTx/>
                <a:latin typeface="Arial"/>
                <a:ea typeface="+mn-ea"/>
                <a:cs typeface="+mn-cs"/>
              </a:rPr>
              <a:t>einen</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1" i="0" u="none" strike="noStrike" kern="1200" cap="none" spc="0" normalizeH="0" baseline="0" noProof="0" err="1">
                <a:ln>
                  <a:noFill/>
                </a:ln>
                <a:solidFill>
                  <a:srgbClr val="001432"/>
                </a:solidFill>
                <a:effectLst/>
                <a:uLnTx/>
                <a:uFillTx/>
                <a:latin typeface="Arial"/>
                <a:ea typeface="+mn-ea"/>
                <a:cs typeface="+mn-cs"/>
              </a:rPr>
              <a:t>detaillierten</a:t>
            </a:r>
            <a:r>
              <a:rPr kumimoji="0" lang="en-US" sz="1600" b="1" i="0" u="none" strike="noStrike" kern="1200" cap="none" spc="0" normalizeH="0" baseline="0" noProof="0">
                <a:ln>
                  <a:noFill/>
                </a:ln>
                <a:solidFill>
                  <a:srgbClr val="001432"/>
                </a:solidFill>
                <a:effectLst/>
                <a:uLnTx/>
                <a:uFillTx/>
                <a:latin typeface="Arial"/>
                <a:ea typeface="+mn-ea"/>
                <a:cs typeface="+mn-cs"/>
              </a:rPr>
              <a:t> </a:t>
            </a:r>
            <a:r>
              <a:rPr kumimoji="0" lang="en-US" sz="1600" b="1" i="0" u="none" strike="noStrike" kern="1200" cap="none" spc="0" normalizeH="0" baseline="0" noProof="0" err="1">
                <a:ln>
                  <a:noFill/>
                </a:ln>
                <a:solidFill>
                  <a:srgbClr val="001432"/>
                </a:solidFill>
                <a:effectLst/>
                <a:uLnTx/>
                <a:uFillTx/>
                <a:latin typeface="Arial"/>
                <a:ea typeface="+mn-ea"/>
                <a:cs typeface="+mn-cs"/>
              </a:rPr>
              <a:t>Maßnahmenkatalog</a:t>
            </a:r>
            <a:r>
              <a:rPr kumimoji="0" lang="en-US" sz="1600" b="1" i="0" u="none" strike="noStrike" kern="1200" cap="none" spc="0" normalizeH="0" baseline="0" noProof="0">
                <a:ln>
                  <a:noFill/>
                </a:ln>
                <a:solidFill>
                  <a:srgbClr val="001432"/>
                </a:solidFill>
                <a:effectLst/>
                <a:uLnTx/>
                <a:uFillTx/>
                <a:latin typeface="Arial"/>
                <a:ea typeface="+mn-ea"/>
                <a:cs typeface="+mn-cs"/>
              </a:rPr>
              <a:t> </a:t>
            </a:r>
            <a:r>
              <a:rPr kumimoji="0" lang="en-US" sz="1600" i="0" u="none" strike="noStrike" kern="1200" cap="none" spc="0" normalizeH="0" baseline="0" noProof="0">
                <a:ln>
                  <a:noFill/>
                </a:ln>
                <a:solidFill>
                  <a:srgbClr val="001432"/>
                </a:solidFill>
                <a:effectLst/>
                <a:uLnTx/>
                <a:uFillTx/>
                <a:latin typeface="Arial"/>
                <a:ea typeface="+mn-ea"/>
                <a:cs typeface="+mn-cs"/>
              </a:rPr>
              <a:t>und</a:t>
            </a:r>
            <a:r>
              <a:rPr lang="en-US" sz="1600">
                <a:solidFill>
                  <a:srgbClr val="001432"/>
                </a:solidFill>
                <a:latin typeface="Arial"/>
              </a:rPr>
              <a:t> </a:t>
            </a:r>
            <a:r>
              <a:rPr lang="en-US" sz="1600" err="1">
                <a:solidFill>
                  <a:srgbClr val="001432"/>
                </a:solidFill>
                <a:latin typeface="Arial"/>
              </a:rPr>
              <a:t>einen</a:t>
            </a:r>
            <a:r>
              <a:rPr kumimoji="0" lang="en-US" sz="1600" i="0" u="none" strike="noStrike" kern="1200" cap="none" spc="0" normalizeH="0" baseline="0" noProof="0">
                <a:ln>
                  <a:noFill/>
                </a:ln>
                <a:solidFill>
                  <a:srgbClr val="001432"/>
                </a:solidFill>
                <a:effectLst/>
                <a:uLnTx/>
                <a:uFillTx/>
                <a:latin typeface="Arial"/>
                <a:ea typeface="+mn-ea"/>
                <a:cs typeface="+mn-cs"/>
              </a:rPr>
              <a:t> </a:t>
            </a:r>
            <a:r>
              <a:rPr kumimoji="0" lang="en-US" sz="1600" i="0" u="none" strike="noStrike" kern="1200" cap="none" spc="0" normalizeH="0" baseline="0" noProof="0" err="1">
                <a:ln>
                  <a:noFill/>
                </a:ln>
                <a:solidFill>
                  <a:srgbClr val="001432"/>
                </a:solidFill>
                <a:effectLst/>
                <a:uLnTx/>
                <a:uFillTx/>
                <a:latin typeface="Arial"/>
                <a:ea typeface="+mn-ea"/>
                <a:cs typeface="+mn-cs"/>
              </a:rPr>
              <a:t>konkreten</a:t>
            </a:r>
            <a:r>
              <a:rPr kumimoji="0" lang="en-US" sz="1600" i="0" u="none" strike="noStrike" kern="1200" cap="none" spc="0" normalizeH="0" baseline="0" noProof="0">
                <a:ln>
                  <a:noFill/>
                </a:ln>
                <a:solidFill>
                  <a:srgbClr val="001432"/>
                </a:solidFill>
                <a:effectLst/>
                <a:uLnTx/>
                <a:uFillTx/>
                <a:latin typeface="Arial"/>
                <a:ea typeface="+mn-ea"/>
                <a:cs typeface="+mn-cs"/>
              </a:rPr>
              <a:t> </a:t>
            </a:r>
            <a:r>
              <a:rPr kumimoji="0" lang="en-US" sz="1600" b="1" i="0" u="none" strike="noStrike" kern="1200" cap="none" spc="0" normalizeH="0" baseline="0" noProof="0" err="1">
                <a:ln>
                  <a:noFill/>
                </a:ln>
                <a:solidFill>
                  <a:srgbClr val="001432"/>
                </a:solidFill>
                <a:effectLst/>
                <a:uLnTx/>
                <a:uFillTx/>
                <a:latin typeface="Arial"/>
                <a:ea typeface="+mn-ea"/>
                <a:cs typeface="+mn-cs"/>
              </a:rPr>
              <a:t>Entwurf</a:t>
            </a:r>
            <a:r>
              <a:rPr kumimoji="0" lang="en-US" sz="1600" b="1" i="0" u="none" strike="noStrike" kern="1200" cap="none" spc="0" normalizeH="0" baseline="0" noProof="0">
                <a:ln>
                  <a:noFill/>
                </a:ln>
                <a:solidFill>
                  <a:srgbClr val="001432"/>
                </a:solidFill>
                <a:effectLst/>
                <a:uLnTx/>
                <a:uFillTx/>
                <a:latin typeface="Arial"/>
                <a:ea typeface="+mn-ea"/>
                <a:cs typeface="+mn-cs"/>
              </a:rPr>
              <a:t> für </a:t>
            </a:r>
            <a:r>
              <a:rPr kumimoji="0" lang="en-US" sz="1600" b="1" i="0" u="none" strike="noStrike" kern="1200" cap="none" spc="0" normalizeH="0" baseline="0" noProof="0" err="1">
                <a:ln>
                  <a:noFill/>
                </a:ln>
                <a:solidFill>
                  <a:srgbClr val="001432"/>
                </a:solidFill>
                <a:effectLst/>
                <a:uLnTx/>
                <a:uFillTx/>
                <a:latin typeface="Arial"/>
                <a:ea typeface="+mn-ea"/>
                <a:cs typeface="+mn-cs"/>
              </a:rPr>
              <a:t>ein</a:t>
            </a:r>
            <a:r>
              <a:rPr kumimoji="0" lang="en-US" sz="1600" b="1" i="0" u="none" strike="noStrike" kern="1200" cap="none" spc="0" normalizeH="0" baseline="0" noProof="0">
                <a:ln>
                  <a:noFill/>
                </a:ln>
                <a:solidFill>
                  <a:srgbClr val="001432"/>
                </a:solidFill>
                <a:effectLst/>
                <a:uLnTx/>
                <a:uFillTx/>
                <a:latin typeface="Arial"/>
                <a:ea typeface="+mn-ea"/>
                <a:cs typeface="+mn-cs"/>
              </a:rPr>
              <a:t> 1,5-Grad-Gesetzespaket </a:t>
            </a:r>
            <a:r>
              <a:rPr kumimoji="0" lang="en-US" sz="1600" i="0" u="none" strike="noStrike" kern="1200" cap="none" spc="0" normalizeH="0" baseline="0" noProof="0" err="1">
                <a:ln>
                  <a:noFill/>
                </a:ln>
                <a:solidFill>
                  <a:srgbClr val="001432"/>
                </a:solidFill>
                <a:effectLst/>
                <a:uLnTx/>
                <a:uFillTx/>
                <a:latin typeface="Arial"/>
                <a:ea typeface="+mn-ea"/>
                <a:cs typeface="+mn-cs"/>
              </a:rPr>
              <a:t>entwickelt</a:t>
            </a:r>
            <a:r>
              <a:rPr kumimoji="0" lang="en-US" sz="1600" i="0" u="none" strike="noStrike" kern="1200" cap="none" spc="0" normalizeH="0" baseline="0" noProof="0">
                <a:ln>
                  <a:noFill/>
                </a:ln>
                <a:solidFill>
                  <a:srgbClr val="001432"/>
                </a:solidFill>
                <a:effectLst/>
                <a:uLnTx/>
                <a:uFillTx/>
                <a:latin typeface="Arial"/>
                <a:ea typeface="+mn-ea"/>
                <a:cs typeface="+mn-cs"/>
              </a:rPr>
              <a:t>.</a:t>
            </a:r>
            <a:endParaRPr kumimoji="0" lang="en-US" sz="1600" i="0" u="none" strike="noStrike" kern="1200" cap="none" spc="0" normalizeH="0" baseline="0" noProof="0">
              <a:ln>
                <a:noFill/>
              </a:ln>
              <a:solidFill>
                <a:srgbClr val="001432"/>
              </a:solidFill>
              <a:effectLst/>
              <a:uLnTx/>
              <a:uFillTx/>
              <a:latin typeface="Calibri" panose="020F0502020204030204"/>
              <a:cs typeface="Calibri" panose="020F0502020204030204"/>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1432"/>
              </a:solidFill>
              <a:effectLst/>
              <a:uLnTx/>
              <a:uFillTx/>
              <a:latin typeface="Arial"/>
              <a:ea typeface="+mn-ea"/>
              <a:cs typeface="Arial"/>
            </a:endParaRPr>
          </a:p>
        </p:txBody>
      </p:sp>
      <p:sp>
        <p:nvSpPr>
          <p:cNvPr id="5" name="TextBox 29">
            <a:extLst>
              <a:ext uri="{FF2B5EF4-FFF2-40B4-BE49-F238E27FC236}">
                <a16:creationId xmlns:a16="http://schemas.microsoft.com/office/drawing/2014/main" id="{B353DC2F-E9B2-440F-AB3C-3CE92D8A71EB}"/>
              </a:ext>
            </a:extLst>
          </p:cNvPr>
          <p:cNvSpPr txBox="1"/>
          <p:nvPr/>
        </p:nvSpPr>
        <p:spPr>
          <a:xfrm>
            <a:off x="8180338" y="3284839"/>
            <a:ext cx="3298993"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r">
              <a:spcBef>
                <a:spcPts val="1000"/>
              </a:spcBef>
              <a:defRPr/>
            </a:pP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i="0" u="none" strike="noStrike" kern="1200" cap="none" spc="0" normalizeH="0" baseline="0" noProof="0" err="1">
                <a:ln>
                  <a:noFill/>
                </a:ln>
                <a:solidFill>
                  <a:srgbClr val="001432"/>
                </a:solidFill>
                <a:effectLst/>
                <a:uLnTx/>
                <a:uFillTx/>
                <a:latin typeface="Arial"/>
                <a:ea typeface="+mn-ea"/>
                <a:cs typeface="+mn-cs"/>
              </a:rPr>
              <a:t>sucht</a:t>
            </a:r>
            <a:r>
              <a:rPr kumimoji="0" lang="en-US" sz="1600" i="0" u="none" strike="noStrike" kern="1200" cap="none" spc="0" normalizeH="0" baseline="0" noProof="0">
                <a:ln>
                  <a:noFill/>
                </a:ln>
                <a:solidFill>
                  <a:srgbClr val="001432"/>
                </a:solidFill>
                <a:effectLst/>
                <a:uLnTx/>
                <a:uFillTx/>
                <a:latin typeface="Arial"/>
                <a:ea typeface="+mn-ea"/>
                <a:cs typeface="+mn-cs"/>
              </a:rPr>
              <a:t> den </a:t>
            </a:r>
            <a:r>
              <a:rPr kumimoji="0" lang="en-US" sz="1600" b="1" i="0" u="none" strike="noStrike" kern="1200" cap="none" spc="0" normalizeH="0" baseline="0" noProof="0" err="1">
                <a:ln>
                  <a:noFill/>
                </a:ln>
                <a:solidFill>
                  <a:srgbClr val="001432"/>
                </a:solidFill>
                <a:effectLst/>
                <a:uLnTx/>
                <a:uFillTx/>
                <a:latin typeface="Arial"/>
                <a:ea typeface="+mn-ea"/>
                <a:cs typeface="+mn-cs"/>
              </a:rPr>
              <a:t>fachlichen</a:t>
            </a:r>
            <a:r>
              <a:rPr kumimoji="0" lang="en-US" sz="1600" b="1" i="0" u="none" strike="noStrike" kern="1200" cap="none" spc="0" normalizeH="0" baseline="0" noProof="0">
                <a:ln>
                  <a:noFill/>
                </a:ln>
                <a:solidFill>
                  <a:srgbClr val="001432"/>
                </a:solidFill>
                <a:effectLst/>
                <a:uLnTx/>
                <a:uFillTx/>
                <a:latin typeface="Arial"/>
                <a:ea typeface="+mn-ea"/>
                <a:cs typeface="+mn-cs"/>
              </a:rPr>
              <a:t> </a:t>
            </a:r>
            <a:r>
              <a:rPr kumimoji="0" lang="en-US" sz="1600" b="1" i="0" u="none" strike="noStrike" kern="1200" cap="none" spc="0" normalizeH="0" baseline="0" noProof="0" err="1">
                <a:ln>
                  <a:noFill/>
                </a:ln>
                <a:solidFill>
                  <a:srgbClr val="001432"/>
                </a:solidFill>
                <a:effectLst/>
                <a:uLnTx/>
                <a:uFillTx/>
                <a:latin typeface="Arial"/>
                <a:ea typeface="+mn-ea"/>
                <a:cs typeface="+mn-cs"/>
              </a:rPr>
              <a:t>Austausch</a:t>
            </a:r>
            <a:r>
              <a:rPr kumimoji="0" lang="en-US" sz="1600" b="1" i="0" u="none" strike="noStrike" kern="1200" cap="none" spc="0" normalizeH="0" baseline="0" noProof="0">
                <a:ln>
                  <a:noFill/>
                </a:ln>
                <a:solidFill>
                  <a:srgbClr val="001432"/>
                </a:solidFill>
                <a:effectLst/>
                <a:uLnTx/>
                <a:uFillTx/>
                <a:latin typeface="Arial"/>
                <a:ea typeface="+mn-ea"/>
                <a:cs typeface="+mn-cs"/>
              </a:rPr>
              <a:t> </a:t>
            </a:r>
            <a:r>
              <a:rPr kumimoji="0" lang="en-US" sz="1600" b="1" i="0" u="none" strike="noStrike" kern="1200" cap="none" spc="0" normalizeH="0" baseline="0" noProof="0" err="1">
                <a:ln>
                  <a:noFill/>
                </a:ln>
                <a:solidFill>
                  <a:srgbClr val="001432"/>
                </a:solidFill>
                <a:effectLst/>
                <a:uLnTx/>
                <a:uFillTx/>
                <a:latin typeface="Arial"/>
                <a:ea typeface="+mn-ea"/>
                <a:cs typeface="+mn-cs"/>
              </a:rPr>
              <a:t>mit</a:t>
            </a:r>
            <a:r>
              <a:rPr kumimoji="0" lang="en-US" sz="1600" b="1" i="0" u="none" strike="noStrike" kern="1200" cap="none" spc="0" normalizeH="0" baseline="0" noProof="0">
                <a:ln>
                  <a:noFill/>
                </a:ln>
                <a:solidFill>
                  <a:srgbClr val="001432"/>
                </a:solidFill>
                <a:effectLst/>
                <a:uLnTx/>
                <a:uFillTx/>
                <a:latin typeface="Arial"/>
                <a:ea typeface="+mn-ea"/>
                <a:cs typeface="+mn-cs"/>
              </a:rPr>
              <a:t> der </a:t>
            </a:r>
            <a:r>
              <a:rPr kumimoji="0" lang="en-US" sz="1600" b="1" i="0" u="none" strike="noStrike" kern="1200" cap="none" spc="0" normalizeH="0" baseline="0" noProof="0" err="1">
                <a:ln>
                  <a:noFill/>
                </a:ln>
                <a:solidFill>
                  <a:srgbClr val="001432"/>
                </a:solidFill>
                <a:effectLst/>
                <a:uLnTx/>
                <a:uFillTx/>
                <a:latin typeface="Arial"/>
                <a:ea typeface="+mn-ea"/>
                <a:cs typeface="+mn-cs"/>
              </a:rPr>
              <a:t>Politik</a:t>
            </a:r>
            <a:r>
              <a:rPr kumimoji="0" lang="en-US" sz="1600" i="0" u="none" strike="noStrike" kern="1200" cap="none" spc="0" normalizeH="0" baseline="0" noProof="0">
                <a:ln>
                  <a:noFill/>
                </a:ln>
                <a:solidFill>
                  <a:srgbClr val="001432"/>
                </a:solidFill>
                <a:effectLst/>
                <a:uLnTx/>
                <a:uFillTx/>
                <a:latin typeface="Arial"/>
                <a:ea typeface="+mn-ea"/>
                <a:cs typeface="+mn-cs"/>
              </a:rPr>
              <a:t>, um </a:t>
            </a:r>
            <a:r>
              <a:rPr kumimoji="0" lang="en-US" sz="1600" i="0" u="none" strike="noStrike" kern="1200" cap="none" spc="0" normalizeH="0" baseline="0" noProof="0" err="1">
                <a:ln>
                  <a:noFill/>
                </a:ln>
                <a:solidFill>
                  <a:srgbClr val="001432"/>
                </a:solidFill>
                <a:effectLst/>
                <a:uLnTx/>
                <a:uFillTx/>
                <a:latin typeface="Arial"/>
                <a:ea typeface="+mn-ea"/>
                <a:cs typeface="+mn-cs"/>
              </a:rPr>
              <a:t>ihren</a:t>
            </a:r>
            <a:r>
              <a:rPr kumimoji="0" lang="en-US" sz="1600" i="0" u="none" strike="noStrike" kern="1200" cap="none" spc="0" normalizeH="0" baseline="0" noProof="0">
                <a:ln>
                  <a:noFill/>
                </a:ln>
                <a:solidFill>
                  <a:srgbClr val="001432"/>
                </a:solidFill>
                <a:effectLst/>
                <a:uLnTx/>
                <a:uFillTx/>
                <a:latin typeface="Arial"/>
                <a:ea typeface="+mn-ea"/>
                <a:cs typeface="+mn-cs"/>
              </a:rPr>
              <a:t> </a:t>
            </a:r>
            <a:r>
              <a:rPr kumimoji="0" lang="en-US" sz="1600" i="0" u="none" strike="noStrike" kern="1200" cap="none" spc="0" normalizeH="0" baseline="0" noProof="0" err="1">
                <a:ln>
                  <a:noFill/>
                </a:ln>
                <a:solidFill>
                  <a:srgbClr val="001432"/>
                </a:solidFill>
                <a:effectLst/>
                <a:uLnTx/>
                <a:uFillTx/>
                <a:latin typeface="Arial"/>
                <a:ea typeface="+mn-ea"/>
                <a:cs typeface="+mn-cs"/>
              </a:rPr>
              <a:t>schwierigen</a:t>
            </a:r>
            <a:r>
              <a:rPr kumimoji="0" lang="en-US" sz="1600" i="0" u="none" strike="noStrike" kern="1200" cap="none" spc="0" normalizeH="0" baseline="0" noProof="0">
                <a:ln>
                  <a:noFill/>
                </a:ln>
                <a:solidFill>
                  <a:srgbClr val="001432"/>
                </a:solidFill>
                <a:effectLst/>
                <a:uLnTx/>
                <a:uFillTx/>
                <a:latin typeface="Arial"/>
                <a:ea typeface="+mn-ea"/>
                <a:cs typeface="+mn-cs"/>
              </a:rPr>
              <a:t> </a:t>
            </a:r>
            <a:r>
              <a:rPr kumimoji="0" lang="en-US" sz="1600" i="0" u="none" strike="noStrike" kern="1200" cap="none" spc="0" normalizeH="0" baseline="0" noProof="0" err="1">
                <a:ln>
                  <a:noFill/>
                </a:ln>
                <a:solidFill>
                  <a:srgbClr val="001432"/>
                </a:solidFill>
                <a:effectLst/>
                <a:uLnTx/>
                <a:uFillTx/>
                <a:latin typeface="Arial"/>
                <a:ea typeface="+mn-ea"/>
                <a:cs typeface="+mn-cs"/>
              </a:rPr>
              <a:t>Weg</a:t>
            </a:r>
            <a:r>
              <a:rPr kumimoji="0" lang="en-US" sz="1600" i="0" u="none" strike="noStrike" kern="1200" cap="none" spc="0" normalizeH="0" baseline="0" noProof="0">
                <a:ln>
                  <a:noFill/>
                </a:ln>
                <a:solidFill>
                  <a:srgbClr val="001432"/>
                </a:solidFill>
                <a:effectLst/>
                <a:uLnTx/>
                <a:uFillTx/>
                <a:latin typeface="Arial"/>
                <a:ea typeface="+mn-ea"/>
                <a:cs typeface="+mn-cs"/>
              </a:rPr>
              <a:t> </a:t>
            </a:r>
            <a:r>
              <a:rPr kumimoji="0" lang="en-US" sz="1600" i="0" u="none" strike="noStrike" kern="1200" cap="none" spc="0" normalizeH="0" baseline="0" noProof="0" err="1">
                <a:ln>
                  <a:noFill/>
                </a:ln>
                <a:solidFill>
                  <a:srgbClr val="001432"/>
                </a:solidFill>
                <a:effectLst/>
                <a:uLnTx/>
                <a:uFillTx/>
                <a:latin typeface="Arial"/>
                <a:ea typeface="+mn-ea"/>
                <a:cs typeface="+mn-cs"/>
              </a:rPr>
              <a:t>zur</a:t>
            </a:r>
            <a:r>
              <a:rPr kumimoji="0" lang="en-US" sz="1600" i="0" u="none" strike="noStrike" kern="1200" cap="none" spc="0" normalizeH="0" baseline="0" noProof="0">
                <a:ln>
                  <a:noFill/>
                </a:ln>
                <a:solidFill>
                  <a:srgbClr val="001432"/>
                </a:solidFill>
                <a:effectLst/>
                <a:uLnTx/>
                <a:uFillTx/>
                <a:latin typeface="Arial"/>
                <a:ea typeface="+mn-ea"/>
                <a:cs typeface="+mn-cs"/>
              </a:rPr>
              <a:t> </a:t>
            </a:r>
            <a:r>
              <a:rPr kumimoji="0" lang="en-US" sz="1600" i="0" u="none" strike="noStrike" kern="1200" cap="none" spc="0" normalizeH="0" baseline="0" noProof="0" err="1">
                <a:ln>
                  <a:noFill/>
                </a:ln>
                <a:solidFill>
                  <a:srgbClr val="001432"/>
                </a:solidFill>
                <a:effectLst/>
                <a:uLnTx/>
                <a:uFillTx/>
                <a:latin typeface="Arial"/>
                <a:ea typeface="+mn-ea"/>
                <a:cs typeface="+mn-cs"/>
              </a:rPr>
              <a:t>Klimaneutralität</a:t>
            </a:r>
            <a:r>
              <a:rPr kumimoji="0" lang="en-US" sz="1600" i="0" u="none" strike="noStrike" kern="1200" cap="none" spc="0" normalizeH="0" baseline="0" noProof="0">
                <a:ln>
                  <a:noFill/>
                </a:ln>
                <a:solidFill>
                  <a:srgbClr val="001432"/>
                </a:solidFill>
                <a:effectLst/>
                <a:uLnTx/>
                <a:uFillTx/>
                <a:latin typeface="Arial"/>
                <a:ea typeface="+mn-ea"/>
                <a:cs typeface="+mn-cs"/>
              </a:rPr>
              <a:t> auf </a:t>
            </a:r>
            <a:r>
              <a:rPr kumimoji="0" lang="en-US" sz="1600" i="0" u="none" strike="noStrike" kern="1200" cap="none" spc="0" normalizeH="0" baseline="0" noProof="0" err="1">
                <a:ln>
                  <a:noFill/>
                </a:ln>
                <a:solidFill>
                  <a:srgbClr val="001432"/>
                </a:solidFill>
                <a:effectLst/>
                <a:uLnTx/>
                <a:uFillTx/>
                <a:latin typeface="Arial"/>
                <a:ea typeface="+mn-ea"/>
                <a:cs typeface="+mn-cs"/>
              </a:rPr>
              <a:t>Bundes</a:t>
            </a:r>
            <a:r>
              <a:rPr kumimoji="0" lang="en-US" sz="1600" i="0" u="none" strike="noStrike" kern="1200" cap="none" spc="0" normalizeH="0" baseline="0" noProof="0">
                <a:ln>
                  <a:noFill/>
                </a:ln>
                <a:solidFill>
                  <a:srgbClr val="001432"/>
                </a:solidFill>
                <a:effectLst/>
                <a:uLnTx/>
                <a:uFillTx/>
                <a:latin typeface="Arial"/>
                <a:ea typeface="+mn-ea"/>
                <a:cs typeface="+mn-cs"/>
              </a:rPr>
              <a:t>-</a:t>
            </a:r>
            <a:br>
              <a:rPr kumimoji="0" lang="en-US" sz="1600" i="0" u="none" strike="noStrike" kern="1200" cap="none" spc="0" normalizeH="0" baseline="0" noProof="0">
                <a:ln>
                  <a:noFill/>
                </a:ln>
                <a:solidFill>
                  <a:srgbClr val="001432"/>
                </a:solidFill>
                <a:effectLst/>
                <a:uLnTx/>
                <a:uFillTx/>
                <a:latin typeface="Arial"/>
                <a:ea typeface="+mn-ea"/>
                <a:cs typeface="+mn-cs"/>
              </a:rPr>
            </a:br>
            <a:r>
              <a:rPr lang="en-US" sz="1600">
                <a:solidFill>
                  <a:srgbClr val="001432"/>
                </a:solidFill>
                <a:latin typeface="Arial"/>
              </a:rPr>
              <a:t>e</a:t>
            </a:r>
            <a:r>
              <a:rPr kumimoji="0" lang="en-US" sz="1600" i="0" u="none" strike="noStrike" kern="1200" cap="none" spc="0" normalizeH="0" baseline="0" noProof="0">
                <a:ln>
                  <a:noFill/>
                </a:ln>
                <a:solidFill>
                  <a:srgbClr val="001432"/>
                </a:solidFill>
                <a:effectLst/>
                <a:uLnTx/>
                <a:uFillTx/>
                <a:latin typeface="Arial"/>
                <a:ea typeface="+mn-ea"/>
                <a:cs typeface="+mn-cs"/>
              </a:rPr>
              <a:t>bene </a:t>
            </a:r>
            <a:r>
              <a:rPr kumimoji="0" lang="en-US" sz="1600" i="0" u="none" strike="noStrike" kern="1200" cap="none" spc="0" normalizeH="0" baseline="0" noProof="0" err="1">
                <a:ln>
                  <a:noFill/>
                </a:ln>
                <a:solidFill>
                  <a:srgbClr val="001432"/>
                </a:solidFill>
                <a:effectLst/>
                <a:uLnTx/>
                <a:uFillTx/>
                <a:latin typeface="Arial"/>
                <a:ea typeface="+mn-ea"/>
                <a:cs typeface="+mn-cs"/>
              </a:rPr>
              <a:t>zu</a:t>
            </a:r>
            <a:r>
              <a:rPr kumimoji="0" lang="en-US" sz="1600" i="0" u="none" strike="noStrike" kern="1200" cap="none" spc="0" normalizeH="0" baseline="0" noProof="0">
                <a:ln>
                  <a:noFill/>
                </a:ln>
                <a:solidFill>
                  <a:srgbClr val="001432"/>
                </a:solidFill>
                <a:effectLst/>
                <a:uLnTx/>
                <a:uFillTx/>
                <a:latin typeface="Arial"/>
                <a:ea typeface="+mn-ea"/>
                <a:cs typeface="+mn-cs"/>
              </a:rPr>
              <a:t> </a:t>
            </a:r>
            <a:r>
              <a:rPr kumimoji="0" lang="en-US" sz="1600" i="0" u="none" strike="noStrike" kern="1200" cap="none" spc="0" normalizeH="0" baseline="0" noProof="0" err="1">
                <a:ln>
                  <a:noFill/>
                </a:ln>
                <a:solidFill>
                  <a:srgbClr val="001432"/>
                </a:solidFill>
                <a:effectLst/>
                <a:uLnTx/>
                <a:uFillTx/>
                <a:latin typeface="Arial"/>
                <a:ea typeface="+mn-ea"/>
                <a:cs typeface="+mn-cs"/>
              </a:rPr>
              <a:t>unterstützen</a:t>
            </a:r>
            <a:r>
              <a:rPr kumimoji="0" lang="en-US" sz="1600" i="0" u="none" strike="noStrike" kern="1200" cap="none" spc="0" normalizeH="0" baseline="0" noProof="0">
                <a:ln>
                  <a:noFill/>
                </a:ln>
                <a:solidFill>
                  <a:srgbClr val="001432"/>
                </a:solidFill>
                <a:effectLst/>
                <a:uLnTx/>
                <a:uFillTx/>
                <a:latin typeface="Arial"/>
                <a:ea typeface="+mn-ea"/>
                <a:cs typeface="+mn-cs"/>
              </a:rPr>
              <a:t>.</a:t>
            </a:r>
            <a:r>
              <a:rPr lang="en-US" sz="1600">
                <a:solidFill>
                  <a:srgbClr val="001432"/>
                </a:solidFill>
                <a:latin typeface="Arial"/>
              </a:rPr>
              <a:t> </a:t>
            </a:r>
            <a:endParaRPr kumimoji="0" lang="en-US" sz="1600" i="0" u="none" strike="noStrike" kern="1200" cap="none" spc="0" normalizeH="0" baseline="0" noProof="0">
              <a:ln>
                <a:noFill/>
              </a:ln>
              <a:solidFill>
                <a:srgbClr val="001432"/>
              </a:solidFill>
              <a:effectLst/>
              <a:uLnTx/>
              <a:uFillTx/>
              <a:latin typeface="Calibri" panose="020F0502020204030204"/>
            </a:endParaRPr>
          </a:p>
        </p:txBody>
      </p:sp>
      <p:sp>
        <p:nvSpPr>
          <p:cNvPr id="6" name="TextBox 32">
            <a:extLst>
              <a:ext uri="{FF2B5EF4-FFF2-40B4-BE49-F238E27FC236}">
                <a16:creationId xmlns:a16="http://schemas.microsoft.com/office/drawing/2014/main" id="{571711C0-99D9-4934-81A0-1D47E7AEE74F}"/>
              </a:ext>
            </a:extLst>
          </p:cNvPr>
          <p:cNvSpPr txBox="1"/>
          <p:nvPr/>
        </p:nvSpPr>
        <p:spPr>
          <a:xfrm>
            <a:off x="8313943" y="5148135"/>
            <a:ext cx="3165388"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1432"/>
                </a:solidFill>
                <a:effectLst/>
                <a:uLnTx/>
                <a:uFillTx/>
                <a:latin typeface="Arial"/>
                <a:ea typeface="+mn-ea"/>
                <a:cs typeface="+mn-cs"/>
              </a:rPr>
              <a:t>… </a:t>
            </a:r>
            <a:r>
              <a:rPr kumimoji="0" lang="en-US" sz="1600" b="0" i="0" u="none" strike="noStrike" kern="1200" cap="none" spc="0" normalizeH="0" baseline="0" noProof="0" dirty="0" err="1">
                <a:ln>
                  <a:noFill/>
                </a:ln>
                <a:solidFill>
                  <a:srgbClr val="001432"/>
                </a:solidFill>
                <a:effectLst/>
                <a:uLnTx/>
                <a:uFillTx/>
                <a:latin typeface="Arial"/>
                <a:ea typeface="+mn-ea"/>
                <a:cs typeface="+mn-cs"/>
              </a:rPr>
              <a:t>erreicht</a:t>
            </a:r>
            <a:r>
              <a:rPr kumimoji="0" lang="en-US" sz="1600" b="0" i="0" u="none" strike="noStrike" kern="1200" cap="none" spc="0" normalizeH="0" baseline="0" noProof="0" dirty="0">
                <a:ln>
                  <a:noFill/>
                </a:ln>
                <a:solidFill>
                  <a:srgbClr val="001432"/>
                </a:solidFill>
                <a:effectLst/>
                <a:uLnTx/>
                <a:uFillTx/>
                <a:latin typeface="Arial"/>
                <a:ea typeface="+mn-ea"/>
                <a:cs typeface="+mn-cs"/>
              </a:rPr>
              <a:t> </a:t>
            </a:r>
            <a:r>
              <a:rPr kumimoji="0" lang="en-US" sz="1600" b="0" i="0" u="none" strike="noStrike" kern="1200" cap="none" spc="0" normalizeH="0" baseline="0" noProof="0" dirty="0" err="1">
                <a:ln>
                  <a:noFill/>
                </a:ln>
                <a:solidFill>
                  <a:srgbClr val="001432"/>
                </a:solidFill>
                <a:effectLst/>
                <a:uLnTx/>
                <a:uFillTx/>
                <a:latin typeface="Arial"/>
                <a:ea typeface="+mn-ea"/>
                <a:cs typeface="+mn-cs"/>
              </a:rPr>
              <a:t>mit</a:t>
            </a:r>
            <a:r>
              <a:rPr kumimoji="0" lang="en-US" sz="1600" b="0" i="0" u="none" strike="noStrike" kern="1200" cap="none" spc="0" normalizeH="0" baseline="0" noProof="0" dirty="0">
                <a:ln>
                  <a:noFill/>
                </a:ln>
                <a:solidFill>
                  <a:srgbClr val="001432"/>
                </a:solidFill>
                <a:effectLst/>
                <a:uLnTx/>
                <a:uFillTx/>
                <a:latin typeface="Arial"/>
                <a:ea typeface="+mn-ea"/>
                <a:cs typeface="+mn-cs"/>
              </a:rPr>
              <a:t> </a:t>
            </a:r>
            <a:r>
              <a:rPr kumimoji="0" lang="en-US" sz="1600" b="0" i="0" u="none" strike="noStrike" kern="1200" cap="none" spc="0" normalizeH="0" baseline="0" noProof="0" dirty="0" err="1">
                <a:ln>
                  <a:noFill/>
                </a:ln>
                <a:solidFill>
                  <a:srgbClr val="001432"/>
                </a:solidFill>
                <a:effectLst/>
                <a:uLnTx/>
                <a:uFillTx/>
                <a:latin typeface="Arial"/>
                <a:ea typeface="+mn-ea"/>
                <a:cs typeface="+mn-cs"/>
              </a:rPr>
              <a:t>seinem</a:t>
            </a:r>
            <a:r>
              <a:rPr kumimoji="0" lang="en-US" sz="1600" b="0" i="0" u="none" strike="noStrike" kern="1200" cap="none" spc="0" normalizeH="0" baseline="0" noProof="0" dirty="0">
                <a:ln>
                  <a:noFill/>
                </a:ln>
                <a:solidFill>
                  <a:srgbClr val="001432"/>
                </a:solidFill>
                <a:effectLst/>
                <a:uLnTx/>
                <a:uFillTx/>
                <a:latin typeface="Arial"/>
                <a:ea typeface="+mn-ea"/>
                <a:cs typeface="+mn-cs"/>
              </a:rPr>
              <a:t> Team und ca. 20.000 </a:t>
            </a:r>
            <a:r>
              <a:rPr kumimoji="0" lang="en-US" sz="1600" b="0" i="0" u="none" strike="noStrike" kern="1200" cap="none" spc="0" normalizeH="0" baseline="0" noProof="0" dirty="0" err="1">
                <a:ln>
                  <a:noFill/>
                </a:ln>
                <a:solidFill>
                  <a:srgbClr val="001432"/>
                </a:solidFill>
                <a:effectLst/>
                <a:uLnTx/>
                <a:uFillTx/>
                <a:latin typeface="Arial"/>
                <a:ea typeface="+mn-ea"/>
                <a:cs typeface="+mn-cs"/>
              </a:rPr>
              <a:t>Ehrenamtlichen</a:t>
            </a:r>
            <a:r>
              <a:rPr kumimoji="0" lang="en-US" sz="1600" b="0" i="0" u="none" strike="noStrike" kern="1200" cap="none" spc="0" normalizeH="0" baseline="0" noProof="0" dirty="0">
                <a:ln>
                  <a:noFill/>
                </a:ln>
                <a:solidFill>
                  <a:srgbClr val="001432"/>
                </a:solidFill>
                <a:effectLst/>
                <a:uLnTx/>
                <a:uFillTx/>
                <a:latin typeface="Arial"/>
                <a:ea typeface="+mn-ea"/>
                <a:cs typeface="+mn-cs"/>
              </a:rPr>
              <a:t> und </a:t>
            </a:r>
            <a:r>
              <a:rPr lang="en-US" sz="1600" dirty="0" err="1">
                <a:solidFill>
                  <a:srgbClr val="001432"/>
                </a:solidFill>
                <a:latin typeface="Arial"/>
              </a:rPr>
              <a:t>Unterstützer:innen</a:t>
            </a:r>
            <a:r>
              <a:rPr kumimoji="0" lang="en-US" sz="1600" b="0" i="0" u="none" strike="noStrike" kern="1200" cap="none" spc="0" normalizeH="0" baseline="0" noProof="0" dirty="0">
                <a:ln>
                  <a:noFill/>
                </a:ln>
                <a:solidFill>
                  <a:srgbClr val="001432"/>
                </a:solidFill>
                <a:effectLst/>
                <a:uLnTx/>
                <a:uFillTx/>
                <a:latin typeface="Arial"/>
                <a:ea typeface="+mn-ea"/>
                <a:cs typeface="+mn-cs"/>
              </a:rPr>
              <a:t> </a:t>
            </a:r>
            <a:r>
              <a:rPr kumimoji="0" lang="en-US" sz="1600" b="1" i="0" u="none" strike="noStrike" kern="1200" cap="none" spc="0" normalizeH="0" baseline="0" noProof="0" dirty="0">
                <a:ln>
                  <a:noFill/>
                </a:ln>
                <a:solidFill>
                  <a:srgbClr val="001432"/>
                </a:solidFill>
                <a:effectLst/>
                <a:uLnTx/>
                <a:uFillTx/>
                <a:latin typeface="Arial"/>
                <a:ea typeface="+mn-ea"/>
                <a:cs typeface="+mn-cs"/>
              </a:rPr>
              <a:t>20 Mio Menschen in Deutschland</a:t>
            </a:r>
            <a:r>
              <a:rPr kumimoji="0" lang="en-US" sz="1600" b="0" i="0" u="none" strike="noStrike" kern="1200" cap="none" spc="0" normalizeH="0" baseline="0" noProof="0" dirty="0">
                <a:ln>
                  <a:noFill/>
                </a:ln>
                <a:solidFill>
                  <a:srgbClr val="001432"/>
                </a:solidFill>
                <a:effectLst/>
                <a:uLnTx/>
                <a:uFillTx/>
                <a:latin typeface="Arial"/>
                <a:ea typeface="+mn-ea"/>
                <a:cs typeface="+mn-cs"/>
              </a:rPr>
              <a:t>.​</a:t>
            </a:r>
            <a:endParaRPr kumimoji="0" lang="en-US" sz="1600" b="0" i="0" u="none" strike="noStrike" kern="1200" cap="none" spc="0" normalizeH="0" baseline="0" noProof="0" dirty="0">
              <a:ln>
                <a:noFill/>
              </a:ln>
              <a:solidFill>
                <a:srgbClr val="001432"/>
              </a:solidFill>
              <a:effectLst/>
              <a:uLnTx/>
              <a:uFillTx/>
              <a:latin typeface="Calibri" panose="020F0502020204030204"/>
            </a:endParaRPr>
          </a:p>
        </p:txBody>
      </p:sp>
      <p:sp>
        <p:nvSpPr>
          <p:cNvPr id="7" name="TextBox 35">
            <a:extLst>
              <a:ext uri="{FF2B5EF4-FFF2-40B4-BE49-F238E27FC236}">
                <a16:creationId xmlns:a16="http://schemas.microsoft.com/office/drawing/2014/main" id="{CF249FD2-2FC8-44E2-8D4A-7C333AA35DAC}"/>
              </a:ext>
            </a:extLst>
          </p:cNvPr>
          <p:cNvSpPr txBox="1"/>
          <p:nvPr/>
        </p:nvSpPr>
        <p:spPr>
          <a:xfrm>
            <a:off x="677558" y="4826910"/>
            <a:ext cx="3510938"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1" i="0" u="none" strike="noStrike" kern="1200" cap="none" spc="0" normalizeH="0" baseline="0" noProof="0" err="1">
                <a:ln>
                  <a:noFill/>
                </a:ln>
                <a:solidFill>
                  <a:srgbClr val="001432"/>
                </a:solidFill>
                <a:effectLst/>
                <a:uLnTx/>
                <a:uFillTx/>
                <a:latin typeface="Arial"/>
                <a:ea typeface="+mn-ea"/>
                <a:cs typeface="+mn-cs"/>
              </a:rPr>
              <a:t>mobilisiert</a:t>
            </a:r>
            <a:r>
              <a:rPr kumimoji="0" lang="en-US" sz="1600" b="1" i="0" u="none" strike="noStrike" kern="1200" cap="none" spc="0" normalizeH="0" baseline="0" noProof="0">
                <a:ln>
                  <a:noFill/>
                </a:ln>
                <a:solidFill>
                  <a:srgbClr val="001432"/>
                </a:solidFill>
                <a:effectLst/>
                <a:uLnTx/>
                <a:uFillTx/>
                <a:latin typeface="Arial"/>
                <a:ea typeface="+mn-ea"/>
                <a:cs typeface="+mn-cs"/>
              </a:rPr>
              <a:t> Menschen </a:t>
            </a:r>
            <a:r>
              <a:rPr kumimoji="0" lang="en-US" sz="1600" b="1" i="0" u="none" strike="noStrike" kern="1200" cap="none" spc="0" normalizeH="0" baseline="0" noProof="0" err="1">
                <a:ln>
                  <a:noFill/>
                </a:ln>
                <a:solidFill>
                  <a:srgbClr val="001432"/>
                </a:solidFill>
                <a:effectLst/>
                <a:uLnTx/>
                <a:uFillTx/>
                <a:latin typeface="Arial"/>
                <a:ea typeface="+mn-ea"/>
                <a:cs typeface="+mn-cs"/>
              </a:rPr>
              <a:t>bundesweit</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über</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Klimaentscheide</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mit</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deren</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Hilfe</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einzelne</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Städte</a:t>
            </a:r>
            <a:r>
              <a:rPr kumimoji="0" lang="en-US" sz="1600" b="0" i="0" u="none" strike="noStrike" kern="1200" cap="none" spc="0" normalizeH="0" baseline="0" noProof="0">
                <a:ln>
                  <a:noFill/>
                </a:ln>
                <a:solidFill>
                  <a:srgbClr val="001432"/>
                </a:solidFill>
                <a:effectLst/>
                <a:uLnTx/>
                <a:uFillTx/>
                <a:latin typeface="Arial"/>
                <a:ea typeface="+mn-ea"/>
                <a:cs typeface="+mn-cs"/>
              </a:rPr>
              <a:t> bis 2035 </a:t>
            </a:r>
            <a:r>
              <a:rPr kumimoji="0" lang="en-US" sz="1600" b="0" i="0" u="none" strike="noStrike" kern="1200" cap="none" spc="0" normalizeH="0" baseline="0" noProof="0" err="1">
                <a:ln>
                  <a:noFill/>
                </a:ln>
                <a:solidFill>
                  <a:srgbClr val="001432"/>
                </a:solidFill>
                <a:effectLst/>
                <a:uLnTx/>
                <a:uFillTx/>
                <a:latin typeface="Arial"/>
                <a:ea typeface="+mn-ea"/>
                <a:cs typeface="+mn-cs"/>
              </a:rPr>
              <a:t>klimaneutral</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werden</a:t>
            </a:r>
            <a:r>
              <a:rPr lang="en-US" sz="1600">
                <a:solidFill>
                  <a:srgbClr val="001432"/>
                </a:solidFill>
                <a:latin typeface="Arial"/>
              </a:rPr>
              <a:t> und </a:t>
            </a:r>
            <a:r>
              <a:rPr lang="en-US" sz="1600" err="1">
                <a:solidFill>
                  <a:srgbClr val="001432"/>
                </a:solidFill>
                <a:latin typeface="Arial"/>
              </a:rPr>
              <a:t>über</a:t>
            </a:r>
            <a:r>
              <a:rPr lang="en-US" sz="1600">
                <a:solidFill>
                  <a:srgbClr val="001432"/>
                </a:solidFill>
                <a:latin typeface="Arial"/>
              </a:rPr>
              <a:t> </a:t>
            </a:r>
            <a:r>
              <a:rPr lang="en-US" sz="1600" err="1">
                <a:solidFill>
                  <a:srgbClr val="001432"/>
                </a:solidFill>
                <a:latin typeface="Arial"/>
              </a:rPr>
              <a:t>Lokalgruppen</a:t>
            </a:r>
            <a:r>
              <a:rPr lang="en-US" sz="1600">
                <a:solidFill>
                  <a:srgbClr val="001432"/>
                </a:solidFill>
                <a:latin typeface="Arial"/>
              </a:rPr>
              <a:t>, </a:t>
            </a:r>
            <a:r>
              <a:rPr lang="en-US" sz="1600" err="1">
                <a:solidFill>
                  <a:srgbClr val="001432"/>
                </a:solidFill>
                <a:latin typeface="Arial"/>
              </a:rPr>
              <a:t>mit</a:t>
            </a:r>
            <a:r>
              <a:rPr lang="en-US" sz="1600">
                <a:solidFill>
                  <a:srgbClr val="001432"/>
                </a:solidFill>
                <a:latin typeface="Arial"/>
              </a:rPr>
              <a:t> </a:t>
            </a:r>
            <a:r>
              <a:rPr lang="en-US" sz="1600" err="1">
                <a:solidFill>
                  <a:srgbClr val="001432"/>
                </a:solidFill>
                <a:latin typeface="Arial"/>
              </a:rPr>
              <a:t>denen</a:t>
            </a:r>
            <a:r>
              <a:rPr lang="en-US" sz="1600">
                <a:solidFill>
                  <a:srgbClr val="001432"/>
                </a:solidFill>
                <a:latin typeface="Arial"/>
              </a:rPr>
              <a:t> </a:t>
            </a:r>
            <a:r>
              <a:rPr lang="en-US" sz="1600" err="1">
                <a:solidFill>
                  <a:srgbClr val="001432"/>
                </a:solidFill>
                <a:latin typeface="Arial"/>
              </a:rPr>
              <a:t>Gespräche</a:t>
            </a:r>
            <a:r>
              <a:rPr lang="en-US" sz="1600">
                <a:solidFill>
                  <a:srgbClr val="001432"/>
                </a:solidFill>
                <a:latin typeface="Arial"/>
              </a:rPr>
              <a:t> </a:t>
            </a:r>
            <a:r>
              <a:rPr lang="en-US" sz="1600" err="1">
                <a:solidFill>
                  <a:srgbClr val="001432"/>
                </a:solidFill>
                <a:latin typeface="Arial"/>
              </a:rPr>
              <a:t>mit</a:t>
            </a:r>
            <a:r>
              <a:rPr lang="en-US" sz="1600">
                <a:solidFill>
                  <a:srgbClr val="001432"/>
                </a:solidFill>
                <a:latin typeface="Arial"/>
              </a:rPr>
              <a:t> </a:t>
            </a:r>
            <a:r>
              <a:rPr lang="en-US" sz="1600" err="1">
                <a:solidFill>
                  <a:srgbClr val="001432"/>
                </a:solidFill>
                <a:latin typeface="Arial"/>
              </a:rPr>
              <a:t>Abgeordneten</a:t>
            </a:r>
            <a:r>
              <a:rPr lang="en-US" sz="1600">
                <a:solidFill>
                  <a:srgbClr val="001432"/>
                </a:solidFill>
                <a:latin typeface="Arial"/>
              </a:rPr>
              <a:t> </a:t>
            </a:r>
            <a:r>
              <a:rPr lang="en-US" sz="1600" err="1">
                <a:solidFill>
                  <a:srgbClr val="001432"/>
                </a:solidFill>
                <a:latin typeface="Arial"/>
              </a:rPr>
              <a:t>gesucht</a:t>
            </a:r>
            <a:r>
              <a:rPr lang="en-US" sz="1600">
                <a:solidFill>
                  <a:srgbClr val="001432"/>
                </a:solidFill>
                <a:latin typeface="Arial"/>
              </a:rPr>
              <a:t> </a:t>
            </a:r>
            <a:r>
              <a:rPr lang="en-US" sz="1600" err="1">
                <a:solidFill>
                  <a:srgbClr val="001432"/>
                </a:solidFill>
                <a:latin typeface="Arial"/>
              </a:rPr>
              <a:t>werden</a:t>
            </a:r>
            <a:r>
              <a:rPr lang="en-US" sz="1600">
                <a:solidFill>
                  <a:srgbClr val="001432"/>
                </a:solidFill>
                <a:latin typeface="Arial"/>
              </a:rPr>
              <a:t>.</a:t>
            </a:r>
            <a:endParaRPr lang="en-US" sz="1600" b="0" i="0" u="none" strike="noStrike" kern="1200" cap="none" spc="0" normalizeH="0" baseline="0" noProof="0">
              <a:ln>
                <a:noFill/>
              </a:ln>
              <a:solidFill>
                <a:srgbClr val="001432"/>
              </a:solidFill>
              <a:effectLst/>
              <a:uLnTx/>
              <a:uFillTx/>
              <a:latin typeface="Arial"/>
              <a:cs typeface="Arial"/>
            </a:endParaRPr>
          </a:p>
        </p:txBody>
      </p:sp>
      <p:sp>
        <p:nvSpPr>
          <p:cNvPr id="8" name="TextBox 36">
            <a:extLst>
              <a:ext uri="{FF2B5EF4-FFF2-40B4-BE49-F238E27FC236}">
                <a16:creationId xmlns:a16="http://schemas.microsoft.com/office/drawing/2014/main" id="{F64F69BF-4A35-4E82-B382-AE2A21E9B577}"/>
              </a:ext>
            </a:extLst>
          </p:cNvPr>
          <p:cNvSpPr txBox="1"/>
          <p:nvPr/>
        </p:nvSpPr>
        <p:spPr>
          <a:xfrm>
            <a:off x="687713" y="3203588"/>
            <a:ext cx="2743200"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bindet</a:t>
            </a:r>
            <a:r>
              <a:rPr kumimoji="0" lang="en-US" sz="1600" b="0" i="0" u="none" strike="noStrike" kern="1200" cap="none" spc="0" normalizeH="0" baseline="0" noProof="0" dirty="0">
                <a:ln>
                  <a:noFill/>
                </a:ln>
                <a:solidFill>
                  <a:srgbClr val="001432"/>
                </a:solidFill>
                <a:effectLst/>
                <a:uLnTx/>
                <a:uFillTx/>
                <a:latin typeface="Arial"/>
                <a:ea typeface="+mn-ea"/>
                <a:cs typeface="+mn-cs"/>
              </a:rPr>
              <a:t> </a:t>
            </a:r>
            <a:r>
              <a:rPr kumimoji="0" lang="en-US" sz="1600" b="1" i="0" u="none" strike="noStrike" kern="1200" cap="none" spc="0" normalizeH="0" baseline="0" noProof="0" err="1">
                <a:ln>
                  <a:noFill/>
                </a:ln>
                <a:solidFill>
                  <a:srgbClr val="001432"/>
                </a:solidFill>
                <a:effectLst/>
                <a:uLnTx/>
                <a:uFillTx/>
                <a:latin typeface="Arial"/>
                <a:ea typeface="+mn-ea"/>
                <a:cs typeface="+mn-cs"/>
              </a:rPr>
              <a:t>Unternehmen</a:t>
            </a:r>
            <a:r>
              <a:rPr kumimoji="0" lang="en-US" sz="1600" b="0" i="0" u="none" strike="noStrike" kern="1200" cap="none" spc="0" normalizeH="0" baseline="0" noProof="0" dirty="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aus</a:t>
            </a:r>
            <a:r>
              <a:rPr kumimoji="0" lang="en-US" sz="1600" b="0" i="0" u="none" strike="noStrike" kern="1200" cap="none" spc="0" normalizeH="0" baseline="0" noProof="0">
                <a:ln>
                  <a:noFill/>
                </a:ln>
                <a:solidFill>
                  <a:srgbClr val="001432"/>
                </a:solidFill>
                <a:effectLst/>
                <a:uLnTx/>
                <a:uFillTx/>
                <a:latin typeface="Arial"/>
                <a:ea typeface="+mn-ea"/>
                <a:cs typeface="+mn-cs"/>
              </a:rPr>
              <a:t> der </a:t>
            </a:r>
            <a:r>
              <a:rPr kumimoji="0" lang="en-US" sz="1600" b="0" i="0" u="none" strike="noStrike" kern="1200" cap="none" spc="0" normalizeH="0" baseline="0" noProof="0" err="1">
                <a:ln>
                  <a:noFill/>
                </a:ln>
                <a:solidFill>
                  <a:srgbClr val="001432"/>
                </a:solidFill>
                <a:effectLst/>
                <a:uLnTx/>
                <a:uFillTx/>
                <a:latin typeface="Arial"/>
                <a:ea typeface="+mn-ea"/>
                <a:cs typeface="+mn-cs"/>
              </a:rPr>
              <a:t>Wirtschaft</a:t>
            </a:r>
            <a:r>
              <a:rPr kumimoji="0" lang="en-US" sz="1600" b="0" i="0" u="none" strike="noStrike" kern="1200" cap="none" spc="0" normalizeH="0" baseline="0" noProof="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Finanzen</a:t>
            </a:r>
            <a:r>
              <a:rPr kumimoji="0" lang="en-US" sz="1600" b="0" i="0" u="none" strike="noStrike" kern="1200" cap="none" spc="0" normalizeH="0" baseline="0" noProof="0">
                <a:ln>
                  <a:noFill/>
                </a:ln>
                <a:solidFill>
                  <a:srgbClr val="001432"/>
                </a:solidFill>
                <a:effectLst/>
                <a:uLnTx/>
                <a:uFillTx/>
                <a:latin typeface="Arial"/>
                <a:ea typeface="+mn-ea"/>
                <a:cs typeface="+mn-cs"/>
              </a:rPr>
              <a:t> und </a:t>
            </a:r>
            <a:r>
              <a:rPr lang="en-US" sz="1600" err="1">
                <a:solidFill>
                  <a:srgbClr val="001432"/>
                </a:solidFill>
                <a:latin typeface="Arial"/>
              </a:rPr>
              <a:t>Wissenschaft</a:t>
            </a:r>
            <a:r>
              <a:rPr kumimoji="0" lang="en-US" sz="1600" b="0" i="0" u="none" strike="noStrike" kern="1200" cap="none" spc="0" normalizeH="0" baseline="0" noProof="0" dirty="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mit</a:t>
            </a:r>
            <a:r>
              <a:rPr kumimoji="0" lang="en-US" sz="1600" b="0" i="0" u="none" strike="noStrike" kern="1200" cap="none" spc="0" normalizeH="0" baseline="0" noProof="0" dirty="0">
                <a:ln>
                  <a:noFill/>
                </a:ln>
                <a:solidFill>
                  <a:srgbClr val="001432"/>
                </a:solidFill>
                <a:effectLst/>
                <a:uLnTx/>
                <a:uFillTx/>
                <a:latin typeface="Arial"/>
                <a:ea typeface="+mn-ea"/>
                <a:cs typeface="+mn-cs"/>
              </a:rPr>
              <a:t> </a:t>
            </a:r>
            <a:r>
              <a:rPr kumimoji="0" lang="en-US" sz="1600" b="0" i="0" u="none" strike="noStrike" kern="1200" cap="none" spc="0" normalizeH="0" baseline="0" noProof="0" err="1">
                <a:ln>
                  <a:noFill/>
                </a:ln>
                <a:solidFill>
                  <a:srgbClr val="001432"/>
                </a:solidFill>
                <a:effectLst/>
                <a:uLnTx/>
                <a:uFillTx/>
                <a:latin typeface="Arial"/>
                <a:ea typeface="+mn-ea"/>
                <a:cs typeface="+mn-cs"/>
              </a:rPr>
              <a:t>ein</a:t>
            </a:r>
            <a:r>
              <a:rPr kumimoji="0" lang="en-US" sz="1600" b="0" i="0" u="none" strike="noStrike" kern="1200" cap="none" spc="0" normalizeH="0" baseline="0" noProof="0">
                <a:ln>
                  <a:noFill/>
                </a:ln>
                <a:solidFill>
                  <a:srgbClr val="001432"/>
                </a:solidFill>
                <a:effectLst/>
                <a:uLnTx/>
                <a:uFillTx/>
                <a:latin typeface="Arial"/>
                <a:ea typeface="+mn-ea"/>
                <a:cs typeface="+mn-cs"/>
              </a:rPr>
              <a:t>. ​</a:t>
            </a:r>
            <a:endParaRPr lang="en-US" sz="1600" b="0" i="0" u="none" strike="noStrike" kern="1200" cap="none" spc="0" normalizeH="0" baseline="0" noProof="0">
              <a:ln>
                <a:noFill/>
              </a:ln>
              <a:solidFill>
                <a:srgbClr val="001432"/>
              </a:solidFill>
              <a:effectLst/>
              <a:uLnTx/>
              <a:uFillTx/>
              <a:latin typeface="Arial"/>
              <a:cs typeface="Arial"/>
            </a:endParaRPr>
          </a:p>
        </p:txBody>
      </p:sp>
      <p:grpSp>
        <p:nvGrpSpPr>
          <p:cNvPr id="9" name="Gruppieren 8">
            <a:extLst>
              <a:ext uri="{FF2B5EF4-FFF2-40B4-BE49-F238E27FC236}">
                <a16:creationId xmlns:a16="http://schemas.microsoft.com/office/drawing/2014/main" id="{EFF0E784-9F3B-430E-B839-E4B72B247699}"/>
              </a:ext>
            </a:extLst>
          </p:cNvPr>
          <p:cNvGrpSpPr/>
          <p:nvPr/>
        </p:nvGrpSpPr>
        <p:grpSpPr>
          <a:xfrm>
            <a:off x="3674642" y="1631860"/>
            <a:ext cx="4670696" cy="4127170"/>
            <a:chOff x="3170974" y="1756526"/>
            <a:chExt cx="4646193" cy="4048113"/>
          </a:xfrm>
        </p:grpSpPr>
        <p:sp>
          <p:nvSpPr>
            <p:cNvPr id="10" name="Hexagon 9">
              <a:extLst>
                <a:ext uri="{FF2B5EF4-FFF2-40B4-BE49-F238E27FC236}">
                  <a16:creationId xmlns:a16="http://schemas.microsoft.com/office/drawing/2014/main" id="{6E43DA27-4573-4D9D-8E20-0AAC360D6691}"/>
                </a:ext>
              </a:extLst>
            </p:cNvPr>
            <p:cNvSpPr/>
            <p:nvPr/>
          </p:nvSpPr>
          <p:spPr>
            <a:xfrm rot="1620000">
              <a:off x="3906051" y="1797715"/>
              <a:ext cx="1585783" cy="1421026"/>
            </a:xfrm>
            <a:prstGeom prst="hexagon">
              <a:avLst/>
            </a:prstGeom>
            <a:solidFill>
              <a:srgbClr val="A1D6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432"/>
                </a:solidFill>
                <a:effectLst/>
                <a:uLnTx/>
                <a:uFillTx/>
                <a:latin typeface="Calibri" panose="020F0502020204030204"/>
                <a:ea typeface="+mn-ea"/>
                <a:cs typeface="+mn-cs"/>
              </a:endParaRPr>
            </a:p>
          </p:txBody>
        </p:sp>
        <p:sp>
          <p:nvSpPr>
            <p:cNvPr id="11" name="Hexagon 17">
              <a:extLst>
                <a:ext uri="{FF2B5EF4-FFF2-40B4-BE49-F238E27FC236}">
                  <a16:creationId xmlns:a16="http://schemas.microsoft.com/office/drawing/2014/main" id="{4F5362C5-AE9E-4BE9-88A1-F594D6DC9BF8}"/>
                </a:ext>
              </a:extLst>
            </p:cNvPr>
            <p:cNvSpPr/>
            <p:nvPr/>
          </p:nvSpPr>
          <p:spPr>
            <a:xfrm rot="1620000">
              <a:off x="5426653" y="1756526"/>
              <a:ext cx="1585783" cy="1421026"/>
            </a:xfrm>
            <a:prstGeom prst="hexagon">
              <a:avLst/>
            </a:prstGeom>
            <a:solidFill>
              <a:srgbClr val="A0D7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432"/>
                </a:solidFill>
                <a:effectLst/>
                <a:highlight>
                  <a:srgbClr val="A1D668"/>
                </a:highlight>
                <a:uLnTx/>
                <a:uFillTx/>
                <a:latin typeface="Calibri" panose="020F0502020204030204"/>
                <a:ea typeface="+mn-ea"/>
                <a:cs typeface="+mn-cs"/>
              </a:endParaRPr>
            </a:p>
          </p:txBody>
        </p:sp>
        <p:sp>
          <p:nvSpPr>
            <p:cNvPr id="12" name="Hexagon 19">
              <a:extLst>
                <a:ext uri="{FF2B5EF4-FFF2-40B4-BE49-F238E27FC236}">
                  <a16:creationId xmlns:a16="http://schemas.microsoft.com/office/drawing/2014/main" id="{B6B21D0C-B7FE-4756-BF55-34EA0C869C8B}"/>
                </a:ext>
              </a:extLst>
            </p:cNvPr>
            <p:cNvSpPr/>
            <p:nvPr/>
          </p:nvSpPr>
          <p:spPr>
            <a:xfrm rot="1620000">
              <a:off x="5559948" y="4333533"/>
              <a:ext cx="1585783" cy="1421026"/>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432"/>
                </a:solidFill>
                <a:effectLst/>
                <a:uLnTx/>
                <a:uFillTx/>
                <a:latin typeface="Calibri" panose="020F0502020204030204"/>
                <a:ea typeface="+mn-ea"/>
                <a:cs typeface="+mn-cs"/>
              </a:endParaRPr>
            </a:p>
          </p:txBody>
        </p:sp>
        <p:sp>
          <p:nvSpPr>
            <p:cNvPr id="13" name="Hexagon 20">
              <a:extLst>
                <a:ext uri="{FF2B5EF4-FFF2-40B4-BE49-F238E27FC236}">
                  <a16:creationId xmlns:a16="http://schemas.microsoft.com/office/drawing/2014/main" id="{E9468181-AB75-4F37-B948-A1AA64DFDD97}"/>
                </a:ext>
              </a:extLst>
            </p:cNvPr>
            <p:cNvSpPr/>
            <p:nvPr/>
          </p:nvSpPr>
          <p:spPr>
            <a:xfrm rot="1620000">
              <a:off x="4035948" y="4383613"/>
              <a:ext cx="1585783" cy="1421026"/>
            </a:xfrm>
            <a:prstGeom prst="hexagon">
              <a:avLst/>
            </a:prstGeom>
            <a:solidFill>
              <a:srgbClr val="FFC8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432"/>
                </a:solidFill>
                <a:effectLst/>
                <a:uLnTx/>
                <a:uFillTx/>
                <a:latin typeface="Calibri" panose="020F0502020204030204"/>
                <a:ea typeface="+mn-ea"/>
                <a:cs typeface="+mn-cs"/>
              </a:endParaRPr>
            </a:p>
          </p:txBody>
        </p:sp>
        <p:sp>
          <p:nvSpPr>
            <p:cNvPr id="14" name="Hexagon 21">
              <a:extLst>
                <a:ext uri="{FF2B5EF4-FFF2-40B4-BE49-F238E27FC236}">
                  <a16:creationId xmlns:a16="http://schemas.microsoft.com/office/drawing/2014/main" id="{4236A5EE-3F1E-48BE-86F7-6957C3BE9973}"/>
                </a:ext>
              </a:extLst>
            </p:cNvPr>
            <p:cNvSpPr/>
            <p:nvPr/>
          </p:nvSpPr>
          <p:spPr>
            <a:xfrm rot="1620000">
              <a:off x="6231384" y="3013935"/>
              <a:ext cx="1585783" cy="142102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432"/>
                </a:solidFill>
                <a:effectLst/>
                <a:uLnTx/>
                <a:uFillTx/>
                <a:latin typeface="Calibri" panose="020F0502020204030204"/>
                <a:ea typeface="+mn-ea"/>
                <a:cs typeface="+mn-cs"/>
              </a:endParaRPr>
            </a:p>
          </p:txBody>
        </p:sp>
        <p:sp>
          <p:nvSpPr>
            <p:cNvPr id="15" name="Hexagon 22">
              <a:extLst>
                <a:ext uri="{FF2B5EF4-FFF2-40B4-BE49-F238E27FC236}">
                  <a16:creationId xmlns:a16="http://schemas.microsoft.com/office/drawing/2014/main" id="{CCBD5C25-0C23-4A6F-AB72-E36FCBD6A98C}"/>
                </a:ext>
              </a:extLst>
            </p:cNvPr>
            <p:cNvSpPr/>
            <p:nvPr/>
          </p:nvSpPr>
          <p:spPr>
            <a:xfrm rot="1620000">
              <a:off x="3170974" y="3116908"/>
              <a:ext cx="1585783" cy="1421026"/>
            </a:xfrm>
            <a:prstGeom prst="hexagon">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1432"/>
                </a:solidFill>
                <a:effectLst/>
                <a:uLnTx/>
                <a:uFillTx/>
                <a:latin typeface="Calibri" panose="020F0502020204030204"/>
                <a:ea typeface="+mn-ea"/>
                <a:cs typeface="+mn-cs"/>
              </a:endParaRPr>
            </a:p>
          </p:txBody>
        </p:sp>
        <p:pic>
          <p:nvPicPr>
            <p:cNvPr id="16" name="Picture 16">
              <a:extLst>
                <a:ext uri="{FF2B5EF4-FFF2-40B4-BE49-F238E27FC236}">
                  <a16:creationId xmlns:a16="http://schemas.microsoft.com/office/drawing/2014/main" id="{A00175D8-3710-4478-B480-48DF81F5F8B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43421" y="3220832"/>
              <a:ext cx="2058430" cy="1115508"/>
            </a:xfrm>
            <a:prstGeom prst="rect">
              <a:avLst/>
            </a:prstGeom>
          </p:spPr>
        </p:pic>
        <p:pic>
          <p:nvPicPr>
            <p:cNvPr id="17" name="Graphic 39" descr="Geschäftswachstum mit einfarbiger Füllung">
              <a:extLst>
                <a:ext uri="{FF2B5EF4-FFF2-40B4-BE49-F238E27FC236}">
                  <a16:creationId xmlns:a16="http://schemas.microsoft.com/office/drawing/2014/main" id="{68997CFF-1622-4031-A341-D2F345482D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67287" y="4625235"/>
              <a:ext cx="870227" cy="881270"/>
            </a:xfrm>
            <a:prstGeom prst="rect">
              <a:avLst/>
            </a:prstGeom>
          </p:spPr>
        </p:pic>
        <p:pic>
          <p:nvPicPr>
            <p:cNvPr id="18" name="Graphic 40" descr="Gruppenbrainstorming mit einfarbiger Füllung">
              <a:extLst>
                <a:ext uri="{FF2B5EF4-FFF2-40B4-BE49-F238E27FC236}">
                  <a16:creationId xmlns:a16="http://schemas.microsoft.com/office/drawing/2014/main" id="{B324D8D9-688F-4F44-87C3-7A8544A443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40938" y="3233757"/>
              <a:ext cx="859183" cy="859183"/>
            </a:xfrm>
            <a:prstGeom prst="rect">
              <a:avLst/>
            </a:prstGeom>
          </p:spPr>
        </p:pic>
        <p:pic>
          <p:nvPicPr>
            <p:cNvPr id="19" name="Graphic 41" descr="Landwirtschaft Silhouette">
              <a:extLst>
                <a:ext uri="{FF2B5EF4-FFF2-40B4-BE49-F238E27FC236}">
                  <a16:creationId xmlns:a16="http://schemas.microsoft.com/office/drawing/2014/main" id="{C8306718-3917-4E1A-9192-EA0EC63727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421198" y="4615074"/>
              <a:ext cx="870227" cy="881271"/>
            </a:xfrm>
            <a:prstGeom prst="rect">
              <a:avLst/>
            </a:prstGeom>
          </p:spPr>
        </p:pic>
        <p:pic>
          <p:nvPicPr>
            <p:cNvPr id="20" name="Graphic 3" descr="Route zwei Stecknadeln mit Weg mit einfarbiger Füllung">
              <a:extLst>
                <a:ext uri="{FF2B5EF4-FFF2-40B4-BE49-F238E27FC236}">
                  <a16:creationId xmlns:a16="http://schemas.microsoft.com/office/drawing/2014/main" id="{2B2E12C7-18A9-4FC6-9845-94A038C4FD9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97318" y="2036921"/>
              <a:ext cx="826477" cy="855785"/>
            </a:xfrm>
            <a:prstGeom prst="rect">
              <a:avLst/>
            </a:prstGeom>
          </p:spPr>
        </p:pic>
        <p:pic>
          <p:nvPicPr>
            <p:cNvPr id="21" name="Graphic 4" descr="Telearbeit Silhouette">
              <a:extLst>
                <a:ext uri="{FF2B5EF4-FFF2-40B4-BE49-F238E27FC236}">
                  <a16:creationId xmlns:a16="http://schemas.microsoft.com/office/drawing/2014/main" id="{6E050045-D782-4300-B545-629089DEA87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3536066" y="3299749"/>
              <a:ext cx="914400" cy="914400"/>
            </a:xfrm>
            <a:prstGeom prst="rect">
              <a:avLst/>
            </a:prstGeom>
          </p:spPr>
        </p:pic>
        <p:pic>
          <p:nvPicPr>
            <p:cNvPr id="22" name="Graphic 3" descr="Bücher Silhouette">
              <a:extLst>
                <a:ext uri="{FF2B5EF4-FFF2-40B4-BE49-F238E27FC236}">
                  <a16:creationId xmlns:a16="http://schemas.microsoft.com/office/drawing/2014/main" id="{009E3F04-2C33-4D04-B513-878E571BFE96}"/>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814988" y="2033523"/>
              <a:ext cx="859183" cy="859183"/>
            </a:xfrm>
            <a:prstGeom prst="rect">
              <a:avLst/>
            </a:prstGeom>
          </p:spPr>
        </p:pic>
      </p:grpSp>
      <p:sp>
        <p:nvSpPr>
          <p:cNvPr id="2" name="Titel 3">
            <a:extLst>
              <a:ext uri="{FF2B5EF4-FFF2-40B4-BE49-F238E27FC236}">
                <a16:creationId xmlns:a16="http://schemas.microsoft.com/office/drawing/2014/main" id="{1082D609-E0DF-480F-1A83-95EE2C346E3E}"/>
              </a:ext>
            </a:extLst>
          </p:cNvPr>
          <p:cNvSpPr>
            <a:spLocks noGrp="1"/>
          </p:cNvSpPr>
          <p:nvPr>
            <p:ph type="title"/>
          </p:nvPr>
        </p:nvSpPr>
        <p:spPr>
          <a:xfrm>
            <a:off x="677558" y="632647"/>
            <a:ext cx="8269671" cy="459357"/>
          </a:xfrm>
        </p:spPr>
        <p:txBody>
          <a:bodyPr/>
          <a:lstStyle/>
          <a:p>
            <a:r>
              <a:rPr lang="de-DE" noProof="0" err="1"/>
              <a:t>GermanZero</a:t>
            </a:r>
            <a:endParaRPr lang="de-DE" noProof="0"/>
          </a:p>
        </p:txBody>
      </p:sp>
    </p:spTree>
    <p:extLst>
      <p:ext uri="{BB962C8B-B14F-4D97-AF65-F5344CB8AC3E}">
        <p14:creationId xmlns:p14="http://schemas.microsoft.com/office/powerpoint/2010/main" val="683473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874015"/>
            <a:ext cx="6128487" cy="4351338"/>
          </a:xfrm>
        </p:spPr>
        <p:txBody>
          <a:bodyPr>
            <a:normAutofit/>
          </a:bodyPr>
          <a:lstStyle/>
          <a:p>
            <a:pPr marL="400050" lvl="1" indent="0">
              <a:lnSpc>
                <a:spcPct val="300000"/>
              </a:lnSpc>
              <a:buNone/>
            </a:pPr>
            <a:r>
              <a:rPr lang="de-DE" sz="1800" noProof="0" dirty="0"/>
              <a:t>Reform nationaler Brennstoffemissionshandel</a:t>
            </a:r>
          </a:p>
          <a:p>
            <a:pPr marL="400050" lvl="1" indent="0">
              <a:lnSpc>
                <a:spcPct val="300000"/>
              </a:lnSpc>
              <a:buNone/>
            </a:pPr>
            <a:r>
              <a:rPr lang="de-DE" sz="1800" dirty="0"/>
              <a:t>Ausweitung Sanierungspflicht und -tiefe</a:t>
            </a:r>
          </a:p>
          <a:p>
            <a:pPr marL="400050" lvl="1" indent="0">
              <a:lnSpc>
                <a:spcPct val="300000"/>
              </a:lnSpc>
              <a:buNone/>
            </a:pPr>
            <a:r>
              <a:rPr lang="de-DE" sz="1800" noProof="0" dirty="0"/>
              <a:t>Einbauverbot Öl- und Gasheizungen ab 2024</a:t>
            </a:r>
          </a:p>
          <a:p>
            <a:pPr marL="400050" lvl="1" indent="0">
              <a:lnSpc>
                <a:spcPct val="300000"/>
              </a:lnSpc>
              <a:buNone/>
            </a:pPr>
            <a:r>
              <a:rPr lang="de-DE" sz="1800" dirty="0"/>
              <a:t>Klimaneutralität im Neubau</a:t>
            </a:r>
            <a:endParaRPr lang="de-DE" sz="1800" noProof="0" dirty="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Gebäude/Wärme I</a:t>
            </a:r>
          </a:p>
        </p:txBody>
      </p:sp>
      <p:pic>
        <p:nvPicPr>
          <p:cNvPr id="6" name="Grafik 5">
            <a:extLst>
              <a:ext uri="{FF2B5EF4-FFF2-40B4-BE49-F238E27FC236}">
                <a16:creationId xmlns:a16="http://schemas.microsoft.com/office/drawing/2014/main" id="{31F93C9A-C851-8FAC-AA61-34AC35AE2B83}"/>
              </a:ext>
            </a:extLst>
          </p:cNvPr>
          <p:cNvPicPr>
            <a:picLocks noChangeAspect="1"/>
          </p:cNvPicPr>
          <p:nvPr/>
        </p:nvPicPr>
        <p:blipFill>
          <a:blip r:embed="rId3"/>
          <a:stretch>
            <a:fillRect/>
          </a:stretch>
        </p:blipFill>
        <p:spPr>
          <a:xfrm>
            <a:off x="450000" y="3894755"/>
            <a:ext cx="612000" cy="612000"/>
          </a:xfrm>
          <a:prstGeom prst="rect">
            <a:avLst/>
          </a:prstGeom>
        </p:spPr>
      </p:pic>
      <p:pic>
        <p:nvPicPr>
          <p:cNvPr id="8" name="Grafik 7">
            <a:extLst>
              <a:ext uri="{FF2B5EF4-FFF2-40B4-BE49-F238E27FC236}">
                <a16:creationId xmlns:a16="http://schemas.microsoft.com/office/drawing/2014/main" id="{1BA608F0-80F2-2DFD-CC61-1FCDDAE348CC}"/>
              </a:ext>
            </a:extLst>
          </p:cNvPr>
          <p:cNvPicPr>
            <a:picLocks noChangeAspect="1"/>
          </p:cNvPicPr>
          <p:nvPr/>
        </p:nvPicPr>
        <p:blipFill>
          <a:blip r:embed="rId4"/>
          <a:stretch>
            <a:fillRect/>
          </a:stretch>
        </p:blipFill>
        <p:spPr>
          <a:xfrm>
            <a:off x="450000" y="3006074"/>
            <a:ext cx="612000" cy="612000"/>
          </a:xfrm>
          <a:prstGeom prst="rect">
            <a:avLst/>
          </a:prstGeom>
        </p:spPr>
      </p:pic>
      <p:pic>
        <p:nvPicPr>
          <p:cNvPr id="16" name="Grafik 15">
            <a:extLst>
              <a:ext uri="{FF2B5EF4-FFF2-40B4-BE49-F238E27FC236}">
                <a16:creationId xmlns:a16="http://schemas.microsoft.com/office/drawing/2014/main" id="{E4543D8C-312C-4A9C-C9CB-5EDBB2AC5E36}"/>
              </a:ext>
            </a:extLst>
          </p:cNvPr>
          <p:cNvPicPr>
            <a:picLocks noChangeAspect="1"/>
          </p:cNvPicPr>
          <p:nvPr/>
        </p:nvPicPr>
        <p:blipFill>
          <a:blip r:embed="rId5"/>
          <a:stretch>
            <a:fillRect/>
          </a:stretch>
        </p:blipFill>
        <p:spPr>
          <a:xfrm>
            <a:off x="450000" y="2117393"/>
            <a:ext cx="612000" cy="612000"/>
          </a:xfrm>
          <a:prstGeom prst="rect">
            <a:avLst/>
          </a:prstGeom>
        </p:spPr>
      </p:pic>
      <p:pic>
        <p:nvPicPr>
          <p:cNvPr id="3" name="Inhaltsplatzhalter 5" descr="Ein Bild, das Text, Screenshot, Schrift, Kreis enthält.&#10;&#10;Automatisch generierte Beschreibung">
            <a:extLst>
              <a:ext uri="{FF2B5EF4-FFF2-40B4-BE49-F238E27FC236}">
                <a16:creationId xmlns:a16="http://schemas.microsoft.com/office/drawing/2014/main" id="{C1EDFF74-6485-A186-E71D-7C349A836A37}"/>
              </a:ext>
            </a:extLst>
          </p:cNvPr>
          <p:cNvPicPr>
            <a:picLocks noChangeAspect="1"/>
          </p:cNvPicPr>
          <p:nvPr/>
        </p:nvPicPr>
        <p:blipFill>
          <a:blip r:embed="rId6"/>
          <a:stretch>
            <a:fillRect/>
          </a:stretch>
        </p:blipFill>
        <p:spPr>
          <a:xfrm>
            <a:off x="6869058" y="1629272"/>
            <a:ext cx="4645384" cy="4230235"/>
          </a:xfrm>
          <a:prstGeom prst="rect">
            <a:avLst/>
          </a:prstGeom>
        </p:spPr>
      </p:pic>
      <p:pic>
        <p:nvPicPr>
          <p:cNvPr id="5" name="Grafik 4">
            <a:extLst>
              <a:ext uri="{FF2B5EF4-FFF2-40B4-BE49-F238E27FC236}">
                <a16:creationId xmlns:a16="http://schemas.microsoft.com/office/drawing/2014/main" id="{B10F732B-F5D1-5A7A-A17E-5EC437A38B20}"/>
              </a:ext>
            </a:extLst>
          </p:cNvPr>
          <p:cNvPicPr>
            <a:picLocks noChangeAspect="1"/>
          </p:cNvPicPr>
          <p:nvPr/>
        </p:nvPicPr>
        <p:blipFill>
          <a:blip r:embed="rId7"/>
          <a:stretch>
            <a:fillRect/>
          </a:stretch>
        </p:blipFill>
        <p:spPr>
          <a:xfrm>
            <a:off x="450000" y="4783436"/>
            <a:ext cx="612000" cy="612000"/>
          </a:xfrm>
          <a:prstGeom prst="rect">
            <a:avLst/>
          </a:prstGeom>
        </p:spPr>
      </p:pic>
    </p:spTree>
    <p:extLst>
      <p:ext uri="{BB962C8B-B14F-4D97-AF65-F5344CB8AC3E}">
        <p14:creationId xmlns:p14="http://schemas.microsoft.com/office/powerpoint/2010/main" val="3680700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descr="Ein Bild, das Text, Screenshot, Schrift, Kreis enthält.&#10;&#10;Automatisch generierte Beschreibung">
            <a:extLst>
              <a:ext uri="{FF2B5EF4-FFF2-40B4-BE49-F238E27FC236}">
                <a16:creationId xmlns:a16="http://schemas.microsoft.com/office/drawing/2014/main" id="{B06A1566-47F6-C2CD-9898-41D3E2585B43}"/>
              </a:ext>
            </a:extLst>
          </p:cNvPr>
          <p:cNvPicPr>
            <a:picLocks noChangeAspect="1"/>
          </p:cNvPicPr>
          <p:nvPr/>
        </p:nvPicPr>
        <p:blipFill>
          <a:blip r:embed="rId3"/>
          <a:stretch>
            <a:fillRect/>
          </a:stretch>
        </p:blipFill>
        <p:spPr>
          <a:xfrm>
            <a:off x="6869058" y="1629272"/>
            <a:ext cx="4645384" cy="4230235"/>
          </a:xfrm>
          <a:prstGeom prst="rect">
            <a:avLst/>
          </a:prstGeom>
        </p:spPr>
      </p:pic>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865" y="1825625"/>
            <a:ext cx="6648726" cy="4351338"/>
          </a:xfrm>
        </p:spPr>
        <p:txBody>
          <a:bodyPr>
            <a:normAutofit/>
          </a:bodyPr>
          <a:lstStyle/>
          <a:p>
            <a:pPr marL="400050" lvl="1" indent="0">
              <a:lnSpc>
                <a:spcPct val="300000"/>
              </a:lnSpc>
              <a:buNone/>
            </a:pPr>
            <a:r>
              <a:rPr lang="de-DE" sz="1800" noProof="0" dirty="0"/>
              <a:t>PV-Pflicht auf Neubauten &amp; bei Sanierung im Bestand</a:t>
            </a:r>
          </a:p>
          <a:p>
            <a:pPr marL="400050" lvl="1" indent="0">
              <a:lnSpc>
                <a:spcPct val="300000"/>
              </a:lnSpc>
              <a:buNone/>
            </a:pPr>
            <a:r>
              <a:rPr lang="de-DE" sz="1800" dirty="0"/>
              <a:t>Finanzielle Unterstützung von </a:t>
            </a:r>
            <a:r>
              <a:rPr lang="de-DE" sz="1800" dirty="0" err="1"/>
              <a:t>Mieter:innen</a:t>
            </a:r>
            <a:endParaRPr lang="de-DE" sz="1800" dirty="0"/>
          </a:p>
          <a:p>
            <a:pPr marL="400050" lvl="1" indent="0">
              <a:lnSpc>
                <a:spcPct val="300000"/>
              </a:lnSpc>
              <a:buNone/>
            </a:pPr>
            <a:r>
              <a:rPr lang="de-DE" sz="1800" dirty="0"/>
              <a:t>Verwendung klimafreundlicher Bau- und Dämmstoffe</a:t>
            </a:r>
          </a:p>
          <a:p>
            <a:pPr marL="400050" lvl="1" indent="0">
              <a:lnSpc>
                <a:spcPct val="300000"/>
              </a:lnSpc>
              <a:buNone/>
            </a:pPr>
            <a:r>
              <a:rPr lang="de-DE" sz="1800" dirty="0"/>
              <a:t>Wiederverwendung &amp; Recycling von Bauteilen und</a:t>
            </a:r>
          </a:p>
          <a:p>
            <a:pPr marL="400050" lvl="1" indent="0">
              <a:lnSpc>
                <a:spcPct val="100000"/>
              </a:lnSpc>
              <a:buNone/>
            </a:pPr>
            <a:r>
              <a:rPr lang="de-DE" sz="1800" dirty="0"/>
              <a:t>Baustoffen</a:t>
            </a:r>
            <a:endParaRPr lang="de-DE" sz="2000" noProof="0" dirty="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Gebäude/Wärme II</a:t>
            </a:r>
          </a:p>
        </p:txBody>
      </p:sp>
      <p:pic>
        <p:nvPicPr>
          <p:cNvPr id="10" name="Grafik 9">
            <a:extLst>
              <a:ext uri="{FF2B5EF4-FFF2-40B4-BE49-F238E27FC236}">
                <a16:creationId xmlns:a16="http://schemas.microsoft.com/office/drawing/2014/main" id="{F0EABF9B-0641-A37D-A60B-8EB7CCDAC382}"/>
              </a:ext>
            </a:extLst>
          </p:cNvPr>
          <p:cNvPicPr>
            <a:picLocks noChangeAspect="1"/>
          </p:cNvPicPr>
          <p:nvPr/>
        </p:nvPicPr>
        <p:blipFill>
          <a:blip r:embed="rId4"/>
          <a:stretch>
            <a:fillRect/>
          </a:stretch>
        </p:blipFill>
        <p:spPr>
          <a:xfrm>
            <a:off x="449509" y="4717193"/>
            <a:ext cx="612000" cy="612000"/>
          </a:xfrm>
          <a:prstGeom prst="rect">
            <a:avLst/>
          </a:prstGeom>
        </p:spPr>
      </p:pic>
      <p:pic>
        <p:nvPicPr>
          <p:cNvPr id="24" name="Grafik 23">
            <a:extLst>
              <a:ext uri="{FF2B5EF4-FFF2-40B4-BE49-F238E27FC236}">
                <a16:creationId xmlns:a16="http://schemas.microsoft.com/office/drawing/2014/main" id="{D8A1EAFA-66B7-C0A2-C436-A48221095D4A}"/>
              </a:ext>
            </a:extLst>
          </p:cNvPr>
          <p:cNvPicPr>
            <a:picLocks noChangeAspect="1"/>
          </p:cNvPicPr>
          <p:nvPr/>
        </p:nvPicPr>
        <p:blipFill>
          <a:blip r:embed="rId5"/>
          <a:stretch>
            <a:fillRect/>
          </a:stretch>
        </p:blipFill>
        <p:spPr>
          <a:xfrm flipH="1">
            <a:off x="449509" y="3839138"/>
            <a:ext cx="612000" cy="612000"/>
          </a:xfrm>
          <a:prstGeom prst="rect">
            <a:avLst/>
          </a:prstGeom>
        </p:spPr>
      </p:pic>
      <p:pic>
        <p:nvPicPr>
          <p:cNvPr id="3" name="Grafik 2">
            <a:extLst>
              <a:ext uri="{FF2B5EF4-FFF2-40B4-BE49-F238E27FC236}">
                <a16:creationId xmlns:a16="http://schemas.microsoft.com/office/drawing/2014/main" id="{8ECD3FB3-3154-D81E-87C3-C79CE9E94991}"/>
              </a:ext>
            </a:extLst>
          </p:cNvPr>
          <p:cNvPicPr>
            <a:picLocks noChangeAspect="1"/>
          </p:cNvPicPr>
          <p:nvPr/>
        </p:nvPicPr>
        <p:blipFill>
          <a:blip r:embed="rId6"/>
          <a:stretch>
            <a:fillRect/>
          </a:stretch>
        </p:blipFill>
        <p:spPr>
          <a:xfrm>
            <a:off x="449509" y="2961083"/>
            <a:ext cx="612000" cy="612000"/>
          </a:xfrm>
          <a:prstGeom prst="rect">
            <a:avLst/>
          </a:prstGeom>
        </p:spPr>
      </p:pic>
      <p:pic>
        <p:nvPicPr>
          <p:cNvPr id="5" name="Grafik 4">
            <a:extLst>
              <a:ext uri="{FF2B5EF4-FFF2-40B4-BE49-F238E27FC236}">
                <a16:creationId xmlns:a16="http://schemas.microsoft.com/office/drawing/2014/main" id="{79387AF7-D01A-C773-51D5-2914BA5A1C91}"/>
              </a:ext>
            </a:extLst>
          </p:cNvPr>
          <p:cNvPicPr>
            <a:picLocks noChangeAspect="1"/>
          </p:cNvPicPr>
          <p:nvPr/>
        </p:nvPicPr>
        <p:blipFill>
          <a:blip r:embed="rId7"/>
          <a:stretch>
            <a:fillRect/>
          </a:stretch>
        </p:blipFill>
        <p:spPr>
          <a:xfrm>
            <a:off x="395509" y="1975028"/>
            <a:ext cx="720000" cy="720000"/>
          </a:xfrm>
          <a:prstGeom prst="rect">
            <a:avLst/>
          </a:prstGeom>
        </p:spPr>
      </p:pic>
    </p:spTree>
    <p:extLst>
      <p:ext uri="{BB962C8B-B14F-4D97-AF65-F5344CB8AC3E}">
        <p14:creationId xmlns:p14="http://schemas.microsoft.com/office/powerpoint/2010/main" val="2087977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734185"/>
            <a:ext cx="10634875" cy="4351338"/>
          </a:xfrm>
        </p:spPr>
        <p:txBody>
          <a:bodyPr>
            <a:normAutofit/>
          </a:bodyPr>
          <a:lstStyle/>
          <a:p>
            <a:pPr>
              <a:lnSpc>
                <a:spcPct val="150000"/>
              </a:lnSpc>
            </a:pPr>
            <a:r>
              <a:rPr lang="de-DE" sz="2000" dirty="0"/>
              <a:t>Gesetzesentwurf </a:t>
            </a:r>
            <a:r>
              <a:rPr lang="de-DE" sz="2000" noProof="0" dirty="0"/>
              <a:t>wird durch lange Fristen und Ausnahmeregelungen den Anforderungen an eine zügige Umstellung auf eine erneuerbare Wärmeversorgung nicht gerecht</a:t>
            </a:r>
          </a:p>
          <a:p>
            <a:pPr>
              <a:lnSpc>
                <a:spcPct val="150000"/>
              </a:lnSpc>
            </a:pPr>
            <a:r>
              <a:rPr lang="de-DE" sz="2000" dirty="0"/>
              <a:t>Rückschritt </a:t>
            </a:r>
            <a:r>
              <a:rPr lang="de-DE" sz="2000" dirty="0" err="1"/>
              <a:t>ggü</a:t>
            </a:r>
            <a:r>
              <a:rPr lang="de-DE" sz="2000" dirty="0"/>
              <a:t>. Koalitionsvertrag:</a:t>
            </a:r>
            <a:r>
              <a:rPr lang="de-DE" sz="2000" dirty="0">
                <a:sym typeface="Wingdings" panose="05000000000000000000" pitchFamily="2" charset="2"/>
              </a:rPr>
              <a:t> Die geplante </a:t>
            </a:r>
            <a:r>
              <a:rPr lang="de-DE" sz="2000" dirty="0"/>
              <a:t>65 %-Regel ab 2025 wird in Verbindung mit dem Wärmeplanungsgesetz auf 2028 verschoben</a:t>
            </a:r>
          </a:p>
          <a:p>
            <a:pPr>
              <a:lnSpc>
                <a:spcPct val="150000"/>
              </a:lnSpc>
            </a:pPr>
            <a:r>
              <a:rPr lang="de-DE" sz="2000" dirty="0"/>
              <a:t>Auszug der weiteren Forderungen</a:t>
            </a:r>
          </a:p>
          <a:p>
            <a:pPr lvl="1">
              <a:lnSpc>
                <a:spcPct val="150000"/>
              </a:lnSpc>
            </a:pPr>
            <a:r>
              <a:rPr lang="de-DE" sz="1800" dirty="0"/>
              <a:t>Keine Einordnung von Holz als „nachhaltige Energieträger“ in Heizungen</a:t>
            </a:r>
          </a:p>
          <a:p>
            <a:pPr lvl="1">
              <a:lnSpc>
                <a:spcPct val="150000"/>
              </a:lnSpc>
            </a:pPr>
            <a:r>
              <a:rPr lang="de-DE" sz="1800" dirty="0"/>
              <a:t>Beratungspflicht nur beim geplanten Einbau einer fossilen Heizung</a:t>
            </a:r>
          </a:p>
          <a:p>
            <a:pPr lvl="1">
              <a:lnSpc>
                <a:spcPct val="150000"/>
              </a:lnSpc>
            </a:pPr>
            <a:r>
              <a:rPr lang="de-DE" sz="1800" dirty="0"/>
              <a:t>Keine Ausnahmen </a:t>
            </a:r>
            <a:r>
              <a:rPr lang="de-DE" sz="1800" dirty="0">
                <a:cs typeface="Arial" panose="020B0604020202020204" pitchFamily="34" charset="0"/>
              </a:rPr>
              <a:t>für „</a:t>
            </a:r>
            <a:r>
              <a:rPr lang="en-GB" sz="1800" dirty="0">
                <a:effectLst/>
                <a:ea typeface="SimSun" panose="02010600030101010101" pitchFamily="2" charset="-122"/>
                <a:cs typeface="Arial" panose="020B0604020202020204" pitchFamily="34" charset="0"/>
              </a:rPr>
              <a:t>H</a:t>
            </a:r>
            <a:r>
              <a:rPr lang="en-GB" sz="1800" baseline="-25000" dirty="0">
                <a:effectLst/>
                <a:ea typeface="SimSun" panose="02010600030101010101" pitchFamily="2" charset="-122"/>
                <a:cs typeface="Arial" panose="020B0604020202020204" pitchFamily="34" charset="0"/>
              </a:rPr>
              <a:t>2</a:t>
            </a:r>
            <a:r>
              <a:rPr lang="en-GB" sz="1800" dirty="0">
                <a:effectLst/>
                <a:ea typeface="SimSun" panose="02010600030101010101" pitchFamily="2" charset="-122"/>
                <a:cs typeface="Arial" panose="020B0604020202020204" pitchFamily="34" charset="0"/>
              </a:rPr>
              <a:t>-ready”-Heizungen</a:t>
            </a:r>
            <a:endParaRPr lang="de-DE" sz="1800" dirty="0">
              <a:cs typeface="Arial" panose="020B0604020202020204" pitchFamily="34" charset="0"/>
            </a:endParaRPr>
          </a:p>
          <a:p>
            <a:pPr>
              <a:lnSpc>
                <a:spcPct val="150000"/>
              </a:lnSpc>
            </a:pPr>
            <a:endParaRPr lang="de-DE" sz="2000" dirty="0"/>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dirty="0"/>
              <a:t>Stellungnahme zum </a:t>
            </a:r>
            <a:r>
              <a:rPr lang="de-DE" sz="2300" b="1" noProof="0" dirty="0"/>
              <a:t>Gebäudeenergiegesetz</a:t>
            </a:r>
          </a:p>
        </p:txBody>
      </p:sp>
    </p:spTree>
    <p:extLst>
      <p:ext uri="{BB962C8B-B14F-4D97-AF65-F5344CB8AC3E}">
        <p14:creationId xmlns:p14="http://schemas.microsoft.com/office/powerpoint/2010/main" val="17234078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734185"/>
            <a:ext cx="10634875" cy="4351338"/>
          </a:xfrm>
        </p:spPr>
        <p:txBody>
          <a:bodyPr>
            <a:normAutofit lnSpcReduction="10000"/>
          </a:bodyPr>
          <a:lstStyle/>
          <a:p>
            <a:pPr>
              <a:lnSpc>
                <a:spcPct val="150000"/>
              </a:lnSpc>
            </a:pPr>
            <a:r>
              <a:rPr lang="de-DE" sz="2000" noProof="0" dirty="0"/>
              <a:t>GermanZero begrüßt einheitliche Regeln für die Wärmeplanung in allen Kommunen für bestehende und zukünftige Wärmenetze</a:t>
            </a:r>
          </a:p>
          <a:p>
            <a:pPr>
              <a:lnSpc>
                <a:spcPct val="150000"/>
              </a:lnSpc>
            </a:pPr>
            <a:r>
              <a:rPr lang="de-DE" sz="2000" dirty="0"/>
              <a:t>Klimaschutzziele </a:t>
            </a:r>
            <a:r>
              <a:rPr lang="de-DE" sz="2000"/>
              <a:t>der Bundesregierung sind </a:t>
            </a:r>
            <a:r>
              <a:rPr lang="de-DE" sz="2000" dirty="0"/>
              <a:t>durch lange Planungsfristen und zahlreiche Ausnahmeregelungen gefährdet</a:t>
            </a:r>
          </a:p>
          <a:p>
            <a:pPr>
              <a:lnSpc>
                <a:spcPct val="150000"/>
              </a:lnSpc>
            </a:pPr>
            <a:r>
              <a:rPr lang="de-DE" sz="2000" dirty="0"/>
              <a:t>Forderungen: </a:t>
            </a:r>
          </a:p>
          <a:p>
            <a:pPr lvl="1">
              <a:lnSpc>
                <a:spcPct val="150000"/>
              </a:lnSpc>
            </a:pPr>
            <a:r>
              <a:rPr lang="de-DE" sz="1800" dirty="0"/>
              <a:t>Zwischenziel von 50 % erneuerbarer Wärme bis 2030 und Klimaneutralität bis 2035</a:t>
            </a:r>
          </a:p>
          <a:p>
            <a:pPr lvl="1">
              <a:lnSpc>
                <a:spcPct val="150000"/>
              </a:lnSpc>
            </a:pPr>
            <a:r>
              <a:rPr lang="de-DE" sz="1800" dirty="0"/>
              <a:t>Keine Fristverlängerung für Wärmeplanerstellung</a:t>
            </a:r>
          </a:p>
          <a:p>
            <a:pPr lvl="1">
              <a:lnSpc>
                <a:spcPct val="150000"/>
              </a:lnSpc>
            </a:pPr>
            <a:r>
              <a:rPr lang="de-DE" sz="1800" dirty="0"/>
              <a:t>Verpflichtender Einsatz von Abwärme &amp; Preisaufsicht für Fernwärmeversorger</a:t>
            </a:r>
          </a:p>
          <a:p>
            <a:pPr lvl="1">
              <a:lnSpc>
                <a:spcPct val="150000"/>
              </a:lnSpc>
            </a:pPr>
            <a:r>
              <a:rPr lang="de-DE" sz="1800" dirty="0"/>
              <a:t>Verbot von fluorierten Treibhausgasen in Wärmepumpen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dirty="0"/>
              <a:t>Stellungnahme zum </a:t>
            </a:r>
            <a:r>
              <a:rPr lang="de-DE" sz="2300" b="1" noProof="0" dirty="0"/>
              <a:t>Wärmeplanungsgesetz</a:t>
            </a:r>
          </a:p>
        </p:txBody>
      </p:sp>
    </p:spTree>
    <p:extLst>
      <p:ext uri="{BB962C8B-B14F-4D97-AF65-F5344CB8AC3E}">
        <p14:creationId xmlns:p14="http://schemas.microsoft.com/office/powerpoint/2010/main" val="19809856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7558" y="1734185"/>
            <a:ext cx="10634875" cy="4351338"/>
          </a:xfrm>
        </p:spPr>
        <p:txBody>
          <a:bodyPr>
            <a:normAutofit fontScale="77500" lnSpcReduction="20000"/>
          </a:bodyPr>
          <a:lstStyle/>
          <a:p>
            <a:pPr>
              <a:lnSpc>
                <a:spcPct val="150000"/>
              </a:lnSpc>
            </a:pPr>
            <a:r>
              <a:rPr lang="de-DE" sz="2000" noProof="0" dirty="0"/>
              <a:t>GermanZero begrüßt einzelne der 14 Maßnahmen, die sich mit Umnutzung zu Wohneinheiten, Abbau von Auflagen, Verfahrens-Beschleunigungen und Förderung klimafreundlicher </a:t>
            </a:r>
            <a:r>
              <a:rPr lang="de-DE" sz="2000" noProof="0" dirty="0" err="1"/>
              <a:t>Heiungsanlagen</a:t>
            </a:r>
            <a:r>
              <a:rPr lang="de-DE" sz="2000" noProof="0" dirty="0"/>
              <a:t> beschäftigen. </a:t>
            </a:r>
          </a:p>
          <a:p>
            <a:pPr>
              <a:lnSpc>
                <a:spcPct val="150000"/>
              </a:lnSpc>
            </a:pPr>
            <a:r>
              <a:rPr lang="de-DE" sz="2000" dirty="0"/>
              <a:t>Kritisch ist die Rücknahme des Effizienzstandards EH40 (Maßnahmen 1 und 2) zu sehen, hier sollte vielmehr der Nullenergiestandard für Neubauten verbindlich sein. </a:t>
            </a:r>
          </a:p>
          <a:p>
            <a:pPr>
              <a:lnSpc>
                <a:spcPct val="150000"/>
              </a:lnSpc>
            </a:pPr>
            <a:r>
              <a:rPr lang="de-DE" sz="2000" dirty="0"/>
              <a:t>Auch eine vergünstigte Abgabe von bundeseigenen Grundstücken zu Neubauzwecken wird kritisch gesehen, denn daraus folgt weiterer Flächenverbrauch und erhöhte graue Emissionen und steigender Mobilitätsbedarf.</a:t>
            </a:r>
          </a:p>
          <a:p>
            <a:pPr>
              <a:lnSpc>
                <a:spcPct val="150000"/>
              </a:lnSpc>
            </a:pPr>
            <a:r>
              <a:rPr lang="de-DE" sz="2000" dirty="0"/>
              <a:t>Stattdessen sollte dem Wohnungsnotstand durch Aufstockung, Verdichtung und Umnutzung begegnet werden, hinreichende Potentiale sind vorhanden. Konkret fordern wir deshalb: </a:t>
            </a:r>
          </a:p>
          <a:p>
            <a:pPr lvl="1">
              <a:lnSpc>
                <a:spcPct val="150000"/>
              </a:lnSpc>
            </a:pPr>
            <a:r>
              <a:rPr lang="de-DE" sz="1800" dirty="0"/>
              <a:t>Förderung der Aufstockung bestehender Gebäude, Förderung von Wohngenossenschaften, sowie der Teilung von Wohneinheiten; Bonuszahlungen für suffizientes Wohnen</a:t>
            </a:r>
          </a:p>
          <a:p>
            <a:pPr lvl="1">
              <a:lnSpc>
                <a:spcPct val="150000"/>
              </a:lnSpc>
            </a:pPr>
            <a:r>
              <a:rPr lang="de-DE" sz="1800" dirty="0"/>
              <a:t>Einrichtung einer kommunalen Aktionsstelle zur effizienten Gebäudenutzung</a:t>
            </a:r>
          </a:p>
          <a:p>
            <a:pPr lvl="1">
              <a:lnSpc>
                <a:spcPct val="150000"/>
              </a:lnSpc>
            </a:pPr>
            <a:r>
              <a:rPr lang="de-DE" sz="1800" dirty="0"/>
              <a:t>Zweckentfremdungsverbot und Schaffung eines Leerstandüberbrückungsmietvertrags zur Reduktion des Leerstands</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dirty="0"/>
              <a:t>Stellungnahme </a:t>
            </a:r>
            <a:r>
              <a:rPr lang="de-DE" sz="2300" noProof="0"/>
              <a:t>zum </a:t>
            </a:r>
            <a:r>
              <a:rPr lang="de-DE" sz="2300" b="1" noProof="0"/>
              <a:t>BMWSB-Maßnahmenpaket </a:t>
            </a:r>
            <a:r>
              <a:rPr lang="de-DE" sz="1800" noProof="0"/>
              <a:t>vom 25.9.2023</a:t>
            </a:r>
            <a:endParaRPr lang="de-DE" sz="2300" b="1" noProof="0" dirty="0"/>
          </a:p>
        </p:txBody>
      </p:sp>
    </p:spTree>
    <p:extLst>
      <p:ext uri="{BB962C8B-B14F-4D97-AF65-F5344CB8AC3E}">
        <p14:creationId xmlns:p14="http://schemas.microsoft.com/office/powerpoint/2010/main" val="42187722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1">
            <a:extLst>
              <a:ext uri="{FF2B5EF4-FFF2-40B4-BE49-F238E27FC236}">
                <a16:creationId xmlns:a16="http://schemas.microsoft.com/office/drawing/2014/main" id="{5F96A980-CC6F-E394-9E7C-3BFEB2F4B123}"/>
              </a:ext>
            </a:extLst>
          </p:cNvPr>
          <p:cNvSpPr>
            <a:spLocks noGrp="1"/>
          </p:cNvSpPr>
          <p:nvPr/>
        </p:nvSpPr>
        <p:spPr>
          <a:xfrm>
            <a:off x="677559" y="1825625"/>
            <a:ext cx="5418441" cy="4351338"/>
          </a:xfrm>
          <a:prstGeom prst="rect">
            <a:avLst/>
          </a:prstGeom>
        </p:spPr>
        <p:txBody>
          <a:bodyPr vert="horz" lIns="91440" tIns="45720" rIns="91440" bIns="45720" rtlCol="0">
            <a:normAutofit/>
          </a:bodyPr>
          <a:lstStyle>
            <a:lvl1pPr marL="285750" marR="0" indent="-285750" algn="l" defTabSz="914400" rtl="0" eaLnBrk="1" fontAlgn="auto" latinLnBrk="0" hangingPunct="1">
              <a:lnSpc>
                <a:spcPct val="110000"/>
              </a:lnSpc>
              <a:spcBef>
                <a:spcPts val="1000"/>
              </a:spcBef>
              <a:spcAft>
                <a:spcPts val="0"/>
              </a:spcAft>
              <a:buClrTx/>
              <a:buSzTx/>
              <a:buFont typeface="Arial" panose="020B0604020202020204" pitchFamily="34" charset="0"/>
              <a:buChar char="•"/>
              <a:tabLst/>
              <a:defRPr sz="1800" kern="1200">
                <a:solidFill>
                  <a:schemeClr val="bg1"/>
                </a:solidFill>
                <a:latin typeface="Arial" panose="020B0604020202020204" pitchFamily="34" charset="0"/>
                <a:ea typeface="+mn-ea"/>
                <a:cs typeface="Arial" panose="020B0604020202020204" pitchFamily="34" charset="0"/>
              </a:defRPr>
            </a:lvl1pPr>
            <a:lvl2pPr marL="685800" marR="0" indent="-228600" algn="l" defTabSz="914400" rtl="0" eaLnBrk="1" fontAlgn="auto" latinLnBrk="0" hangingPunct="1">
              <a:lnSpc>
                <a:spcPct val="110000"/>
              </a:lnSpc>
              <a:spcBef>
                <a:spcPts val="500"/>
              </a:spcBef>
              <a:spcAft>
                <a:spcPts val="0"/>
              </a:spcAft>
              <a:buClrTx/>
              <a:buSzTx/>
              <a:buFont typeface="Symbol" pitchFamily="2" charset="2"/>
              <a:buChar char="-"/>
              <a:tabLst/>
              <a:defRPr sz="1600" kern="1200" baseline="0">
                <a:solidFill>
                  <a:schemeClr val="tx1"/>
                </a:solidFill>
                <a:latin typeface="Arial" panose="020B0604020202020204" pitchFamily="34" charset="0"/>
                <a:ea typeface="+mn-ea"/>
                <a:cs typeface="+mn-cs"/>
              </a:defRPr>
            </a:lvl2pPr>
            <a:lvl3pPr marL="1143000" marR="0" indent="-228600" algn="l" defTabSz="914400" rtl="0" eaLnBrk="1" fontAlgn="auto" latinLnBrk="0" hangingPunct="1">
              <a:lnSpc>
                <a:spcPct val="110000"/>
              </a:lnSpc>
              <a:spcBef>
                <a:spcPts val="500"/>
              </a:spcBef>
              <a:spcAft>
                <a:spcPts val="0"/>
              </a:spcAft>
              <a:buClrTx/>
              <a:buSzTx/>
              <a:buFont typeface="Wingdings" pitchFamily="2" charset="2"/>
              <a:buChar char="§"/>
              <a:tabLst/>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80% der </a:t>
            </a:r>
            <a:r>
              <a:rPr lang="en-US" dirty="0" err="1"/>
              <a:t>notwendigen</a:t>
            </a:r>
            <a:r>
              <a:rPr lang="en-US" dirty="0"/>
              <a:t> </a:t>
            </a:r>
            <a:r>
              <a:rPr lang="en-US" dirty="0" err="1"/>
              <a:t>Emissionsreduktion</a:t>
            </a:r>
            <a:endParaRPr lang="en-US" dirty="0"/>
          </a:p>
          <a:p>
            <a:pPr marL="0" indent="0">
              <a:buNone/>
            </a:pPr>
            <a:endParaRPr lang="en-US" dirty="0"/>
          </a:p>
          <a:p>
            <a:pPr marL="0" indent="0">
              <a:buNone/>
            </a:pPr>
            <a:r>
              <a:rPr lang="en-US" dirty="0"/>
              <a:t>Mix </a:t>
            </a:r>
            <a:r>
              <a:rPr lang="en-US" dirty="0" err="1"/>
              <a:t>aus</a:t>
            </a:r>
            <a:r>
              <a:rPr lang="en-US" dirty="0"/>
              <a:t> (</a:t>
            </a:r>
            <a:r>
              <a:rPr lang="en-US" dirty="0" err="1"/>
              <a:t>übergreifenden</a:t>
            </a:r>
            <a:r>
              <a:rPr lang="en-US" dirty="0"/>
              <a:t>) </a:t>
            </a:r>
            <a:r>
              <a:rPr lang="en-US" dirty="0" err="1"/>
              <a:t>Rahmenbedingungen</a:t>
            </a:r>
            <a:r>
              <a:rPr lang="en-US" dirty="0"/>
              <a:t>, </a:t>
            </a:r>
            <a:r>
              <a:rPr lang="en-US" dirty="0" err="1"/>
              <a:t>spezifischen</a:t>
            </a:r>
            <a:r>
              <a:rPr lang="en-US" dirty="0"/>
              <a:t> </a:t>
            </a:r>
            <a:r>
              <a:rPr lang="en-US" dirty="0" err="1"/>
              <a:t>Vorgaben</a:t>
            </a:r>
            <a:r>
              <a:rPr lang="en-US" dirty="0"/>
              <a:t> und </a:t>
            </a:r>
            <a:r>
              <a:rPr lang="en-US" dirty="0" err="1"/>
              <a:t>unterstützenden</a:t>
            </a:r>
            <a:r>
              <a:rPr lang="en-US" dirty="0"/>
              <a:t> </a:t>
            </a:r>
            <a:r>
              <a:rPr lang="en-US" dirty="0" err="1"/>
              <a:t>Maßnahmen</a:t>
            </a:r>
            <a:endParaRPr lang="en-US" dirty="0"/>
          </a:p>
          <a:p>
            <a:pPr marL="0" indent="0">
              <a:buNone/>
            </a:pPr>
            <a:endParaRPr lang="en-US" dirty="0"/>
          </a:p>
          <a:p>
            <a:pPr marL="0" indent="0">
              <a:buNone/>
            </a:pPr>
            <a:r>
              <a:rPr lang="en-US" dirty="0" err="1"/>
              <a:t>bspw</a:t>
            </a:r>
            <a:r>
              <a:rPr lang="en-US" dirty="0"/>
              <a:t>. </a:t>
            </a:r>
            <a:r>
              <a:rPr lang="en-US" dirty="0" err="1"/>
              <a:t>Streitpunkt</a:t>
            </a:r>
            <a:r>
              <a:rPr lang="en-US" dirty="0"/>
              <a:t> </a:t>
            </a:r>
            <a:r>
              <a:rPr lang="en-US" dirty="0" err="1"/>
              <a:t>Verbot</a:t>
            </a:r>
            <a:r>
              <a:rPr lang="en-US" dirty="0"/>
              <a:t> </a:t>
            </a:r>
            <a:r>
              <a:rPr lang="en-US" dirty="0" err="1"/>
              <a:t>fossiler</a:t>
            </a:r>
            <a:r>
              <a:rPr lang="en-US" dirty="0"/>
              <a:t> </a:t>
            </a:r>
            <a:r>
              <a:rPr lang="en-US" dirty="0" err="1"/>
              <a:t>Heizungen</a:t>
            </a:r>
            <a:r>
              <a:rPr lang="en-US" dirty="0"/>
              <a:t> </a:t>
            </a:r>
          </a:p>
          <a:p>
            <a:pPr marL="0" indent="0">
              <a:buNone/>
            </a:pPr>
            <a:endParaRPr lang="en-US" dirty="0"/>
          </a:p>
        </p:txBody>
      </p:sp>
      <p:sp>
        <p:nvSpPr>
          <p:cNvPr id="5" name="Titel 3">
            <a:extLst>
              <a:ext uri="{FF2B5EF4-FFF2-40B4-BE49-F238E27FC236}">
                <a16:creationId xmlns:a16="http://schemas.microsoft.com/office/drawing/2014/main" id="{016D4D7E-5652-8ECE-925E-A15D6BD308E1}"/>
              </a:ext>
            </a:extLst>
          </p:cNvPr>
          <p:cNvSpPr>
            <a:spLocks noGrp="1"/>
          </p:cNvSpPr>
          <p:nvPr/>
        </p:nvSpPr>
        <p:spPr>
          <a:xfrm>
            <a:off x="677558" y="632647"/>
            <a:ext cx="8269671" cy="45935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2400" b="0" kern="1200">
                <a:solidFill>
                  <a:schemeClr val="bg1"/>
                </a:solidFill>
                <a:latin typeface="Arial" panose="020B0604020202020204" pitchFamily="34" charset="0"/>
                <a:ea typeface="+mj-ea"/>
                <a:cs typeface="Arial" panose="020B0604020202020204" pitchFamily="34" charset="0"/>
              </a:defRPr>
            </a:lvl1pPr>
          </a:lstStyle>
          <a:p>
            <a:r>
              <a:rPr lang="en-US" dirty="0" err="1"/>
              <a:t>Maßnahmen</a:t>
            </a:r>
            <a:r>
              <a:rPr lang="en-US" dirty="0"/>
              <a:t> </a:t>
            </a:r>
            <a:r>
              <a:rPr lang="en-US" dirty="0" err="1"/>
              <a:t>Gebäudesektor</a:t>
            </a:r>
            <a:endParaRPr lang="en-US" dirty="0"/>
          </a:p>
        </p:txBody>
      </p:sp>
      <p:pic>
        <p:nvPicPr>
          <p:cNvPr id="6" name="Inhaltsplatzhalter 5" descr="Ein Bild, das Text, Screenshot, Schrift, Kreis enthält.&#10;&#10;Automatisch generierte Beschreibung">
            <a:extLst>
              <a:ext uri="{FF2B5EF4-FFF2-40B4-BE49-F238E27FC236}">
                <a16:creationId xmlns:a16="http://schemas.microsoft.com/office/drawing/2014/main" id="{CB2BDF08-4267-6538-4347-0FC1F5046258}"/>
              </a:ext>
            </a:extLst>
          </p:cNvPr>
          <p:cNvPicPr>
            <a:picLocks noChangeAspect="1"/>
          </p:cNvPicPr>
          <p:nvPr/>
        </p:nvPicPr>
        <p:blipFill>
          <a:blip r:embed="rId2"/>
          <a:stretch>
            <a:fillRect/>
          </a:stretch>
        </p:blipFill>
        <p:spPr>
          <a:xfrm>
            <a:off x="6096000" y="1092004"/>
            <a:ext cx="5328971" cy="4852731"/>
          </a:xfrm>
          <a:prstGeom prst="rect">
            <a:avLst/>
          </a:prstGeom>
        </p:spPr>
      </p:pic>
    </p:spTree>
    <p:extLst>
      <p:ext uri="{BB962C8B-B14F-4D97-AF65-F5344CB8AC3E}">
        <p14:creationId xmlns:p14="http://schemas.microsoft.com/office/powerpoint/2010/main" val="35849767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97028" y="1842032"/>
            <a:ext cx="6306446" cy="4351338"/>
          </a:xfrm>
        </p:spPr>
        <p:txBody>
          <a:bodyPr>
            <a:normAutofit/>
          </a:bodyPr>
          <a:lstStyle/>
          <a:p>
            <a:pPr marL="400050" lvl="1" indent="0">
              <a:lnSpc>
                <a:spcPct val="300000"/>
              </a:lnSpc>
              <a:buNone/>
            </a:pPr>
            <a:r>
              <a:rPr lang="de-DE" sz="1800" noProof="0" dirty="0" err="1"/>
              <a:t>Wiedervernässungsgebot</a:t>
            </a:r>
            <a:r>
              <a:rPr lang="de-DE" sz="1800" noProof="0" dirty="0"/>
              <a:t> für Moore</a:t>
            </a:r>
          </a:p>
          <a:p>
            <a:pPr marL="400050" lvl="1" indent="0">
              <a:lnSpc>
                <a:spcPct val="300000"/>
              </a:lnSpc>
              <a:buNone/>
            </a:pPr>
            <a:r>
              <a:rPr lang="de-DE" sz="1800" noProof="0" dirty="0"/>
              <a:t>Emissionshandel für tierische Produkte</a:t>
            </a:r>
          </a:p>
          <a:p>
            <a:pPr marL="400050" lvl="1" indent="0">
              <a:lnSpc>
                <a:spcPct val="300000"/>
              </a:lnSpc>
              <a:buNone/>
            </a:pPr>
            <a:r>
              <a:rPr lang="de-DE" sz="1800" noProof="0" dirty="0"/>
              <a:t>Flächenneuinanspruchnahme begrenzen Flächengebundene Tierhaltung</a:t>
            </a:r>
          </a:p>
          <a:p>
            <a:pPr marL="400050" lvl="1" indent="0">
              <a:lnSpc>
                <a:spcPct val="300000"/>
              </a:lnSpc>
              <a:buNone/>
            </a:pPr>
            <a:r>
              <a:rPr lang="de-DE" sz="1800" noProof="0" dirty="0"/>
              <a:t>Neuausrichtung der </a:t>
            </a:r>
            <a:r>
              <a:rPr lang="de-DE" noProof="0" dirty="0"/>
              <a:t>GAP</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t>Kernmaßnahmen </a:t>
            </a:r>
            <a:r>
              <a:rPr lang="de-DE" sz="2300" b="1" noProof="0"/>
              <a:t>Landwirtschaft</a:t>
            </a:r>
            <a:r>
              <a:rPr lang="de-DE" sz="2300" noProof="0"/>
              <a:t> </a:t>
            </a:r>
            <a:endParaRPr lang="de-DE" sz="2300" b="1" noProof="0"/>
          </a:p>
        </p:txBody>
      </p:sp>
      <p:pic>
        <p:nvPicPr>
          <p:cNvPr id="6" name="Grafik 5">
            <a:extLst>
              <a:ext uri="{FF2B5EF4-FFF2-40B4-BE49-F238E27FC236}">
                <a16:creationId xmlns:a16="http://schemas.microsoft.com/office/drawing/2014/main" id="{003D2AF3-0A6D-615B-E06D-7AA03FF3A178}"/>
              </a:ext>
            </a:extLst>
          </p:cNvPr>
          <p:cNvPicPr>
            <a:picLocks noChangeAspect="1"/>
          </p:cNvPicPr>
          <p:nvPr/>
        </p:nvPicPr>
        <p:blipFill>
          <a:blip r:embed="rId3"/>
          <a:stretch>
            <a:fillRect/>
          </a:stretch>
        </p:blipFill>
        <p:spPr>
          <a:xfrm>
            <a:off x="450000" y="2968621"/>
            <a:ext cx="612000" cy="612000"/>
          </a:xfrm>
          <a:prstGeom prst="rect">
            <a:avLst/>
          </a:prstGeom>
        </p:spPr>
      </p:pic>
      <p:pic>
        <p:nvPicPr>
          <p:cNvPr id="10" name="Grafik 9">
            <a:extLst>
              <a:ext uri="{FF2B5EF4-FFF2-40B4-BE49-F238E27FC236}">
                <a16:creationId xmlns:a16="http://schemas.microsoft.com/office/drawing/2014/main" id="{BFBA4D79-A445-64AD-4FA1-1AF8A815C2D3}"/>
              </a:ext>
            </a:extLst>
          </p:cNvPr>
          <p:cNvPicPr>
            <a:picLocks noChangeAspect="1"/>
          </p:cNvPicPr>
          <p:nvPr/>
        </p:nvPicPr>
        <p:blipFill>
          <a:blip r:embed="rId4"/>
          <a:stretch>
            <a:fillRect/>
          </a:stretch>
        </p:blipFill>
        <p:spPr>
          <a:xfrm>
            <a:off x="448737" y="3876184"/>
            <a:ext cx="613263" cy="613263"/>
          </a:xfrm>
          <a:prstGeom prst="rect">
            <a:avLst/>
          </a:prstGeom>
        </p:spPr>
      </p:pic>
      <p:pic>
        <p:nvPicPr>
          <p:cNvPr id="14" name="Grafik 13">
            <a:extLst>
              <a:ext uri="{FF2B5EF4-FFF2-40B4-BE49-F238E27FC236}">
                <a16:creationId xmlns:a16="http://schemas.microsoft.com/office/drawing/2014/main" id="{D464029E-B5C8-00A0-9B0E-B32193DC71D6}"/>
              </a:ext>
            </a:extLst>
          </p:cNvPr>
          <p:cNvPicPr>
            <a:picLocks noChangeAspect="1"/>
          </p:cNvPicPr>
          <p:nvPr/>
        </p:nvPicPr>
        <p:blipFill>
          <a:blip r:embed="rId5"/>
          <a:stretch>
            <a:fillRect/>
          </a:stretch>
        </p:blipFill>
        <p:spPr>
          <a:xfrm>
            <a:off x="450000" y="5652245"/>
            <a:ext cx="612000" cy="612000"/>
          </a:xfrm>
          <a:prstGeom prst="rect">
            <a:avLst/>
          </a:prstGeom>
        </p:spPr>
      </p:pic>
      <p:pic>
        <p:nvPicPr>
          <p:cNvPr id="20" name="Grafik 19">
            <a:extLst>
              <a:ext uri="{FF2B5EF4-FFF2-40B4-BE49-F238E27FC236}">
                <a16:creationId xmlns:a16="http://schemas.microsoft.com/office/drawing/2014/main" id="{8A46641F-8BD9-E59A-7439-0A150181C6F0}"/>
              </a:ext>
            </a:extLst>
          </p:cNvPr>
          <p:cNvPicPr>
            <a:picLocks noChangeAspect="1"/>
          </p:cNvPicPr>
          <p:nvPr/>
        </p:nvPicPr>
        <p:blipFill>
          <a:blip r:embed="rId6"/>
          <a:stretch>
            <a:fillRect/>
          </a:stretch>
        </p:blipFill>
        <p:spPr>
          <a:xfrm>
            <a:off x="448737" y="4764846"/>
            <a:ext cx="612000" cy="612000"/>
          </a:xfrm>
          <a:prstGeom prst="rect">
            <a:avLst/>
          </a:prstGeom>
        </p:spPr>
      </p:pic>
      <p:pic>
        <p:nvPicPr>
          <p:cNvPr id="22" name="Grafik 21">
            <a:extLst>
              <a:ext uri="{FF2B5EF4-FFF2-40B4-BE49-F238E27FC236}">
                <a16:creationId xmlns:a16="http://schemas.microsoft.com/office/drawing/2014/main" id="{AAC16C14-DD69-63F4-8502-0D378243798D}"/>
              </a:ext>
            </a:extLst>
          </p:cNvPr>
          <p:cNvPicPr>
            <a:picLocks noChangeAspect="1"/>
          </p:cNvPicPr>
          <p:nvPr/>
        </p:nvPicPr>
        <p:blipFill>
          <a:blip r:embed="rId7"/>
          <a:stretch>
            <a:fillRect/>
          </a:stretch>
        </p:blipFill>
        <p:spPr>
          <a:xfrm>
            <a:off x="450000" y="2063185"/>
            <a:ext cx="612000" cy="612000"/>
          </a:xfrm>
          <a:prstGeom prst="rect">
            <a:avLst/>
          </a:prstGeom>
        </p:spPr>
      </p:pic>
      <p:pic>
        <p:nvPicPr>
          <p:cNvPr id="5" name="Grafik 4" descr="Ein Bild, das Text, Screenshot, Schrift, Kreis enthält.&#10;&#10;Automatisch generierte Beschreibung">
            <a:extLst>
              <a:ext uri="{FF2B5EF4-FFF2-40B4-BE49-F238E27FC236}">
                <a16:creationId xmlns:a16="http://schemas.microsoft.com/office/drawing/2014/main" id="{FB2C409F-5DA3-8828-443E-45822B00B31C}"/>
              </a:ext>
            </a:extLst>
          </p:cNvPr>
          <p:cNvPicPr>
            <a:picLocks noChangeAspect="1"/>
          </p:cNvPicPr>
          <p:nvPr/>
        </p:nvPicPr>
        <p:blipFill>
          <a:blip r:embed="rId8"/>
          <a:stretch>
            <a:fillRect/>
          </a:stretch>
        </p:blipFill>
        <p:spPr>
          <a:xfrm>
            <a:off x="6212455" y="1521545"/>
            <a:ext cx="5644478" cy="4230000"/>
          </a:xfrm>
          <a:prstGeom prst="rect">
            <a:avLst/>
          </a:prstGeom>
        </p:spPr>
      </p:pic>
    </p:spTree>
    <p:extLst>
      <p:ext uri="{BB962C8B-B14F-4D97-AF65-F5344CB8AC3E}">
        <p14:creationId xmlns:p14="http://schemas.microsoft.com/office/powerpoint/2010/main" val="32298548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7B7F693C-96B6-F64C-B595-54FEB5658EB3}"/>
              </a:ext>
            </a:extLst>
          </p:cNvPr>
          <p:cNvSpPr>
            <a:spLocks noGrp="1"/>
          </p:cNvSpPr>
          <p:nvPr>
            <p:ph idx="1"/>
          </p:nvPr>
        </p:nvSpPr>
        <p:spPr>
          <a:xfrm>
            <a:off x="676170" y="1825625"/>
            <a:ext cx="10838271" cy="4351338"/>
          </a:xfrm>
        </p:spPr>
        <p:txBody>
          <a:bodyPr vert="horz" lIns="91440" tIns="45720" rIns="91440" bIns="45720" rtlCol="0" anchor="t">
            <a:normAutofit/>
          </a:bodyPr>
          <a:lstStyle/>
          <a:p>
            <a:pPr marL="0" indent="0">
              <a:lnSpc>
                <a:spcPct val="200000"/>
              </a:lnSpc>
              <a:buNone/>
            </a:pPr>
            <a:r>
              <a:rPr lang="de-DE" sz="2300">
                <a:latin typeface="Arial"/>
                <a:cs typeface="Arial"/>
              </a:rPr>
              <a:t>         Emissionsbudgets festlegen</a:t>
            </a:r>
          </a:p>
          <a:p>
            <a:pPr marL="0" indent="0">
              <a:lnSpc>
                <a:spcPct val="200000"/>
              </a:lnSpc>
              <a:buNone/>
            </a:pPr>
            <a:r>
              <a:rPr lang="de-DE" sz="2300">
                <a:latin typeface="Arial"/>
                <a:cs typeface="Arial"/>
              </a:rPr>
              <a:t>         </a:t>
            </a:r>
            <a:r>
              <a:rPr lang="de-DE" sz="2300" err="1">
                <a:latin typeface="Arial"/>
                <a:cs typeface="Arial"/>
              </a:rPr>
              <a:t>Bürger:innenrat</a:t>
            </a:r>
            <a:r>
              <a:rPr lang="de-DE" sz="2300">
                <a:latin typeface="Arial"/>
                <a:cs typeface="Arial"/>
              </a:rPr>
              <a:t> einführen</a:t>
            </a:r>
          </a:p>
          <a:p>
            <a:pPr marL="0" indent="0">
              <a:lnSpc>
                <a:spcPct val="200000"/>
              </a:lnSpc>
              <a:buNone/>
            </a:pPr>
            <a:r>
              <a:rPr lang="de-DE" sz="2300">
                <a:latin typeface="Arial"/>
                <a:cs typeface="Arial"/>
              </a:rPr>
              <a:t>         </a:t>
            </a:r>
            <a:r>
              <a:rPr lang="de-DE" sz="2300" err="1">
                <a:latin typeface="Arial"/>
                <a:cs typeface="Arial"/>
              </a:rPr>
              <a:t>Expert:innenrat</a:t>
            </a:r>
            <a:r>
              <a:rPr lang="de-DE" sz="2300">
                <a:latin typeface="Arial"/>
                <a:cs typeface="Arial"/>
              </a:rPr>
              <a:t> reformieren</a:t>
            </a:r>
          </a:p>
          <a:p>
            <a:pPr marL="0" indent="0">
              <a:lnSpc>
                <a:spcPct val="200000"/>
              </a:lnSpc>
              <a:buNone/>
            </a:pPr>
            <a:r>
              <a:rPr lang="de-DE" sz="2300">
                <a:latin typeface="Arial"/>
                <a:cs typeface="Arial"/>
              </a:rPr>
              <a:t>         Möglichkeit zur Emissionsmengenverschiebung aufheben</a:t>
            </a:r>
          </a:p>
          <a:p>
            <a:pPr marL="0" indent="0">
              <a:lnSpc>
                <a:spcPct val="200000"/>
              </a:lnSpc>
              <a:buNone/>
            </a:pPr>
            <a:r>
              <a:rPr lang="de-DE" sz="2300"/>
              <a:t>         Allgemeine Klimapflicht einführen</a:t>
            </a:r>
          </a:p>
        </p:txBody>
      </p:sp>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a:latin typeface="Arial"/>
                <a:cs typeface="Arial"/>
              </a:rPr>
              <a:t>Kernmaßnahmen </a:t>
            </a:r>
            <a:r>
              <a:rPr lang="de-DE" sz="2300" b="1">
                <a:latin typeface="Arial"/>
                <a:cs typeface="Arial"/>
              </a:rPr>
              <a:t>Klimaschutzgesetz</a:t>
            </a:r>
            <a:endParaRPr lang="de-DE" sz="2300" noProof="0"/>
          </a:p>
        </p:txBody>
      </p:sp>
      <p:pic>
        <p:nvPicPr>
          <p:cNvPr id="13" name="Grafik 12">
            <a:extLst>
              <a:ext uri="{FF2B5EF4-FFF2-40B4-BE49-F238E27FC236}">
                <a16:creationId xmlns:a16="http://schemas.microsoft.com/office/drawing/2014/main" id="{F9EFF7FD-75E4-38FC-6DA6-2DFB527FF852}"/>
              </a:ext>
            </a:extLst>
          </p:cNvPr>
          <p:cNvPicPr>
            <a:picLocks noChangeAspect="1"/>
          </p:cNvPicPr>
          <p:nvPr/>
        </p:nvPicPr>
        <p:blipFill>
          <a:blip r:embed="rId3"/>
          <a:stretch>
            <a:fillRect/>
          </a:stretch>
        </p:blipFill>
        <p:spPr>
          <a:xfrm>
            <a:off x="695349" y="1954115"/>
            <a:ext cx="612000" cy="612000"/>
          </a:xfrm>
          <a:prstGeom prst="rect">
            <a:avLst/>
          </a:prstGeom>
        </p:spPr>
      </p:pic>
      <p:pic>
        <p:nvPicPr>
          <p:cNvPr id="16" name="Grafik 15">
            <a:extLst>
              <a:ext uri="{FF2B5EF4-FFF2-40B4-BE49-F238E27FC236}">
                <a16:creationId xmlns:a16="http://schemas.microsoft.com/office/drawing/2014/main" id="{191BA9F2-2BBB-581A-8F28-F2B4AD12DB45}"/>
              </a:ext>
            </a:extLst>
          </p:cNvPr>
          <p:cNvPicPr>
            <a:picLocks noChangeAspect="1"/>
          </p:cNvPicPr>
          <p:nvPr/>
        </p:nvPicPr>
        <p:blipFill>
          <a:blip r:embed="rId4"/>
          <a:stretch>
            <a:fillRect/>
          </a:stretch>
        </p:blipFill>
        <p:spPr>
          <a:xfrm>
            <a:off x="699282" y="3653285"/>
            <a:ext cx="612000" cy="612000"/>
          </a:xfrm>
          <a:prstGeom prst="rect">
            <a:avLst/>
          </a:prstGeom>
        </p:spPr>
      </p:pic>
      <p:pic>
        <p:nvPicPr>
          <p:cNvPr id="23" name="Grafik 22">
            <a:extLst>
              <a:ext uri="{FF2B5EF4-FFF2-40B4-BE49-F238E27FC236}">
                <a16:creationId xmlns:a16="http://schemas.microsoft.com/office/drawing/2014/main" id="{630133D1-65C9-6D64-9475-BAF2F7A89E62}"/>
              </a:ext>
            </a:extLst>
          </p:cNvPr>
          <p:cNvPicPr>
            <a:picLocks noChangeAspect="1"/>
          </p:cNvPicPr>
          <p:nvPr/>
        </p:nvPicPr>
        <p:blipFill>
          <a:blip r:embed="rId5"/>
          <a:stretch>
            <a:fillRect/>
          </a:stretch>
        </p:blipFill>
        <p:spPr>
          <a:xfrm>
            <a:off x="693890" y="2803700"/>
            <a:ext cx="612000" cy="612000"/>
          </a:xfrm>
          <a:prstGeom prst="rect">
            <a:avLst/>
          </a:prstGeom>
        </p:spPr>
      </p:pic>
      <p:pic>
        <p:nvPicPr>
          <p:cNvPr id="25" name="Grafik 24">
            <a:extLst>
              <a:ext uri="{FF2B5EF4-FFF2-40B4-BE49-F238E27FC236}">
                <a16:creationId xmlns:a16="http://schemas.microsoft.com/office/drawing/2014/main" id="{F83C20FB-6895-56BC-61ED-EF66BA48084C}"/>
              </a:ext>
            </a:extLst>
          </p:cNvPr>
          <p:cNvPicPr>
            <a:picLocks noChangeAspect="1"/>
          </p:cNvPicPr>
          <p:nvPr/>
        </p:nvPicPr>
        <p:blipFill>
          <a:blip r:embed="rId6"/>
          <a:stretch>
            <a:fillRect/>
          </a:stretch>
        </p:blipFill>
        <p:spPr>
          <a:xfrm>
            <a:off x="717748" y="4502870"/>
            <a:ext cx="612000" cy="612000"/>
          </a:xfrm>
          <a:prstGeom prst="rect">
            <a:avLst/>
          </a:prstGeom>
        </p:spPr>
      </p:pic>
      <p:pic>
        <p:nvPicPr>
          <p:cNvPr id="27" name="Grafik 26">
            <a:extLst>
              <a:ext uri="{FF2B5EF4-FFF2-40B4-BE49-F238E27FC236}">
                <a16:creationId xmlns:a16="http://schemas.microsoft.com/office/drawing/2014/main" id="{DF138A83-10B6-4375-26EF-DDE36C896FE0}"/>
              </a:ext>
            </a:extLst>
          </p:cNvPr>
          <p:cNvPicPr>
            <a:picLocks noChangeAspect="1"/>
          </p:cNvPicPr>
          <p:nvPr/>
        </p:nvPicPr>
        <p:blipFill>
          <a:blip r:embed="rId7"/>
          <a:stretch>
            <a:fillRect/>
          </a:stretch>
        </p:blipFill>
        <p:spPr>
          <a:xfrm>
            <a:off x="717748" y="5352455"/>
            <a:ext cx="612000" cy="612000"/>
          </a:xfrm>
          <a:prstGeom prst="rect">
            <a:avLst/>
          </a:prstGeom>
        </p:spPr>
      </p:pic>
    </p:spTree>
    <p:extLst>
      <p:ext uri="{BB962C8B-B14F-4D97-AF65-F5344CB8AC3E}">
        <p14:creationId xmlns:p14="http://schemas.microsoft.com/office/powerpoint/2010/main" val="26819858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57035D5A-5528-6D4E-9C73-02A13F39F187}"/>
              </a:ext>
            </a:extLst>
          </p:cNvPr>
          <p:cNvSpPr>
            <a:spLocks noGrp="1"/>
          </p:cNvSpPr>
          <p:nvPr>
            <p:ph idx="1"/>
          </p:nvPr>
        </p:nvSpPr>
        <p:spPr/>
        <p:txBody>
          <a:bodyPr/>
          <a:lstStyle/>
          <a:p>
            <a:pPr marL="0" indent="0">
              <a:buNone/>
            </a:pPr>
            <a:r>
              <a:rPr lang="de-DE" dirty="0"/>
              <a:t>Es gibt bestimmte Hebel, die schnelles Handeln Deutschlands ermöglichen und eine große Wirkung auf die globalen Emissionen haben. Dazu gehören: </a:t>
            </a:r>
          </a:p>
          <a:p>
            <a:r>
              <a:rPr lang="de-DE" dirty="0"/>
              <a:t>Verringerung der Methanemissionen u.a. von Gas-Pipelines und Mülldeponien durchsetzen</a:t>
            </a:r>
          </a:p>
          <a:p>
            <a:r>
              <a:rPr lang="de-DE" dirty="0"/>
              <a:t>Schließung von Kohlekraftwerken fördern </a:t>
            </a:r>
          </a:p>
          <a:p>
            <a:r>
              <a:rPr lang="de-DE" dirty="0"/>
              <a:t>Ausbau der Erneuerbaren Energien fördern</a:t>
            </a:r>
          </a:p>
          <a:p>
            <a:r>
              <a:rPr lang="de-DE" dirty="0"/>
              <a:t>Globale Mechanismen zur Vermeidung von Regenwaldrodung etablieren</a:t>
            </a:r>
          </a:p>
          <a:p>
            <a:pPr marL="0" indent="0">
              <a:buNone/>
            </a:pPr>
            <a:endParaRPr lang="de-DE" dirty="0"/>
          </a:p>
          <a:p>
            <a:r>
              <a:rPr lang="de-DE" dirty="0"/>
              <a:t>Eine Ausweitung und Verbesserung der Methanstrategie könnte ein Viertel der globalen Emissionen in den nächsten zehn Jahren mit geringen Kosten reduzieren </a:t>
            </a:r>
            <a:r>
              <a:rPr lang="de-DE" dirty="0">
                <a:sym typeface="Wingdings" panose="05000000000000000000" pitchFamily="2" charset="2"/>
              </a:rPr>
              <a:t> Wirkung: eine Verringerung des Temperaturanstiegs um 0,25°C.</a:t>
            </a:r>
            <a:endParaRPr lang="de-DE" dirty="0"/>
          </a:p>
          <a:p>
            <a:pPr marL="0" indent="0">
              <a:buNone/>
            </a:pPr>
            <a:endParaRPr lang="de-DE" dirty="0"/>
          </a:p>
        </p:txBody>
      </p:sp>
      <p:sp>
        <p:nvSpPr>
          <p:cNvPr id="4" name="Titel 3">
            <a:extLst>
              <a:ext uri="{FF2B5EF4-FFF2-40B4-BE49-F238E27FC236}">
                <a16:creationId xmlns:a16="http://schemas.microsoft.com/office/drawing/2014/main" id="{A168E94E-B78B-D4F6-CD16-8E3DDC571BAD}"/>
              </a:ext>
            </a:extLst>
          </p:cNvPr>
          <p:cNvSpPr>
            <a:spLocks noGrp="1"/>
          </p:cNvSpPr>
          <p:nvPr>
            <p:ph type="title"/>
          </p:nvPr>
        </p:nvSpPr>
        <p:spPr/>
        <p:txBody>
          <a:bodyPr/>
          <a:lstStyle/>
          <a:p>
            <a:r>
              <a:rPr lang="de-DE" dirty="0"/>
              <a:t>Internationaler Ausgleich: Große Hebel – Große Wirkung –</a:t>
            </a:r>
          </a:p>
        </p:txBody>
      </p:sp>
    </p:spTree>
    <p:extLst>
      <p:ext uri="{BB962C8B-B14F-4D97-AF65-F5344CB8AC3E}">
        <p14:creationId xmlns:p14="http://schemas.microsoft.com/office/powerpoint/2010/main" val="6716882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BC0B621-90FA-A1E1-F15F-34EFD0BA5C73}"/>
              </a:ext>
            </a:extLst>
          </p:cNvPr>
          <p:cNvSpPr>
            <a:spLocks noGrp="1"/>
          </p:cNvSpPr>
          <p:nvPr>
            <p:ph idx="1"/>
          </p:nvPr>
        </p:nvSpPr>
        <p:spPr/>
        <p:txBody>
          <a:bodyPr/>
          <a:lstStyle/>
          <a:p>
            <a:r>
              <a:rPr lang="de-DE" b="1" dirty="0"/>
              <a:t>Bilaterale Partnerschaften </a:t>
            </a:r>
            <a:r>
              <a:rPr lang="de-DE" dirty="0"/>
              <a:t>stärken: Mechanismen zur fairen und gleichen Partnerschaft festlegen </a:t>
            </a:r>
          </a:p>
          <a:p>
            <a:r>
              <a:rPr lang="de-DE" b="1" dirty="0"/>
              <a:t>Globale Emissionsmärkte </a:t>
            </a:r>
            <a:r>
              <a:rPr lang="de-DE" dirty="0"/>
              <a:t>etablieren: Monitoringsystem &amp; Bilanzierungsregeln verbessern, um u.a. Doppelzählungen zu vermeiden, z.B. REDD+ </a:t>
            </a:r>
          </a:p>
          <a:p>
            <a:r>
              <a:rPr lang="de-DE" b="1" dirty="0"/>
              <a:t>Internationale Klimafinanzierung: </a:t>
            </a:r>
            <a:r>
              <a:rPr lang="de-DE" dirty="0"/>
              <a:t>jährliche </a:t>
            </a:r>
            <a:r>
              <a:rPr lang="de-DE" dirty="0" err="1"/>
              <a:t>fiskale</a:t>
            </a:r>
            <a:r>
              <a:rPr lang="de-DE" dirty="0"/>
              <a:t> Unterstützung der vulnerablen Länder auf jährlich 8 Mrd. EUR erhöhen (Haushaltsplanung) </a:t>
            </a:r>
          </a:p>
          <a:p>
            <a:r>
              <a:rPr lang="de-DE" dirty="0"/>
              <a:t>Wichtig: Qualitätssicherung und Gewährleistung von </a:t>
            </a:r>
            <a:r>
              <a:rPr lang="de-DE" dirty="0" err="1"/>
              <a:t>Zusätzlichkeit</a:t>
            </a:r>
            <a:endParaRPr lang="de-DE" dirty="0"/>
          </a:p>
        </p:txBody>
      </p:sp>
      <p:sp>
        <p:nvSpPr>
          <p:cNvPr id="4" name="Titel 3">
            <a:extLst>
              <a:ext uri="{FF2B5EF4-FFF2-40B4-BE49-F238E27FC236}">
                <a16:creationId xmlns:a16="http://schemas.microsoft.com/office/drawing/2014/main" id="{0EA2D8CD-BA13-1A9F-761D-F2B17E2B178D}"/>
              </a:ext>
            </a:extLst>
          </p:cNvPr>
          <p:cNvSpPr>
            <a:spLocks noGrp="1"/>
          </p:cNvSpPr>
          <p:nvPr>
            <p:ph type="title"/>
          </p:nvPr>
        </p:nvSpPr>
        <p:spPr/>
        <p:txBody>
          <a:bodyPr/>
          <a:lstStyle/>
          <a:p>
            <a:r>
              <a:rPr lang="de-DE" dirty="0"/>
              <a:t>Rahmenbedingungen für den Internationalen Ausgleich </a:t>
            </a:r>
          </a:p>
        </p:txBody>
      </p:sp>
    </p:spTree>
    <p:extLst>
      <p:ext uri="{BB962C8B-B14F-4D97-AF65-F5344CB8AC3E}">
        <p14:creationId xmlns:p14="http://schemas.microsoft.com/office/powerpoint/2010/main" val="6726921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897C1BD7-788B-4749-AF4D-0AF209A566A0}"/>
              </a:ext>
            </a:extLst>
          </p:cNvPr>
          <p:cNvPicPr>
            <a:picLocks noChangeAspect="1"/>
          </p:cNvPicPr>
          <p:nvPr/>
        </p:nvPicPr>
        <p:blipFill>
          <a:blip r:embed="rId2"/>
          <a:stretch>
            <a:fillRect/>
          </a:stretch>
        </p:blipFill>
        <p:spPr>
          <a:xfrm>
            <a:off x="9219438" y="115744"/>
            <a:ext cx="2829657" cy="951594"/>
          </a:xfrm>
          <a:prstGeom prst="rect">
            <a:avLst/>
          </a:prstGeom>
        </p:spPr>
      </p:pic>
      <p:sp>
        <p:nvSpPr>
          <p:cNvPr id="2" name="Inhaltsplatzhalter 1">
            <a:extLst>
              <a:ext uri="{FF2B5EF4-FFF2-40B4-BE49-F238E27FC236}">
                <a16:creationId xmlns:a16="http://schemas.microsoft.com/office/drawing/2014/main" id="{44869400-2B8B-E3FF-429F-BC81A1B045A2}"/>
              </a:ext>
            </a:extLst>
          </p:cNvPr>
          <p:cNvSpPr>
            <a:spLocks noGrp="1"/>
          </p:cNvSpPr>
          <p:nvPr>
            <p:ph idx="1"/>
          </p:nvPr>
        </p:nvSpPr>
        <p:spPr>
          <a:xfrm>
            <a:off x="677559" y="1825625"/>
            <a:ext cx="10838271" cy="4351338"/>
          </a:xfrm>
        </p:spPr>
        <p:txBody>
          <a:bodyPr vert="horz" lIns="91440" tIns="45720" rIns="91440" bIns="45720" rtlCol="0" anchor="t">
            <a:normAutofit/>
          </a:bodyPr>
          <a:lstStyle/>
          <a:p>
            <a:pPr marL="269875" indent="-269875">
              <a:spcBef>
                <a:spcPts val="1200"/>
              </a:spcBef>
              <a:spcAft>
                <a:spcPts val="600"/>
              </a:spcAft>
              <a:buFont typeface="Arial" panose="020B0604020202020204" pitchFamily="34" charset="0"/>
              <a:buChar char="•"/>
            </a:pPr>
            <a:r>
              <a:rPr lang="de-DE" sz="2000">
                <a:solidFill>
                  <a:srgbClr val="000000"/>
                </a:solidFill>
                <a:latin typeface="Arial"/>
                <a:cs typeface="Arial"/>
              </a:rPr>
              <a:t>Eine Welt, in der zukünftige Generationen ein gutes Leben führen können</a:t>
            </a:r>
          </a:p>
          <a:p>
            <a:pPr marL="269875" indent="-269875">
              <a:spcBef>
                <a:spcPts val="1200"/>
              </a:spcBef>
              <a:spcAft>
                <a:spcPts val="600"/>
              </a:spcAft>
              <a:buFont typeface="Arial" panose="020B0604020202020204" pitchFamily="34" charset="0"/>
              <a:buChar char="•"/>
            </a:pPr>
            <a:r>
              <a:rPr lang="de-DE" sz="2000">
                <a:solidFill>
                  <a:srgbClr val="000000"/>
                </a:solidFill>
                <a:latin typeface="Arial"/>
                <a:cs typeface="Arial"/>
              </a:rPr>
              <a:t>Das bedeutet, die Erderwärmung auf 1,5 Grad zu begrenzen</a:t>
            </a:r>
          </a:p>
          <a:p>
            <a:pPr marL="269875" indent="-269875">
              <a:spcBef>
                <a:spcPts val="1200"/>
              </a:spcBef>
              <a:spcAft>
                <a:spcPts val="600"/>
              </a:spcAft>
              <a:buFont typeface="Arial" panose="020B0604020202020204" pitchFamily="34" charset="0"/>
              <a:buChar char="•"/>
            </a:pPr>
            <a:r>
              <a:rPr lang="de-DE" sz="2000">
                <a:solidFill>
                  <a:srgbClr val="000000"/>
                </a:solidFill>
                <a:latin typeface="Arial"/>
                <a:cs typeface="Arial"/>
              </a:rPr>
              <a:t>Wir machen Deutschland bis 2035 klimaneutral</a:t>
            </a:r>
          </a:p>
          <a:p>
            <a:pPr marL="269875" indent="-269875">
              <a:spcBef>
                <a:spcPts val="1200"/>
              </a:spcBef>
              <a:spcAft>
                <a:spcPts val="600"/>
              </a:spcAft>
              <a:buFont typeface="Arial" panose="020B0604020202020204" pitchFamily="34" charset="0"/>
              <a:buChar char="•"/>
            </a:pPr>
            <a:r>
              <a:rPr lang="de-DE" sz="2000">
                <a:solidFill>
                  <a:srgbClr val="000000"/>
                </a:solidFill>
                <a:latin typeface="Arial"/>
                <a:cs typeface="Arial"/>
              </a:rPr>
              <a:t>Dabei orientieren wir uns an dem aus dem Pariser Klimaabkommen resultierende Treibhausgas-Restbudget</a:t>
            </a:r>
          </a:p>
        </p:txBody>
      </p:sp>
      <p:sp>
        <p:nvSpPr>
          <p:cNvPr id="3" name="Titel 3">
            <a:extLst>
              <a:ext uri="{FF2B5EF4-FFF2-40B4-BE49-F238E27FC236}">
                <a16:creationId xmlns:a16="http://schemas.microsoft.com/office/drawing/2014/main" id="{4B4A34DD-6F98-18F4-7A84-EB47D38B2839}"/>
              </a:ext>
            </a:extLst>
          </p:cNvPr>
          <p:cNvSpPr>
            <a:spLocks noGrp="1"/>
          </p:cNvSpPr>
          <p:nvPr>
            <p:ph type="title"/>
          </p:nvPr>
        </p:nvSpPr>
        <p:spPr>
          <a:xfrm>
            <a:off x="677558" y="632647"/>
            <a:ext cx="8269671" cy="459357"/>
          </a:xfrm>
        </p:spPr>
        <p:txBody>
          <a:bodyPr/>
          <a:lstStyle/>
          <a:p>
            <a:r>
              <a:rPr lang="de-DE" noProof="0"/>
              <a:t>Unsere Vision</a:t>
            </a:r>
          </a:p>
        </p:txBody>
      </p:sp>
    </p:spTree>
    <p:extLst>
      <p:ext uri="{BB962C8B-B14F-4D97-AF65-F5344CB8AC3E}">
        <p14:creationId xmlns:p14="http://schemas.microsoft.com/office/powerpoint/2010/main" val="31481496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7">
            <a:extLst>
              <a:ext uri="{FF2B5EF4-FFF2-40B4-BE49-F238E27FC236}">
                <a16:creationId xmlns:a16="http://schemas.microsoft.com/office/drawing/2014/main" id="{6E851E29-9233-4401-AF21-FAA8775F7F77}"/>
              </a:ext>
            </a:extLst>
          </p:cNvPr>
          <p:cNvSpPr>
            <a:spLocks noGrp="1"/>
          </p:cNvSpPr>
          <p:nvPr>
            <p:ph type="title"/>
          </p:nvPr>
        </p:nvSpPr>
        <p:spPr>
          <a:xfrm>
            <a:off x="720000" y="504000"/>
            <a:ext cx="8178765" cy="716653"/>
          </a:xfrm>
        </p:spPr>
        <p:txBody>
          <a:bodyPr tIns="54000" bIns="54000" anchor="b"/>
          <a:lstStyle/>
          <a:p>
            <a:r>
              <a:rPr lang="de-DE">
                <a:latin typeface="Arial"/>
                <a:cs typeface="Arial"/>
              </a:rPr>
              <a:t>Baukastenprinzip</a:t>
            </a:r>
            <a:endParaRPr lang="de-DE"/>
          </a:p>
        </p:txBody>
      </p:sp>
      <p:pic>
        <p:nvPicPr>
          <p:cNvPr id="4" name="Grafik 3">
            <a:extLst>
              <a:ext uri="{FF2B5EF4-FFF2-40B4-BE49-F238E27FC236}">
                <a16:creationId xmlns:a16="http://schemas.microsoft.com/office/drawing/2014/main" id="{DFC5836F-B0A2-4215-8C50-5DB003F250BF}"/>
              </a:ext>
            </a:extLst>
          </p:cNvPr>
          <p:cNvPicPr>
            <a:picLocks noChangeAspect="1"/>
          </p:cNvPicPr>
          <p:nvPr/>
        </p:nvPicPr>
        <p:blipFill>
          <a:blip r:embed="rId2"/>
          <a:stretch>
            <a:fillRect/>
          </a:stretch>
        </p:blipFill>
        <p:spPr>
          <a:xfrm>
            <a:off x="6095999" y="1769965"/>
            <a:ext cx="5418441" cy="4406997"/>
          </a:xfrm>
          <a:prstGeom prst="rect">
            <a:avLst/>
          </a:prstGeom>
        </p:spPr>
      </p:pic>
      <p:sp>
        <p:nvSpPr>
          <p:cNvPr id="5" name="Inhaltsplatzhalter 5">
            <a:extLst>
              <a:ext uri="{FF2B5EF4-FFF2-40B4-BE49-F238E27FC236}">
                <a16:creationId xmlns:a16="http://schemas.microsoft.com/office/drawing/2014/main" id="{7D2ED7E0-0A29-4863-9629-E6F24C552A3E}"/>
              </a:ext>
            </a:extLst>
          </p:cNvPr>
          <p:cNvSpPr txBox="1">
            <a:spLocks/>
          </p:cNvSpPr>
          <p:nvPr/>
        </p:nvSpPr>
        <p:spPr>
          <a:xfrm>
            <a:off x="720000" y="1939131"/>
            <a:ext cx="3932541" cy="4237832"/>
          </a:xfrm>
          <a:prstGeom prst="rect">
            <a:avLst/>
          </a:prstGeom>
        </p:spPr>
        <p:txBody>
          <a:bodyPr vert="horz" lIns="91440" tIns="45720" rIns="91440" bIns="45720" rtlCol="0" anchor="t">
            <a:normAutofit lnSpcReduction="10000"/>
          </a:bodyPr>
          <a:lstStyle>
            <a:lvl1pPr marL="285750" indent="-285750" algn="l" defTabSz="914400" rtl="0" eaLnBrk="1" latinLnBrk="0" hangingPunct="1">
              <a:lnSpc>
                <a:spcPct val="11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Font typeface="Arial" panose="020B0604020202020204" pitchFamily="34" charset="0"/>
              <a:buNone/>
            </a:pPr>
            <a:r>
              <a:rPr lang="de-DE" sz="2000">
                <a:latin typeface="Arial"/>
                <a:cs typeface="Arial"/>
              </a:rPr>
              <a:t>Alle Baukasten-Bestandteile sind </a:t>
            </a:r>
            <a:r>
              <a:rPr lang="de-DE" sz="2000" b="1">
                <a:latin typeface="Arial"/>
                <a:cs typeface="Arial"/>
              </a:rPr>
              <a:t>aufeinander abgestimmt,</a:t>
            </a:r>
            <a:r>
              <a:rPr lang="de-DE" sz="2000">
                <a:latin typeface="Arial"/>
                <a:cs typeface="Arial"/>
              </a:rPr>
              <a:t> CO</a:t>
            </a:r>
            <a:r>
              <a:rPr lang="de-DE" sz="2000" baseline="-25000">
                <a:latin typeface="Arial"/>
                <a:cs typeface="Arial"/>
              </a:rPr>
              <a:t>2</a:t>
            </a:r>
            <a:r>
              <a:rPr lang="de-DE" sz="2000">
                <a:latin typeface="Arial"/>
                <a:cs typeface="Arial"/>
              </a:rPr>
              <a:t>-bilanziert und führen gemeinsam zur Einhaltung des 1,5-Grad-Limits. </a:t>
            </a:r>
          </a:p>
          <a:p>
            <a:pPr marL="0" indent="0">
              <a:lnSpc>
                <a:spcPct val="100000"/>
              </a:lnSpc>
              <a:spcBef>
                <a:spcPts val="0"/>
              </a:spcBef>
              <a:buFont typeface="Arial" panose="020B0604020202020204" pitchFamily="34" charset="0"/>
              <a:buNone/>
            </a:pPr>
            <a:endParaRPr lang="de-DE" sz="2000">
              <a:latin typeface="Arial"/>
              <a:cs typeface="Arial"/>
            </a:endParaRPr>
          </a:p>
          <a:p>
            <a:pPr marL="0" indent="0">
              <a:lnSpc>
                <a:spcPct val="100000"/>
              </a:lnSpc>
              <a:spcBef>
                <a:spcPts val="0"/>
              </a:spcBef>
              <a:buFont typeface="Arial" panose="020B0604020202020204" pitchFamily="34" charset="0"/>
              <a:buNone/>
            </a:pPr>
            <a:r>
              <a:rPr lang="de-DE" sz="2000" b="1">
                <a:latin typeface="Arial"/>
                <a:cs typeface="Arial"/>
              </a:rPr>
              <a:t>Jede Streichung einer Maßnahme bedarf einer Alternative</a:t>
            </a:r>
            <a:r>
              <a:rPr lang="de-DE" sz="2000">
                <a:latin typeface="Arial"/>
                <a:cs typeface="Arial"/>
              </a:rPr>
              <a:t>, die eine gleich starke CO2-Einsparung mit sich bringen kann.</a:t>
            </a:r>
          </a:p>
          <a:p>
            <a:pPr marL="0" indent="0">
              <a:lnSpc>
                <a:spcPct val="100000"/>
              </a:lnSpc>
              <a:spcBef>
                <a:spcPts val="0"/>
              </a:spcBef>
              <a:buFont typeface="Arial" panose="020B0604020202020204" pitchFamily="34" charset="0"/>
              <a:buNone/>
            </a:pPr>
            <a:endParaRPr lang="de-DE" sz="2000">
              <a:latin typeface="Arial"/>
              <a:cs typeface="Arial"/>
            </a:endParaRPr>
          </a:p>
          <a:p>
            <a:pPr marL="0" indent="0">
              <a:lnSpc>
                <a:spcPct val="100000"/>
              </a:lnSpc>
              <a:spcBef>
                <a:spcPts val="0"/>
              </a:spcBef>
              <a:buFont typeface="Arial" panose="020B0604020202020204" pitchFamily="34" charset="0"/>
              <a:buNone/>
            </a:pPr>
            <a:r>
              <a:rPr lang="de-DE" sz="2000">
                <a:latin typeface="Arial"/>
                <a:cs typeface="Arial"/>
              </a:rPr>
              <a:t>Für viele Maßnahmen bieten wir bereits </a:t>
            </a:r>
            <a:r>
              <a:rPr lang="de-DE" sz="2000" b="1">
                <a:latin typeface="Arial"/>
                <a:cs typeface="Arial"/>
              </a:rPr>
              <a:t>Alternativen</a:t>
            </a:r>
            <a:r>
              <a:rPr lang="de-DE" sz="2000">
                <a:latin typeface="Arial"/>
                <a:cs typeface="Arial"/>
              </a:rPr>
              <a:t> an.</a:t>
            </a:r>
            <a:br>
              <a:rPr lang="en-US" sz="2000">
                <a:latin typeface="Arial"/>
                <a:cs typeface="Arial"/>
              </a:rPr>
            </a:br>
            <a:endParaRPr lang="en-US" sz="2000">
              <a:latin typeface="Arial"/>
              <a:cs typeface="Arial"/>
            </a:endParaRPr>
          </a:p>
          <a:p>
            <a:endParaRPr lang="de-DE" sz="2000"/>
          </a:p>
        </p:txBody>
      </p:sp>
      <p:sp>
        <p:nvSpPr>
          <p:cNvPr id="2" name="Textfeld 1">
            <a:extLst>
              <a:ext uri="{FF2B5EF4-FFF2-40B4-BE49-F238E27FC236}">
                <a16:creationId xmlns:a16="http://schemas.microsoft.com/office/drawing/2014/main" id="{1CEF7D70-6B9F-4134-99C7-8DE28A1A92E3}"/>
              </a:ext>
            </a:extLst>
          </p:cNvPr>
          <p:cNvSpPr txBox="1"/>
          <p:nvPr/>
        </p:nvSpPr>
        <p:spPr>
          <a:xfrm>
            <a:off x="6479177" y="5092319"/>
            <a:ext cx="1188472" cy="369332"/>
          </a:xfrm>
          <a:prstGeom prst="rect">
            <a:avLst/>
          </a:prstGeom>
          <a:solidFill>
            <a:srgbClr val="71ACAA"/>
          </a:solidFill>
        </p:spPr>
        <p:txBody>
          <a:bodyPr wrap="square" rtlCol="0">
            <a:spAutoFit/>
          </a:bodyPr>
          <a:lstStyle/>
          <a:p>
            <a:r>
              <a:rPr lang="de-DE" b="1"/>
              <a:t>ab 2025</a:t>
            </a:r>
          </a:p>
        </p:txBody>
      </p:sp>
      <p:sp>
        <p:nvSpPr>
          <p:cNvPr id="6" name="Textfeld 5">
            <a:extLst>
              <a:ext uri="{FF2B5EF4-FFF2-40B4-BE49-F238E27FC236}">
                <a16:creationId xmlns:a16="http://schemas.microsoft.com/office/drawing/2014/main" id="{D14E694B-C21A-4D3C-861B-BC9BC6C92CD5}"/>
              </a:ext>
            </a:extLst>
          </p:cNvPr>
          <p:cNvSpPr txBox="1"/>
          <p:nvPr/>
        </p:nvSpPr>
        <p:spPr>
          <a:xfrm>
            <a:off x="10045336" y="4467463"/>
            <a:ext cx="1319349" cy="861774"/>
          </a:xfrm>
          <a:prstGeom prst="rect">
            <a:avLst/>
          </a:prstGeom>
          <a:solidFill>
            <a:srgbClr val="4CBAC0"/>
          </a:solidFill>
        </p:spPr>
        <p:txBody>
          <a:bodyPr wrap="square" rtlCol="0">
            <a:spAutoFit/>
          </a:bodyPr>
          <a:lstStyle/>
          <a:p>
            <a:r>
              <a:rPr lang="de-DE" sz="1600"/>
              <a:t>keine neuen Gasheizkessel </a:t>
            </a:r>
          </a:p>
          <a:p>
            <a:r>
              <a:rPr lang="de-DE" b="1"/>
              <a:t>ab sofort</a:t>
            </a:r>
          </a:p>
        </p:txBody>
      </p:sp>
    </p:spTree>
    <p:extLst>
      <p:ext uri="{BB962C8B-B14F-4D97-AF65-F5344CB8AC3E}">
        <p14:creationId xmlns:p14="http://schemas.microsoft.com/office/powerpoint/2010/main" val="2117379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AB102F6-A882-7D40-939E-20912CA9D330}"/>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8" name="Objekt 7" hidden="1">
                        <a:extLst>
                          <a:ext uri="{FF2B5EF4-FFF2-40B4-BE49-F238E27FC236}">
                            <a16:creationId xmlns:a16="http://schemas.microsoft.com/office/drawing/2014/main" id="{6AB102F6-A882-7D40-939E-20912CA9D330}"/>
                          </a:ext>
                        </a:extLst>
                      </p:cNvPr>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F69D8B8-7373-AF4A-8BBF-A8D1BF386FB0}"/>
              </a:ext>
            </a:extLst>
          </p:cNvPr>
          <p:cNvSpPr>
            <a:spLocks noGrp="1"/>
          </p:cNvSpPr>
          <p:nvPr>
            <p:ph type="title"/>
          </p:nvPr>
        </p:nvSpPr>
        <p:spPr>
          <a:xfrm>
            <a:off x="1698226" y="254402"/>
            <a:ext cx="6979673" cy="804913"/>
          </a:xfrm>
        </p:spPr>
        <p:txBody>
          <a:bodyPr/>
          <a:lstStyle/>
          <a:p>
            <a:r>
              <a:rPr lang="de-DE">
                <a:latin typeface="Arial"/>
                <a:cs typeface="Arial"/>
              </a:rPr>
              <a:t>Klimawandel ist unsozial</a:t>
            </a:r>
            <a:endParaRPr lang="de-DE"/>
          </a:p>
        </p:txBody>
      </p:sp>
      <p:sp>
        <p:nvSpPr>
          <p:cNvPr id="3" name="Foliennummernplatzhalter 2">
            <a:extLst>
              <a:ext uri="{FF2B5EF4-FFF2-40B4-BE49-F238E27FC236}">
                <a16:creationId xmlns:a16="http://schemas.microsoft.com/office/drawing/2014/main" id="{325895DE-7AE9-3240-93A7-FDE36C72333F}"/>
              </a:ext>
            </a:extLst>
          </p:cNvPr>
          <p:cNvSpPr>
            <a:spLocks noGrp="1"/>
          </p:cNvSpPr>
          <p:nvPr>
            <p:ph type="sldNum" sz="quarter" idx="4"/>
          </p:nvPr>
        </p:nvSpPr>
        <p:spPr/>
        <p:txBody>
          <a:bodyPr/>
          <a:lstStyle/>
          <a:p>
            <a:r>
              <a:rPr lang="de-DE">
                <a:latin typeface="Arial"/>
                <a:cs typeface="Arial"/>
              </a:rPr>
              <a:t>4</a:t>
            </a:r>
            <a:endParaRPr lang="de-DE"/>
          </a:p>
        </p:txBody>
      </p:sp>
      <p:sp>
        <p:nvSpPr>
          <p:cNvPr id="4" name="Textplatzhalter 3">
            <a:extLst>
              <a:ext uri="{FF2B5EF4-FFF2-40B4-BE49-F238E27FC236}">
                <a16:creationId xmlns:a16="http://schemas.microsoft.com/office/drawing/2014/main" id="{3F81C2B2-10F4-A941-9CE0-947A701ECB06}"/>
              </a:ext>
            </a:extLst>
          </p:cNvPr>
          <p:cNvSpPr>
            <a:spLocks noGrp="1"/>
          </p:cNvSpPr>
          <p:nvPr>
            <p:ph type="body" sz="quarter" idx="12"/>
          </p:nvPr>
        </p:nvSpPr>
        <p:spPr>
          <a:xfrm>
            <a:off x="4332814" y="1262101"/>
            <a:ext cx="5983734" cy="5332796"/>
          </a:xfrm>
        </p:spPr>
        <p:txBody>
          <a:bodyPr anchor="t" anchorCtr="0"/>
          <a:lstStyle/>
          <a:p>
            <a:pPr marL="0" indent="0">
              <a:spcBef>
                <a:spcPts val="0"/>
              </a:spcBef>
              <a:spcAft>
                <a:spcPts val="600"/>
              </a:spcAft>
              <a:buNone/>
            </a:pPr>
            <a:endParaRPr lang="de-DE" b="1" dirty="0">
              <a:latin typeface="Arial"/>
              <a:cs typeface="Arial"/>
            </a:endParaRPr>
          </a:p>
          <a:p>
            <a:pPr marL="0" indent="0">
              <a:lnSpc>
                <a:spcPct val="100000"/>
              </a:lnSpc>
              <a:spcBef>
                <a:spcPts val="0"/>
              </a:spcBef>
              <a:spcAft>
                <a:spcPts val="600"/>
              </a:spcAft>
              <a:buNone/>
            </a:pPr>
            <a:r>
              <a:rPr lang="de-DE" b="1" dirty="0">
                <a:latin typeface="Arial"/>
                <a:cs typeface="Arial"/>
              </a:rPr>
              <a:t>Klimawandel ist unsozial</a:t>
            </a:r>
            <a:r>
              <a:rPr lang="de-DE" dirty="0">
                <a:latin typeface="Arial"/>
                <a:cs typeface="Arial"/>
              </a:rPr>
              <a:t>. Er wird vor allem von Wohl-habenden verursacht und trifft Ärmere besonders hart – national ebenso wie global. Und </a:t>
            </a:r>
            <a:r>
              <a:rPr lang="de-DE" b="1" dirty="0">
                <a:latin typeface="Arial"/>
                <a:cs typeface="Arial"/>
              </a:rPr>
              <a:t>was Deutschland tut</a:t>
            </a:r>
            <a:r>
              <a:rPr lang="de-DE" dirty="0">
                <a:latin typeface="Arial"/>
                <a:cs typeface="Arial"/>
              </a:rPr>
              <a:t>, setzt </a:t>
            </a:r>
            <a:r>
              <a:rPr lang="de-DE" b="1" dirty="0">
                <a:latin typeface="Arial"/>
                <a:cs typeface="Arial"/>
              </a:rPr>
              <a:t>wichtiges Signal </a:t>
            </a:r>
            <a:r>
              <a:rPr lang="de-DE" dirty="0">
                <a:latin typeface="Arial"/>
                <a:cs typeface="Arial"/>
              </a:rPr>
              <a:t>für die Welt und</a:t>
            </a:r>
            <a:r>
              <a:rPr lang="de-DE" b="1" dirty="0">
                <a:latin typeface="Arial"/>
                <a:cs typeface="Arial"/>
              </a:rPr>
              <a:t> bestimmt unsere zukünftige globale Bedeutung.  </a:t>
            </a:r>
          </a:p>
          <a:p>
            <a:pPr marL="0" indent="0">
              <a:lnSpc>
                <a:spcPct val="100000"/>
              </a:lnSpc>
              <a:spcBef>
                <a:spcPts val="0"/>
              </a:spcBef>
              <a:spcAft>
                <a:spcPts val="600"/>
              </a:spcAft>
              <a:buNone/>
            </a:pPr>
            <a:endParaRPr lang="de-DE" b="1" dirty="0">
              <a:latin typeface="Arial"/>
              <a:cs typeface="Arial"/>
            </a:endParaRPr>
          </a:p>
          <a:p>
            <a:pPr marL="0" indent="0">
              <a:lnSpc>
                <a:spcPct val="100000"/>
              </a:lnSpc>
              <a:spcBef>
                <a:spcPts val="0"/>
              </a:spcBef>
              <a:spcAft>
                <a:spcPts val="600"/>
              </a:spcAft>
              <a:buNone/>
            </a:pPr>
            <a:endParaRPr lang="de-DE" b="1" dirty="0">
              <a:latin typeface="Arial"/>
              <a:cs typeface="Arial"/>
            </a:endParaRPr>
          </a:p>
          <a:p>
            <a:pPr marL="0" indent="0">
              <a:lnSpc>
                <a:spcPct val="100000"/>
              </a:lnSpc>
              <a:spcBef>
                <a:spcPts val="0"/>
              </a:spcBef>
              <a:spcAft>
                <a:spcPts val="600"/>
              </a:spcAft>
              <a:buNone/>
            </a:pPr>
            <a:endParaRPr lang="de-DE" b="1" dirty="0">
              <a:latin typeface="Arial"/>
              <a:cs typeface="Arial"/>
            </a:endParaRPr>
          </a:p>
          <a:p>
            <a:pPr marL="0" indent="0">
              <a:lnSpc>
                <a:spcPct val="100000"/>
              </a:lnSpc>
              <a:spcBef>
                <a:spcPts val="0"/>
              </a:spcBef>
              <a:spcAft>
                <a:spcPts val="600"/>
              </a:spcAft>
              <a:buNone/>
            </a:pPr>
            <a:r>
              <a:rPr lang="de-DE" b="1" dirty="0">
                <a:latin typeface="Arial"/>
                <a:cs typeface="Arial"/>
              </a:rPr>
              <a:t>Wird die Klimawende gut gestaltet, birgt sie Chancen für Arbeitsmärkte, Verteilungsspielräume und sozialen Frieden. </a:t>
            </a:r>
          </a:p>
          <a:p>
            <a:pPr marL="0" indent="0">
              <a:lnSpc>
                <a:spcPct val="100000"/>
              </a:lnSpc>
              <a:spcBef>
                <a:spcPts val="0"/>
              </a:spcBef>
              <a:spcAft>
                <a:spcPts val="600"/>
              </a:spcAft>
              <a:buNone/>
            </a:pPr>
            <a:endParaRPr lang="de-DE" dirty="0">
              <a:latin typeface="Arial"/>
              <a:cs typeface="Arial"/>
            </a:endParaRPr>
          </a:p>
          <a:p>
            <a:pPr marL="0" indent="0">
              <a:lnSpc>
                <a:spcPct val="100000"/>
              </a:lnSpc>
              <a:spcBef>
                <a:spcPts val="0"/>
              </a:spcBef>
              <a:spcAft>
                <a:spcPts val="600"/>
              </a:spcAft>
              <a:buNone/>
            </a:pPr>
            <a:endParaRPr lang="de-DE" sz="800" b="1" dirty="0">
              <a:latin typeface="Arial"/>
              <a:cs typeface="Arial"/>
            </a:endParaRPr>
          </a:p>
          <a:p>
            <a:pPr marL="0" indent="0">
              <a:lnSpc>
                <a:spcPct val="100000"/>
              </a:lnSpc>
              <a:spcBef>
                <a:spcPts val="0"/>
              </a:spcBef>
              <a:spcAft>
                <a:spcPts val="600"/>
              </a:spcAft>
              <a:buNone/>
            </a:pPr>
            <a:br>
              <a:rPr lang="de-DE" dirty="0">
                <a:latin typeface="Arial"/>
                <a:cs typeface="Arial"/>
              </a:rPr>
            </a:br>
            <a:endParaRPr lang="de-DE" dirty="0">
              <a:latin typeface="Arial"/>
              <a:cs typeface="Arial"/>
            </a:endParaRPr>
          </a:p>
        </p:txBody>
      </p:sp>
      <p:pic>
        <p:nvPicPr>
          <p:cNvPr id="38915" name="Picture 3" descr="Assam floods in pics: Death toll touches 7, over 15 lakh ...">
            <a:extLst>
              <a:ext uri="{FF2B5EF4-FFF2-40B4-BE49-F238E27FC236}">
                <a16:creationId xmlns:a16="http://schemas.microsoft.com/office/drawing/2014/main" id="{FBE17331-D4A0-474C-95CA-5BC226AA134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98226" y="1839204"/>
            <a:ext cx="2522483" cy="1422939"/>
          </a:xfrm>
          <a:prstGeom prst="rect">
            <a:avLst/>
          </a:prstGeom>
          <a:noFill/>
          <a:extLst>
            <a:ext uri="{909E8E84-426E-40DD-AFC4-6F175D3DCCD1}">
              <a14:hiddenFill xmlns:a14="http://schemas.microsoft.com/office/drawing/2010/main">
                <a:solidFill>
                  <a:srgbClr val="FFFFFF"/>
                </a:solidFill>
              </a14:hiddenFill>
            </a:ext>
          </a:extLst>
        </p:spPr>
      </p:pic>
      <p:pic>
        <p:nvPicPr>
          <p:cNvPr id="6" name="Grafik 5" descr="Ein Bild, das draußen, Himmel, Abenteuer, Freizeitbeschäftigung im Freien enthält.&#10;&#10;Automatisch generierte Beschreibung">
            <a:extLst>
              <a:ext uri="{FF2B5EF4-FFF2-40B4-BE49-F238E27FC236}">
                <a16:creationId xmlns:a16="http://schemas.microsoft.com/office/drawing/2014/main" id="{213AAAAF-57E8-75CA-E12D-D35820D95676}"/>
              </a:ext>
            </a:extLst>
          </p:cNvPr>
          <p:cNvPicPr>
            <a:picLocks noChangeAspect="1"/>
          </p:cNvPicPr>
          <p:nvPr/>
        </p:nvPicPr>
        <p:blipFill>
          <a:blip r:embed="rId7"/>
          <a:stretch>
            <a:fillRect/>
          </a:stretch>
        </p:blipFill>
        <p:spPr>
          <a:xfrm>
            <a:off x="1698226" y="3928499"/>
            <a:ext cx="2146852" cy="1610139"/>
          </a:xfrm>
          <a:prstGeom prst="rect">
            <a:avLst/>
          </a:prstGeom>
        </p:spPr>
      </p:pic>
    </p:spTree>
    <p:extLst>
      <p:ext uri="{BB962C8B-B14F-4D97-AF65-F5344CB8AC3E}">
        <p14:creationId xmlns:p14="http://schemas.microsoft.com/office/powerpoint/2010/main" val="600281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AB102F6-A882-7D40-939E-20912CA9D330}"/>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8" name="Objekt 7" hidden="1">
                        <a:extLst>
                          <a:ext uri="{FF2B5EF4-FFF2-40B4-BE49-F238E27FC236}">
                            <a16:creationId xmlns:a16="http://schemas.microsoft.com/office/drawing/2014/main" id="{6AB102F6-A882-7D40-939E-20912CA9D330}"/>
                          </a:ext>
                        </a:extLst>
                      </p:cNvPr>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F69D8B8-7373-AF4A-8BBF-A8D1BF386FB0}"/>
              </a:ext>
            </a:extLst>
          </p:cNvPr>
          <p:cNvSpPr>
            <a:spLocks noGrp="1"/>
          </p:cNvSpPr>
          <p:nvPr>
            <p:ph type="title"/>
          </p:nvPr>
        </p:nvSpPr>
        <p:spPr>
          <a:xfrm>
            <a:off x="1698225" y="254402"/>
            <a:ext cx="7702449" cy="804913"/>
          </a:xfrm>
        </p:spPr>
        <p:txBody>
          <a:bodyPr/>
          <a:lstStyle/>
          <a:p>
            <a:r>
              <a:rPr lang="de-DE">
                <a:latin typeface="Arial"/>
                <a:cs typeface="Arial"/>
              </a:rPr>
              <a:t>Klimawende als Chance für soziale Agenda verstehen</a:t>
            </a:r>
            <a:endParaRPr lang="de-DE"/>
          </a:p>
        </p:txBody>
      </p:sp>
      <p:sp>
        <p:nvSpPr>
          <p:cNvPr id="3" name="Foliennummernplatzhalter 2">
            <a:extLst>
              <a:ext uri="{FF2B5EF4-FFF2-40B4-BE49-F238E27FC236}">
                <a16:creationId xmlns:a16="http://schemas.microsoft.com/office/drawing/2014/main" id="{325895DE-7AE9-3240-93A7-FDE36C72333F}"/>
              </a:ext>
            </a:extLst>
          </p:cNvPr>
          <p:cNvSpPr>
            <a:spLocks noGrp="1"/>
          </p:cNvSpPr>
          <p:nvPr>
            <p:ph type="sldNum" sz="quarter" idx="4"/>
          </p:nvPr>
        </p:nvSpPr>
        <p:spPr/>
        <p:txBody>
          <a:bodyPr/>
          <a:lstStyle/>
          <a:p>
            <a:r>
              <a:rPr lang="de-DE"/>
              <a:t>5</a:t>
            </a:r>
          </a:p>
        </p:txBody>
      </p:sp>
      <p:sp>
        <p:nvSpPr>
          <p:cNvPr id="4" name="Textplatzhalter 3">
            <a:extLst>
              <a:ext uri="{FF2B5EF4-FFF2-40B4-BE49-F238E27FC236}">
                <a16:creationId xmlns:a16="http://schemas.microsoft.com/office/drawing/2014/main" id="{3F81C2B2-10F4-A941-9CE0-947A701ECB06}"/>
              </a:ext>
            </a:extLst>
          </p:cNvPr>
          <p:cNvSpPr>
            <a:spLocks noGrp="1"/>
          </p:cNvSpPr>
          <p:nvPr>
            <p:ph type="body" sz="quarter" idx="12"/>
          </p:nvPr>
        </p:nvSpPr>
        <p:spPr>
          <a:xfrm>
            <a:off x="4379467" y="1588673"/>
            <a:ext cx="6136687" cy="4090233"/>
          </a:xfrm>
        </p:spPr>
        <p:txBody>
          <a:bodyPr anchor="t" anchorCtr="0"/>
          <a:lstStyle/>
          <a:p>
            <a:pPr marL="0" indent="0">
              <a:spcBef>
                <a:spcPts val="0"/>
              </a:spcBef>
              <a:buNone/>
            </a:pPr>
            <a:endParaRPr lang="de-DE" b="1">
              <a:latin typeface="Arial"/>
              <a:cs typeface="Arial"/>
            </a:endParaRPr>
          </a:p>
          <a:p>
            <a:pPr marL="0" indent="0">
              <a:spcBef>
                <a:spcPts val="0"/>
              </a:spcBef>
              <a:buNone/>
            </a:pPr>
            <a:r>
              <a:rPr lang="de-DE" b="1">
                <a:latin typeface="Arial"/>
                <a:cs typeface="Arial"/>
              </a:rPr>
              <a:t>Unsere Wahrnehmung</a:t>
            </a:r>
          </a:p>
          <a:p>
            <a:pPr marL="0" indent="0">
              <a:lnSpc>
                <a:spcPct val="100000"/>
              </a:lnSpc>
              <a:spcBef>
                <a:spcPts val="0"/>
              </a:spcBef>
              <a:buNone/>
            </a:pPr>
            <a:r>
              <a:rPr lang="de-DE">
                <a:latin typeface="Arial"/>
                <a:cs typeface="Arial"/>
              </a:rPr>
              <a:t>Im politischen Umfeld wird Klimawende oft als Bedrohung und nicht als Chance für den sozialen Frieden verstanden.</a:t>
            </a:r>
            <a:br>
              <a:rPr lang="de-DE">
                <a:latin typeface="Arial"/>
                <a:cs typeface="Arial"/>
              </a:rPr>
            </a:br>
            <a:br>
              <a:rPr lang="de-DE">
                <a:latin typeface="Arial"/>
                <a:cs typeface="Arial"/>
              </a:rPr>
            </a:br>
            <a:r>
              <a:rPr lang="de-DE">
                <a:latin typeface="Arial"/>
                <a:cs typeface="Arial"/>
              </a:rPr>
              <a:t>Die Klimawende kann als massives, rentables Konjunkturprogramm wirken, das Arbeitsplätze schafft und sozial Schwache entlastet – wenn sie gut gestaltet wird! </a:t>
            </a:r>
          </a:p>
          <a:p>
            <a:pPr marL="0" indent="0">
              <a:lnSpc>
                <a:spcPct val="100000"/>
              </a:lnSpc>
              <a:spcBef>
                <a:spcPts val="0"/>
              </a:spcBef>
              <a:buNone/>
            </a:pPr>
            <a:endParaRPr lang="de-DE">
              <a:latin typeface="Arial"/>
              <a:cs typeface="Arial"/>
            </a:endParaRPr>
          </a:p>
          <a:p>
            <a:pPr marL="0" indent="0">
              <a:lnSpc>
                <a:spcPct val="100000"/>
              </a:lnSpc>
              <a:spcBef>
                <a:spcPts val="0"/>
              </a:spcBef>
              <a:buNone/>
            </a:pPr>
            <a:endParaRPr lang="de-DE">
              <a:latin typeface="Arial"/>
              <a:cs typeface="Arial"/>
            </a:endParaRPr>
          </a:p>
          <a:p>
            <a:pPr marL="0" indent="0">
              <a:lnSpc>
                <a:spcPct val="100000"/>
              </a:lnSpc>
              <a:spcBef>
                <a:spcPts val="0"/>
              </a:spcBef>
              <a:buNone/>
            </a:pPr>
            <a:r>
              <a:rPr lang="de-DE" b="1">
                <a:latin typeface="Arial"/>
                <a:cs typeface="Arial"/>
              </a:rPr>
              <a:t>Ungenutzte Chancen aufzeigen</a:t>
            </a:r>
          </a:p>
          <a:p>
            <a:pPr marL="285750" indent="-285750">
              <a:lnSpc>
                <a:spcPct val="100000"/>
              </a:lnSpc>
              <a:spcBef>
                <a:spcPts val="0"/>
              </a:spcBef>
              <a:buFont typeface="Arial"/>
              <a:buChar char="•"/>
            </a:pPr>
            <a:r>
              <a:rPr lang="de-DE">
                <a:latin typeface="Arial"/>
                <a:cs typeface="Arial"/>
              </a:rPr>
              <a:t>Kritik an den bisherigen Entlastungspaketen der Ampel</a:t>
            </a:r>
            <a:endParaRPr lang="de-DE"/>
          </a:p>
          <a:p>
            <a:pPr>
              <a:lnSpc>
                <a:spcPct val="100000"/>
              </a:lnSpc>
              <a:spcBef>
                <a:spcPts val="0"/>
              </a:spcBef>
              <a:buFont typeface="Arial" panose="020B0604020202020204" pitchFamily="34" charset="0"/>
              <a:buChar char="•"/>
            </a:pPr>
            <a:r>
              <a:rPr lang="de-DE">
                <a:latin typeface="Arial"/>
                <a:cs typeface="Arial"/>
              </a:rPr>
              <a:t>Verweis auf sozial gerechtere und nicht-klimaschädliche Alternativen </a:t>
            </a:r>
            <a:br>
              <a:rPr lang="de-DE">
                <a:latin typeface="Arial"/>
                <a:cs typeface="Arial"/>
              </a:rPr>
            </a:br>
            <a:r>
              <a:rPr lang="de-DE">
                <a:latin typeface="Arial"/>
                <a:cs typeface="Arial"/>
              </a:rPr>
              <a:t>- Klimageld! </a:t>
            </a:r>
          </a:p>
          <a:p>
            <a:pPr>
              <a:lnSpc>
                <a:spcPct val="100000"/>
              </a:lnSpc>
              <a:spcBef>
                <a:spcPts val="0"/>
              </a:spcBef>
              <a:buFont typeface="Arial" panose="020B0604020202020204" pitchFamily="34" charset="0"/>
              <a:buChar char="•"/>
            </a:pPr>
            <a:r>
              <a:rPr lang="de-DE">
                <a:latin typeface="Arial"/>
                <a:cs typeface="Arial"/>
              </a:rPr>
              <a:t>Verweis auf Koalitionsvertrag </a:t>
            </a:r>
          </a:p>
        </p:txBody>
      </p:sp>
      <p:pic>
        <p:nvPicPr>
          <p:cNvPr id="67592" name="Picture 8" descr="Verschiedenes Team, Das Im Tauziehen Konkurriert Stockfoto ...">
            <a:extLst>
              <a:ext uri="{FF2B5EF4-FFF2-40B4-BE49-F238E27FC236}">
                <a16:creationId xmlns:a16="http://schemas.microsoft.com/office/drawing/2014/main" id="{EF43F914-73E3-9044-BEF3-6C5BD4B777A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70" y="2583397"/>
            <a:ext cx="2544861" cy="16912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6228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kt 7" hidden="1">
            <a:extLst>
              <a:ext uri="{FF2B5EF4-FFF2-40B4-BE49-F238E27FC236}">
                <a16:creationId xmlns:a16="http://schemas.microsoft.com/office/drawing/2014/main" id="{6AB102F6-A882-7D40-939E-20912CA9D330}"/>
              </a:ext>
            </a:extLst>
          </p:cNvPr>
          <p:cNvGraphicFramePr>
            <a:graphicFrameLocks noChangeAspect="1"/>
          </p:cNvGraphicFramePr>
          <p:nvPr>
            <p:custDataLst>
              <p:tags r:id="rId1"/>
            </p:custDataLst>
          </p:nvPr>
        </p:nvGraphicFramePr>
        <p:xfrm>
          <a:off x="1525589" y="1589"/>
          <a:ext cx="1587" cy="1587"/>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8" name="Objekt 7" hidden="1">
                        <a:extLst>
                          <a:ext uri="{FF2B5EF4-FFF2-40B4-BE49-F238E27FC236}">
                            <a16:creationId xmlns:a16="http://schemas.microsoft.com/office/drawing/2014/main" id="{6AB102F6-A882-7D40-939E-20912CA9D330}"/>
                          </a:ext>
                        </a:extLst>
                      </p:cNvPr>
                      <p:cNvPicPr/>
                      <p:nvPr/>
                    </p:nvPicPr>
                    <p:blipFill>
                      <a:blip r:embed="rId5"/>
                      <a:stretch>
                        <a:fillRect/>
                      </a:stretch>
                    </p:blipFill>
                    <p:spPr>
                      <a:xfrm>
                        <a:off x="1525589" y="1589"/>
                        <a:ext cx="1587" cy="1587"/>
                      </a:xfrm>
                      <a:prstGeom prst="rect">
                        <a:avLst/>
                      </a:prstGeom>
                    </p:spPr>
                  </p:pic>
                </p:oleObj>
              </mc:Fallback>
            </mc:AlternateContent>
          </a:graphicData>
        </a:graphic>
      </p:graphicFrame>
      <p:sp>
        <p:nvSpPr>
          <p:cNvPr id="2" name="Titel 1">
            <a:extLst>
              <a:ext uri="{FF2B5EF4-FFF2-40B4-BE49-F238E27FC236}">
                <a16:creationId xmlns:a16="http://schemas.microsoft.com/office/drawing/2014/main" id="{DF69D8B8-7373-AF4A-8BBF-A8D1BF386FB0}"/>
              </a:ext>
            </a:extLst>
          </p:cNvPr>
          <p:cNvSpPr>
            <a:spLocks noGrp="1"/>
          </p:cNvSpPr>
          <p:nvPr>
            <p:ph type="title"/>
          </p:nvPr>
        </p:nvSpPr>
        <p:spPr>
          <a:xfrm>
            <a:off x="1698226" y="254402"/>
            <a:ext cx="7267975" cy="804913"/>
          </a:xfrm>
        </p:spPr>
        <p:txBody>
          <a:bodyPr/>
          <a:lstStyle/>
          <a:p>
            <a:r>
              <a:rPr lang="de-DE">
                <a:latin typeface="Arial"/>
                <a:cs typeface="Arial"/>
              </a:rPr>
              <a:t>Klimawende progressiv &amp; sozial gestalten</a:t>
            </a:r>
            <a:endParaRPr lang="de-DE"/>
          </a:p>
        </p:txBody>
      </p:sp>
      <p:sp>
        <p:nvSpPr>
          <p:cNvPr id="3" name="Foliennummernplatzhalter 2">
            <a:extLst>
              <a:ext uri="{FF2B5EF4-FFF2-40B4-BE49-F238E27FC236}">
                <a16:creationId xmlns:a16="http://schemas.microsoft.com/office/drawing/2014/main" id="{325895DE-7AE9-3240-93A7-FDE36C72333F}"/>
              </a:ext>
            </a:extLst>
          </p:cNvPr>
          <p:cNvSpPr>
            <a:spLocks noGrp="1"/>
          </p:cNvSpPr>
          <p:nvPr>
            <p:ph type="sldNum" sz="quarter" idx="4"/>
          </p:nvPr>
        </p:nvSpPr>
        <p:spPr/>
        <p:txBody>
          <a:bodyPr/>
          <a:lstStyle/>
          <a:p>
            <a:r>
              <a:rPr lang="de-DE">
                <a:latin typeface="Arial"/>
                <a:cs typeface="Arial"/>
              </a:rPr>
              <a:t>6</a:t>
            </a:r>
            <a:endParaRPr lang="de-DE"/>
          </a:p>
        </p:txBody>
      </p:sp>
      <p:sp>
        <p:nvSpPr>
          <p:cNvPr id="4" name="Textplatzhalter 3">
            <a:extLst>
              <a:ext uri="{FF2B5EF4-FFF2-40B4-BE49-F238E27FC236}">
                <a16:creationId xmlns:a16="http://schemas.microsoft.com/office/drawing/2014/main" id="{3F81C2B2-10F4-A941-9CE0-947A701ECB06}"/>
              </a:ext>
            </a:extLst>
          </p:cNvPr>
          <p:cNvSpPr>
            <a:spLocks noGrp="1"/>
          </p:cNvSpPr>
          <p:nvPr>
            <p:ph type="body" sz="quarter" idx="12"/>
          </p:nvPr>
        </p:nvSpPr>
        <p:spPr>
          <a:xfrm>
            <a:off x="1815543" y="3426802"/>
            <a:ext cx="8280734" cy="3354708"/>
          </a:xfrm>
        </p:spPr>
        <p:txBody>
          <a:bodyPr anchor="t" anchorCtr="0"/>
          <a:lstStyle/>
          <a:p>
            <a:pPr marL="0" indent="0">
              <a:lnSpc>
                <a:spcPct val="100000"/>
              </a:lnSpc>
              <a:spcBef>
                <a:spcPts val="0"/>
              </a:spcBef>
              <a:buNone/>
            </a:pPr>
            <a:endParaRPr lang="de-DE" b="1" dirty="0"/>
          </a:p>
          <a:p>
            <a:pPr marL="0" indent="0">
              <a:lnSpc>
                <a:spcPct val="100000"/>
              </a:lnSpc>
              <a:spcBef>
                <a:spcPts val="0"/>
              </a:spcBef>
              <a:buNone/>
            </a:pPr>
            <a:endParaRPr lang="de-DE">
              <a:latin typeface="Arial"/>
              <a:cs typeface="Arial"/>
            </a:endParaRPr>
          </a:p>
          <a:p>
            <a:pPr marL="0" indent="0">
              <a:lnSpc>
                <a:spcPct val="100000"/>
              </a:lnSpc>
              <a:spcBef>
                <a:spcPts val="0"/>
              </a:spcBef>
              <a:buNone/>
            </a:pPr>
            <a:r>
              <a:rPr lang="de-DE" b="1" dirty="0">
                <a:latin typeface="Arial"/>
                <a:cs typeface="Arial"/>
              </a:rPr>
              <a:t>Aktuelle Herausforderung: </a:t>
            </a:r>
            <a:r>
              <a:rPr lang="de-DE" dirty="0">
                <a:latin typeface="Arial"/>
                <a:cs typeface="Arial"/>
              </a:rPr>
              <a:t>sozial schwache Haushalte besonders entlasten, wo Öl/Gas/Kohle teurer (Ukraine, Klimawende)...</a:t>
            </a:r>
          </a:p>
          <a:p>
            <a:pPr marL="0" indent="0">
              <a:lnSpc>
                <a:spcPct val="100000"/>
              </a:lnSpc>
              <a:spcBef>
                <a:spcPts val="0"/>
              </a:spcBef>
              <a:buNone/>
            </a:pPr>
            <a:endParaRPr lang="de-DE" dirty="0">
              <a:latin typeface="Arial"/>
              <a:cs typeface="Arial"/>
            </a:endParaRPr>
          </a:p>
          <a:p>
            <a:pPr marL="0" indent="0">
              <a:lnSpc>
                <a:spcPct val="100000"/>
              </a:lnSpc>
              <a:spcBef>
                <a:spcPts val="0"/>
              </a:spcBef>
              <a:buNone/>
            </a:pPr>
            <a:r>
              <a:rPr lang="de-DE" dirty="0">
                <a:latin typeface="Arial"/>
                <a:cs typeface="Arial"/>
              </a:rPr>
              <a:t>Dazu GZ:</a:t>
            </a:r>
            <a:endParaRPr lang="de-DE" dirty="0"/>
          </a:p>
          <a:p>
            <a:pPr marL="0" indent="0">
              <a:lnSpc>
                <a:spcPct val="100000"/>
              </a:lnSpc>
              <a:spcBef>
                <a:spcPts val="0"/>
              </a:spcBef>
              <a:buNone/>
            </a:pPr>
            <a:endParaRPr lang="de-DE" sz="800" b="1">
              <a:latin typeface="Arial"/>
              <a:cs typeface="Arial"/>
            </a:endParaRPr>
          </a:p>
          <a:p>
            <a:pPr marL="0" indent="0">
              <a:lnSpc>
                <a:spcPct val="100000"/>
              </a:lnSpc>
              <a:spcBef>
                <a:spcPts val="0"/>
              </a:spcBef>
              <a:buNone/>
            </a:pPr>
            <a:r>
              <a:rPr lang="de-DE" dirty="0">
                <a:latin typeface="Arial"/>
                <a:cs typeface="Arial"/>
              </a:rPr>
              <a:t>NICHT Energiepreise senken und CO2-Bepreisung verzögern, sondern CO2-Bepreisung umsetzen und als Pro-Kopf-Pauschale zurückgeben!</a:t>
            </a:r>
          </a:p>
        </p:txBody>
      </p:sp>
      <p:pic>
        <p:nvPicPr>
          <p:cNvPr id="6" name="Grafik 5">
            <a:extLst>
              <a:ext uri="{FF2B5EF4-FFF2-40B4-BE49-F238E27FC236}">
                <a16:creationId xmlns:a16="http://schemas.microsoft.com/office/drawing/2014/main" id="{1A212DB4-F418-C04A-BC8B-CAA96B0421DA}"/>
              </a:ext>
            </a:extLst>
          </p:cNvPr>
          <p:cNvPicPr>
            <a:picLocks noChangeAspect="1"/>
          </p:cNvPicPr>
          <p:nvPr/>
        </p:nvPicPr>
        <p:blipFill>
          <a:blip r:embed="rId6"/>
          <a:stretch>
            <a:fillRect/>
          </a:stretch>
        </p:blipFill>
        <p:spPr>
          <a:xfrm>
            <a:off x="1611578" y="1243440"/>
            <a:ext cx="4486390" cy="1737974"/>
          </a:xfrm>
          <a:prstGeom prst="rect">
            <a:avLst/>
          </a:prstGeom>
        </p:spPr>
      </p:pic>
      <p:sp>
        <p:nvSpPr>
          <p:cNvPr id="5" name="TextBox 4">
            <a:extLst>
              <a:ext uri="{FF2B5EF4-FFF2-40B4-BE49-F238E27FC236}">
                <a16:creationId xmlns:a16="http://schemas.microsoft.com/office/drawing/2014/main" id="{4374D035-60DF-E191-384C-E02E80692556}"/>
              </a:ext>
            </a:extLst>
          </p:cNvPr>
          <p:cNvSpPr txBox="1"/>
          <p:nvPr/>
        </p:nvSpPr>
        <p:spPr>
          <a:xfrm>
            <a:off x="6291945" y="1296955"/>
            <a:ext cx="3806889"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b="1" dirty="0">
                <a:solidFill>
                  <a:srgbClr val="001432"/>
                </a:solidFill>
                <a:latin typeface="Arial"/>
                <a:ea typeface="Arial"/>
                <a:cs typeface="Arial"/>
              </a:rPr>
              <a:t>Status Quo: </a:t>
            </a:r>
            <a:br>
              <a:rPr lang="de-DE" b="1" dirty="0">
                <a:latin typeface="Arial"/>
                <a:ea typeface="Arial"/>
                <a:cs typeface="Arial"/>
              </a:rPr>
            </a:br>
            <a:r>
              <a:rPr lang="de-DE" dirty="0">
                <a:solidFill>
                  <a:srgbClr val="001432"/>
                </a:solidFill>
                <a:latin typeface="Arial"/>
                <a:ea typeface="Arial"/>
                <a:cs typeface="Arial"/>
              </a:rPr>
              <a:t>Energiekosten bei unteren Einkommen </a:t>
            </a:r>
            <a:r>
              <a:rPr lang="de-DE" u="sng" dirty="0">
                <a:latin typeface="Arial"/>
                <a:ea typeface="Arial"/>
                <a:cs typeface="Arial"/>
              </a:rPr>
              <a:t>12% der Ausgaben</a:t>
            </a:r>
            <a:r>
              <a:rPr lang="de-DE" dirty="0">
                <a:latin typeface="Arial"/>
                <a:ea typeface="Arial"/>
                <a:cs typeface="Arial"/>
              </a:rPr>
              <a:t> (Stand 2021 – mittlerweile noch mehr!) </a:t>
            </a:r>
            <a:r>
              <a:rPr lang="de-DE" dirty="0">
                <a:solidFill>
                  <a:srgbClr val="001432"/>
                </a:solidFill>
                <a:latin typeface="Arial"/>
                <a:ea typeface="Arial"/>
                <a:cs typeface="Arial"/>
              </a:rPr>
              <a:t>bei oberen Einkommen halb so viel.</a:t>
            </a:r>
            <a:br>
              <a:rPr lang="de-DE" dirty="0">
                <a:solidFill>
                  <a:srgbClr val="001432"/>
                </a:solidFill>
                <a:latin typeface="Arial"/>
                <a:ea typeface="Arial"/>
                <a:cs typeface="Arial"/>
              </a:rPr>
            </a:br>
            <a:r>
              <a:rPr lang="de-DE" u="sng" dirty="0">
                <a:solidFill>
                  <a:srgbClr val="001432"/>
                </a:solidFill>
                <a:latin typeface="Arial"/>
                <a:ea typeface="Arial"/>
                <a:cs typeface="Arial"/>
              </a:rPr>
              <a:t>Steuerliche Entlastungen sind nicht sozial gerecht.</a:t>
            </a:r>
            <a:r>
              <a:rPr lang="de-DE" dirty="0">
                <a:solidFill>
                  <a:srgbClr val="001432"/>
                </a:solidFill>
                <a:latin typeface="Arial"/>
                <a:ea typeface="Arial"/>
                <a:cs typeface="Arial"/>
              </a:rPr>
              <a:t> </a:t>
            </a:r>
            <a:endParaRPr lang="de-DE">
              <a:latin typeface="Arial"/>
              <a:cs typeface="Arial"/>
            </a:endParaRPr>
          </a:p>
        </p:txBody>
      </p:sp>
    </p:spTree>
    <p:extLst>
      <p:ext uri="{BB962C8B-B14F-4D97-AF65-F5344CB8AC3E}">
        <p14:creationId xmlns:p14="http://schemas.microsoft.com/office/powerpoint/2010/main" val="226400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1ED5B0-FEFB-439C-BA93-24D7704FC7B9}"/>
              </a:ext>
            </a:extLst>
          </p:cNvPr>
          <p:cNvSpPr>
            <a:spLocks noGrp="1"/>
          </p:cNvSpPr>
          <p:nvPr>
            <p:ph type="ctrTitle"/>
          </p:nvPr>
        </p:nvSpPr>
        <p:spPr>
          <a:xfrm>
            <a:off x="784261" y="1584279"/>
            <a:ext cx="9144000" cy="3689442"/>
          </a:xfrm>
        </p:spPr>
        <p:txBody>
          <a:bodyPr>
            <a:normAutofit/>
          </a:bodyPr>
          <a:lstStyle/>
          <a:p>
            <a:pPr marL="0" indent="0">
              <a:lnSpc>
                <a:spcPct val="150000"/>
              </a:lnSpc>
              <a:spcBef>
                <a:spcPts val="0"/>
              </a:spcBef>
              <a:buFont typeface="Arial" panose="020B0604020202020204" pitchFamily="34" charset="0"/>
              <a:buNone/>
            </a:pPr>
            <a:r>
              <a:rPr lang="de-DE" dirty="0"/>
              <a:t>Vielen Dank für Ihre Zeit und Aufmerksamkeit!</a:t>
            </a:r>
            <a:br>
              <a:rPr lang="de-DE" dirty="0"/>
            </a:br>
            <a:endParaRPr lang="de-DE" dirty="0"/>
          </a:p>
        </p:txBody>
      </p:sp>
    </p:spTree>
    <p:extLst>
      <p:ext uri="{BB962C8B-B14F-4D97-AF65-F5344CB8AC3E}">
        <p14:creationId xmlns:p14="http://schemas.microsoft.com/office/powerpoint/2010/main" val="29521198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descr="Ein Bild, das Text, Screenshot, Schrift, Diagramm enthält.&#10;&#10;Automatisch generierte Beschreibung">
            <a:extLst>
              <a:ext uri="{FF2B5EF4-FFF2-40B4-BE49-F238E27FC236}">
                <a16:creationId xmlns:a16="http://schemas.microsoft.com/office/drawing/2014/main" id="{E22849A1-A5FA-C022-35B4-BB04E9627132}"/>
              </a:ext>
            </a:extLst>
          </p:cNvPr>
          <p:cNvPicPr>
            <a:picLocks noGrp="1" noChangeAspect="1"/>
          </p:cNvPicPr>
          <p:nvPr>
            <p:ph idx="1"/>
          </p:nvPr>
        </p:nvPicPr>
        <p:blipFill>
          <a:blip r:embed="rId3"/>
          <a:stretch>
            <a:fillRect/>
          </a:stretch>
        </p:blipFill>
        <p:spPr>
          <a:xfrm>
            <a:off x="676275" y="2115642"/>
            <a:ext cx="6492875" cy="3652242"/>
          </a:xfrm>
        </p:spPr>
      </p:pic>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dirty="0">
                <a:highlight>
                  <a:srgbClr val="A1D668"/>
                </a:highlight>
              </a:rPr>
              <a:t>Europäischer Emissionshandel (EU-ETS) </a:t>
            </a:r>
            <a:br>
              <a:rPr lang="de-DE" sz="2300" noProof="0" dirty="0">
                <a:highlight>
                  <a:srgbClr val="A1D668"/>
                </a:highlight>
              </a:rPr>
            </a:br>
            <a:r>
              <a:rPr lang="de-DE" sz="2300" noProof="0" dirty="0">
                <a:highlight>
                  <a:srgbClr val="FFFF00"/>
                </a:highlight>
              </a:rPr>
              <a:t>Nationale CO</a:t>
            </a:r>
            <a:r>
              <a:rPr lang="de-DE" sz="2300" baseline="-25000" noProof="0" dirty="0">
                <a:highlight>
                  <a:srgbClr val="FFFF00"/>
                </a:highlight>
              </a:rPr>
              <a:t>2</a:t>
            </a:r>
            <a:r>
              <a:rPr lang="de-DE" sz="2300" noProof="0" dirty="0">
                <a:highlight>
                  <a:srgbClr val="FFFF00"/>
                </a:highlight>
              </a:rPr>
              <a:t>-Steuer in Deutschland (</a:t>
            </a:r>
            <a:r>
              <a:rPr lang="de-DE" sz="2300" noProof="0" dirty="0" err="1">
                <a:highlight>
                  <a:srgbClr val="FFFF00"/>
                </a:highlight>
              </a:rPr>
              <a:t>nEHS</a:t>
            </a:r>
            <a:r>
              <a:rPr lang="de-DE" sz="2300" noProof="0" dirty="0">
                <a:highlight>
                  <a:srgbClr val="FFFF00"/>
                </a:highlight>
              </a:rPr>
              <a:t>)</a:t>
            </a:r>
            <a:br>
              <a:rPr lang="de-DE" sz="2300" noProof="0" dirty="0">
                <a:highlight>
                  <a:srgbClr val="FFFF00"/>
                </a:highlight>
              </a:rPr>
            </a:br>
            <a:br>
              <a:rPr lang="de-DE" sz="2300" noProof="0" dirty="0"/>
            </a:br>
            <a:r>
              <a:rPr lang="de-DE" sz="2300" noProof="0" dirty="0"/>
              <a:t> </a:t>
            </a:r>
          </a:p>
        </p:txBody>
      </p:sp>
      <p:sp>
        <p:nvSpPr>
          <p:cNvPr id="2" name="Ellipse 1">
            <a:extLst>
              <a:ext uri="{FF2B5EF4-FFF2-40B4-BE49-F238E27FC236}">
                <a16:creationId xmlns:a16="http://schemas.microsoft.com/office/drawing/2014/main" id="{6407C145-4613-1841-C7C9-C2931A2001BB}"/>
              </a:ext>
            </a:extLst>
          </p:cNvPr>
          <p:cNvSpPr/>
          <p:nvPr/>
        </p:nvSpPr>
        <p:spPr>
          <a:xfrm rot="19872322">
            <a:off x="461934" y="2806144"/>
            <a:ext cx="2516742" cy="961156"/>
          </a:xfrm>
          <a:prstGeom prst="ellipse">
            <a:avLst/>
          </a:prstGeom>
          <a:noFill/>
          <a:ln w="28575">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feld 2">
            <a:extLst>
              <a:ext uri="{FF2B5EF4-FFF2-40B4-BE49-F238E27FC236}">
                <a16:creationId xmlns:a16="http://schemas.microsoft.com/office/drawing/2014/main" id="{417627D6-883C-6DAD-EA69-AF27BE33A155}"/>
              </a:ext>
            </a:extLst>
          </p:cNvPr>
          <p:cNvSpPr txBox="1"/>
          <p:nvPr/>
        </p:nvSpPr>
        <p:spPr>
          <a:xfrm>
            <a:off x="386049" y="2701947"/>
            <a:ext cx="1721048" cy="584775"/>
          </a:xfrm>
          <a:prstGeom prst="rect">
            <a:avLst/>
          </a:prstGeom>
          <a:noFill/>
        </p:spPr>
        <p:txBody>
          <a:bodyPr wrap="square" rtlCol="0">
            <a:spAutoFit/>
          </a:bodyPr>
          <a:lstStyle/>
          <a:p>
            <a:pPr algn="ctr"/>
            <a:r>
              <a:rPr lang="de-DE" sz="1600" dirty="0">
                <a:highlight>
                  <a:srgbClr val="A1D668"/>
                </a:highlight>
              </a:rPr>
              <a:t>EU-ETS Marktpreis</a:t>
            </a:r>
          </a:p>
          <a:p>
            <a:pPr algn="ctr"/>
            <a:r>
              <a:rPr lang="de-DE" sz="1600" dirty="0">
                <a:highlight>
                  <a:srgbClr val="A1D668"/>
                </a:highlight>
              </a:rPr>
              <a:t>85 €/t CO</a:t>
            </a:r>
            <a:r>
              <a:rPr lang="de-DE" sz="1600" baseline="-25000" dirty="0">
                <a:highlight>
                  <a:srgbClr val="A1D668"/>
                </a:highlight>
              </a:rPr>
              <a:t>2</a:t>
            </a:r>
          </a:p>
        </p:txBody>
      </p:sp>
      <p:sp>
        <p:nvSpPr>
          <p:cNvPr id="5" name="Ellipse 4">
            <a:extLst>
              <a:ext uri="{FF2B5EF4-FFF2-40B4-BE49-F238E27FC236}">
                <a16:creationId xmlns:a16="http://schemas.microsoft.com/office/drawing/2014/main" id="{C06C9553-050C-E416-DD0B-AEA6441AD63A}"/>
              </a:ext>
            </a:extLst>
          </p:cNvPr>
          <p:cNvSpPr/>
          <p:nvPr/>
        </p:nvSpPr>
        <p:spPr>
          <a:xfrm rot="1925377">
            <a:off x="4093996" y="2883041"/>
            <a:ext cx="2254422" cy="900957"/>
          </a:xfrm>
          <a:prstGeom prst="ellipse">
            <a:avLst/>
          </a:prstGeom>
          <a:noFill/>
          <a:ln w="28575">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highlight>
                <a:srgbClr val="FFFF00"/>
              </a:highlight>
            </a:endParaRPr>
          </a:p>
        </p:txBody>
      </p:sp>
      <p:sp>
        <p:nvSpPr>
          <p:cNvPr id="6" name="Textfeld 5">
            <a:extLst>
              <a:ext uri="{FF2B5EF4-FFF2-40B4-BE49-F238E27FC236}">
                <a16:creationId xmlns:a16="http://schemas.microsoft.com/office/drawing/2014/main" id="{894ABB49-D347-EF7F-DAD9-C47354F2A5B6}"/>
              </a:ext>
            </a:extLst>
          </p:cNvPr>
          <p:cNvSpPr txBox="1"/>
          <p:nvPr/>
        </p:nvSpPr>
        <p:spPr>
          <a:xfrm>
            <a:off x="5009188" y="2844225"/>
            <a:ext cx="2007837" cy="584775"/>
          </a:xfrm>
          <a:prstGeom prst="rect">
            <a:avLst/>
          </a:prstGeom>
          <a:noFill/>
        </p:spPr>
        <p:txBody>
          <a:bodyPr wrap="square" rtlCol="0">
            <a:spAutoFit/>
          </a:bodyPr>
          <a:lstStyle/>
          <a:p>
            <a:pPr algn="ctr"/>
            <a:r>
              <a:rPr lang="de-DE" sz="1600" dirty="0">
                <a:highlight>
                  <a:srgbClr val="FFFF00"/>
                </a:highlight>
              </a:rPr>
              <a:t>Nationale CO</a:t>
            </a:r>
            <a:r>
              <a:rPr lang="de-DE" sz="1600" baseline="-25000" dirty="0">
                <a:highlight>
                  <a:srgbClr val="FFFF00"/>
                </a:highlight>
              </a:rPr>
              <a:t>2</a:t>
            </a:r>
            <a:r>
              <a:rPr lang="de-DE" sz="1600" dirty="0">
                <a:highlight>
                  <a:srgbClr val="FFFF00"/>
                </a:highlight>
              </a:rPr>
              <a:t>-Steuer:</a:t>
            </a:r>
          </a:p>
          <a:p>
            <a:pPr algn="ctr"/>
            <a:r>
              <a:rPr lang="de-DE" sz="1600" dirty="0">
                <a:highlight>
                  <a:srgbClr val="FFFF00"/>
                </a:highlight>
              </a:rPr>
              <a:t>30 €/t CO</a:t>
            </a:r>
            <a:r>
              <a:rPr lang="de-DE" sz="1600" baseline="-25000" dirty="0">
                <a:highlight>
                  <a:srgbClr val="FFFF00"/>
                </a:highlight>
              </a:rPr>
              <a:t>2</a:t>
            </a:r>
          </a:p>
        </p:txBody>
      </p:sp>
      <p:sp>
        <p:nvSpPr>
          <p:cNvPr id="8" name="Textfeld 7">
            <a:extLst>
              <a:ext uri="{FF2B5EF4-FFF2-40B4-BE49-F238E27FC236}">
                <a16:creationId xmlns:a16="http://schemas.microsoft.com/office/drawing/2014/main" id="{900BE79D-E5B5-9012-F9E2-98B3122B9B10}"/>
              </a:ext>
            </a:extLst>
          </p:cNvPr>
          <p:cNvSpPr txBox="1"/>
          <p:nvPr/>
        </p:nvSpPr>
        <p:spPr>
          <a:xfrm>
            <a:off x="7345017" y="1202635"/>
            <a:ext cx="4460935" cy="5324535"/>
          </a:xfrm>
          <a:prstGeom prst="rect">
            <a:avLst/>
          </a:prstGeom>
          <a:noFill/>
        </p:spPr>
        <p:txBody>
          <a:bodyPr wrap="square" rtlCol="0">
            <a:spAutoFit/>
          </a:bodyPr>
          <a:lstStyle/>
          <a:p>
            <a:pPr marL="0" marR="0">
              <a:spcBef>
                <a:spcPts val="0"/>
              </a:spcBef>
              <a:spcAft>
                <a:spcPts val="0"/>
              </a:spcAft>
            </a:pPr>
            <a:r>
              <a:rPr lang="de-DE" sz="1800" b="1" dirty="0">
                <a:effectLst/>
                <a:latin typeface="Calibri" panose="020F0502020204030204" pitchFamily="34" charset="0"/>
              </a:rPr>
              <a:t>Nationale CO</a:t>
            </a:r>
            <a:r>
              <a:rPr lang="de-DE" sz="1800" b="1" baseline="-25000" dirty="0">
                <a:effectLst/>
                <a:latin typeface="Calibri" panose="020F0502020204030204" pitchFamily="34" charset="0"/>
              </a:rPr>
              <a:t>2</a:t>
            </a:r>
            <a:r>
              <a:rPr lang="de-DE" sz="1800" b="1" dirty="0">
                <a:effectLst/>
                <a:latin typeface="Calibri" panose="020F0502020204030204" pitchFamily="34" charset="0"/>
              </a:rPr>
              <a:t>-Steuer:</a:t>
            </a:r>
          </a:p>
          <a:p>
            <a:pPr rtl="0" fontAlgn="ctr">
              <a:spcBef>
                <a:spcPts val="0"/>
              </a:spcBef>
              <a:spcAft>
                <a:spcPts val="0"/>
              </a:spcAft>
            </a:pPr>
            <a:r>
              <a:rPr lang="de-DE" sz="1600" dirty="0">
                <a:effectLst/>
                <a:latin typeface="Calibri" panose="020F0502020204030204" pitchFamily="34" charset="0"/>
              </a:rPr>
              <a:t>Umfasst die Bereiche </a:t>
            </a:r>
            <a:r>
              <a:rPr lang="de-DE" sz="1600" b="1" dirty="0">
                <a:effectLst/>
                <a:latin typeface="Calibri" panose="020F0502020204030204" pitchFamily="34" charset="0"/>
              </a:rPr>
              <a:t>Wärme und Verkehr</a:t>
            </a:r>
            <a:r>
              <a:rPr lang="de-DE" sz="1600" dirty="0">
                <a:effectLst/>
                <a:latin typeface="Calibri" panose="020F0502020204030204" pitchFamily="34" charset="0"/>
              </a:rPr>
              <a:t> (Treib- und Heizstoffe)</a:t>
            </a:r>
          </a:p>
          <a:p>
            <a:pPr rtl="0" fontAlgn="ctr">
              <a:spcBef>
                <a:spcPts val="0"/>
              </a:spcBef>
              <a:spcAft>
                <a:spcPts val="0"/>
              </a:spcAft>
            </a:pPr>
            <a:r>
              <a:rPr lang="de-DE" sz="1600" b="1" dirty="0">
                <a:effectLst/>
                <a:latin typeface="Calibri" panose="020F0502020204030204" pitchFamily="34" charset="0"/>
              </a:rPr>
              <a:t>Kosten:</a:t>
            </a:r>
            <a:endParaRPr lang="de-DE" sz="1600" dirty="0">
              <a:effectLst/>
              <a:latin typeface="Calibri" panose="020F0502020204030204" pitchFamily="34" charset="0"/>
            </a:endParaRPr>
          </a:p>
          <a:p>
            <a:pPr marL="342900" marR="0">
              <a:spcBef>
                <a:spcPts val="0"/>
              </a:spcBef>
              <a:spcAft>
                <a:spcPts val="0"/>
              </a:spcAft>
            </a:pPr>
            <a:r>
              <a:rPr lang="de-DE" sz="1600" dirty="0">
                <a:effectLst/>
                <a:latin typeface="Calibri" panose="020F0502020204030204" pitchFamily="34" charset="0"/>
              </a:rPr>
              <a:t>    25 Euro pro Tonne CO2 ab 2021</a:t>
            </a:r>
          </a:p>
          <a:p>
            <a:pPr marL="342900" marR="0">
              <a:spcBef>
                <a:spcPts val="0"/>
              </a:spcBef>
              <a:spcAft>
                <a:spcPts val="0"/>
              </a:spcAft>
            </a:pPr>
            <a:r>
              <a:rPr lang="de-DE" sz="1600" dirty="0">
                <a:effectLst/>
                <a:latin typeface="Calibri" panose="020F0502020204030204" pitchFamily="34" charset="0"/>
              </a:rPr>
              <a:t>    30 Euro pro Tonne CO2 ab 2022</a:t>
            </a:r>
          </a:p>
          <a:p>
            <a:pPr marL="342900" marR="0">
              <a:spcBef>
                <a:spcPts val="0"/>
              </a:spcBef>
              <a:spcAft>
                <a:spcPts val="0"/>
              </a:spcAft>
            </a:pPr>
            <a:r>
              <a:rPr lang="de-DE" sz="1600" dirty="0">
                <a:effectLst/>
                <a:latin typeface="Calibri" panose="020F0502020204030204" pitchFamily="34" charset="0"/>
              </a:rPr>
              <a:t>    </a:t>
            </a:r>
            <a:r>
              <a:rPr lang="de-DE" sz="1600" b="1" dirty="0">
                <a:effectLst/>
                <a:highlight>
                  <a:srgbClr val="FFFF00"/>
                </a:highlight>
                <a:latin typeface="Calibri" panose="020F0502020204030204" pitchFamily="34" charset="0"/>
              </a:rPr>
              <a:t>30 Euro pro Tonne CO2 ab 2023</a:t>
            </a:r>
            <a:endParaRPr lang="de-DE" sz="1600" dirty="0">
              <a:effectLst/>
              <a:highlight>
                <a:srgbClr val="FFFF00"/>
              </a:highlight>
              <a:latin typeface="Calibri" panose="020F0502020204030204" pitchFamily="34" charset="0"/>
            </a:endParaRPr>
          </a:p>
          <a:p>
            <a:pPr marL="342900" marR="0">
              <a:spcBef>
                <a:spcPts val="0"/>
              </a:spcBef>
              <a:spcAft>
                <a:spcPts val="0"/>
              </a:spcAft>
            </a:pPr>
            <a:r>
              <a:rPr lang="de-DE" sz="1600" dirty="0">
                <a:effectLst/>
                <a:latin typeface="Calibri" panose="020F0502020204030204" pitchFamily="34" charset="0"/>
              </a:rPr>
              <a:t>    40 Euro pro Tonne CO2 ab 2024</a:t>
            </a:r>
          </a:p>
          <a:p>
            <a:pPr marL="342900" marR="0">
              <a:spcBef>
                <a:spcPts val="0"/>
              </a:spcBef>
              <a:spcAft>
                <a:spcPts val="0"/>
              </a:spcAft>
            </a:pPr>
            <a:r>
              <a:rPr lang="de-DE" sz="1600" dirty="0">
                <a:effectLst/>
                <a:latin typeface="Calibri" panose="020F0502020204030204" pitchFamily="34" charset="0"/>
              </a:rPr>
              <a:t>    50 Euro pro Tonne CO2 ab 2025</a:t>
            </a:r>
          </a:p>
          <a:p>
            <a:pPr rtl="0" fontAlgn="ctr">
              <a:spcBef>
                <a:spcPts val="0"/>
              </a:spcBef>
              <a:spcAft>
                <a:spcPts val="0"/>
              </a:spcAft>
            </a:pPr>
            <a:r>
              <a:rPr lang="de-DE" sz="1600" dirty="0">
                <a:effectLst/>
                <a:latin typeface="Calibri" panose="020F0502020204030204" pitchFamily="34" charset="0"/>
              </a:rPr>
              <a:t>Besteuert wird nach dem </a:t>
            </a:r>
            <a:r>
              <a:rPr lang="de-DE" sz="1600" b="1" dirty="0">
                <a:effectLst/>
                <a:latin typeface="Calibri" panose="020F0502020204030204" pitchFamily="34" charset="0"/>
              </a:rPr>
              <a:t>Brennstoffemissionshandelsgesetz:</a:t>
            </a:r>
            <a:endParaRPr lang="de-DE" sz="1600" dirty="0">
              <a:effectLst/>
              <a:latin typeface="Calibri" panose="020F0502020204030204" pitchFamily="34" charset="0"/>
            </a:endParaRPr>
          </a:p>
          <a:p>
            <a:pPr marL="342900" marR="0">
              <a:spcBef>
                <a:spcPts val="0"/>
              </a:spcBef>
              <a:spcAft>
                <a:spcPts val="0"/>
              </a:spcAft>
            </a:pPr>
            <a:r>
              <a:rPr lang="de-DE" sz="1600" dirty="0">
                <a:effectLst/>
                <a:latin typeface="Calibri" panose="020F0502020204030204" pitchFamily="34" charset="0"/>
              </a:rPr>
              <a:t>    Benzin</a:t>
            </a:r>
          </a:p>
          <a:p>
            <a:pPr marL="342900" marR="0">
              <a:spcBef>
                <a:spcPts val="0"/>
              </a:spcBef>
              <a:spcAft>
                <a:spcPts val="0"/>
              </a:spcAft>
            </a:pPr>
            <a:r>
              <a:rPr lang="de-DE" sz="1600" dirty="0">
                <a:effectLst/>
                <a:latin typeface="Calibri" panose="020F0502020204030204" pitchFamily="34" charset="0"/>
              </a:rPr>
              <a:t>    Diesel</a:t>
            </a:r>
          </a:p>
          <a:p>
            <a:pPr marL="342900" marR="0">
              <a:spcBef>
                <a:spcPts val="0"/>
              </a:spcBef>
              <a:spcAft>
                <a:spcPts val="0"/>
              </a:spcAft>
            </a:pPr>
            <a:r>
              <a:rPr lang="de-DE" sz="1600" dirty="0">
                <a:effectLst/>
                <a:latin typeface="Calibri" panose="020F0502020204030204" pitchFamily="34" charset="0"/>
              </a:rPr>
              <a:t>    Heizöl</a:t>
            </a:r>
          </a:p>
          <a:p>
            <a:pPr marL="342900" marR="0">
              <a:spcBef>
                <a:spcPts val="0"/>
              </a:spcBef>
              <a:spcAft>
                <a:spcPts val="0"/>
              </a:spcAft>
            </a:pPr>
            <a:r>
              <a:rPr lang="de-DE" sz="1600" dirty="0">
                <a:effectLst/>
                <a:latin typeface="Calibri" panose="020F0502020204030204" pitchFamily="34" charset="0"/>
              </a:rPr>
              <a:t>    Erdgas</a:t>
            </a:r>
          </a:p>
          <a:p>
            <a:pPr marL="342900" marR="0">
              <a:spcBef>
                <a:spcPts val="0"/>
              </a:spcBef>
              <a:spcAft>
                <a:spcPts val="0"/>
              </a:spcAft>
            </a:pPr>
            <a:r>
              <a:rPr lang="de-DE" sz="1600" dirty="0">
                <a:effectLst/>
                <a:latin typeface="Calibri" panose="020F0502020204030204" pitchFamily="34" charset="0"/>
              </a:rPr>
              <a:t>    Flüssiggas</a:t>
            </a:r>
          </a:p>
          <a:p>
            <a:pPr marL="342900" marR="0">
              <a:spcBef>
                <a:spcPts val="0"/>
              </a:spcBef>
              <a:spcAft>
                <a:spcPts val="0"/>
              </a:spcAft>
            </a:pPr>
            <a:r>
              <a:rPr lang="de-DE" sz="1600" dirty="0">
                <a:effectLst/>
                <a:latin typeface="Calibri" panose="020F0502020204030204" pitchFamily="34" charset="0"/>
              </a:rPr>
              <a:t>    Flugbenzin</a:t>
            </a:r>
          </a:p>
          <a:p>
            <a:pPr marL="342900" marR="0">
              <a:spcBef>
                <a:spcPts val="0"/>
              </a:spcBef>
              <a:spcAft>
                <a:spcPts val="0"/>
              </a:spcAft>
            </a:pPr>
            <a:r>
              <a:rPr lang="de-DE" sz="1600" dirty="0">
                <a:effectLst/>
                <a:latin typeface="Calibri" panose="020F0502020204030204" pitchFamily="34" charset="0"/>
              </a:rPr>
              <a:t>    Kohle (ab 2023)</a:t>
            </a:r>
          </a:p>
          <a:p>
            <a:pPr marL="342900" marR="0">
              <a:spcBef>
                <a:spcPts val="0"/>
              </a:spcBef>
              <a:spcAft>
                <a:spcPts val="0"/>
              </a:spcAft>
            </a:pPr>
            <a:r>
              <a:rPr lang="de-DE" sz="1600" dirty="0">
                <a:effectLst/>
                <a:latin typeface="Calibri" panose="020F0502020204030204" pitchFamily="34" charset="0"/>
              </a:rPr>
              <a:t>    Fernwärme (wenn zur Erzeugung Gas oder Öl</a:t>
            </a:r>
          </a:p>
          <a:p>
            <a:pPr marL="342900" marR="0">
              <a:spcBef>
                <a:spcPts val="0"/>
              </a:spcBef>
              <a:spcAft>
                <a:spcPts val="0"/>
              </a:spcAft>
            </a:pPr>
            <a:r>
              <a:rPr lang="de-DE" sz="1600" dirty="0">
                <a:latin typeface="Calibri" panose="020F0502020204030204" pitchFamily="34" charset="0"/>
              </a:rPr>
              <a:t>                          </a:t>
            </a:r>
            <a:r>
              <a:rPr lang="de-DE" sz="1600" dirty="0">
                <a:effectLst/>
                <a:latin typeface="Calibri" panose="020F0502020204030204" pitchFamily="34" charset="0"/>
              </a:rPr>
              <a:t> verbrannt werden)</a:t>
            </a:r>
          </a:p>
          <a:p>
            <a:endParaRPr lang="de-DE" dirty="0"/>
          </a:p>
        </p:txBody>
      </p:sp>
      <p:sp>
        <p:nvSpPr>
          <p:cNvPr id="9" name="Textfeld 8">
            <a:extLst>
              <a:ext uri="{FF2B5EF4-FFF2-40B4-BE49-F238E27FC236}">
                <a16:creationId xmlns:a16="http://schemas.microsoft.com/office/drawing/2014/main" id="{6DAC19B6-166D-4956-F48E-9BAE57008F9A}"/>
              </a:ext>
            </a:extLst>
          </p:cNvPr>
          <p:cNvSpPr txBox="1"/>
          <p:nvPr/>
        </p:nvSpPr>
        <p:spPr>
          <a:xfrm>
            <a:off x="321091" y="5809854"/>
            <a:ext cx="7282344" cy="584775"/>
          </a:xfrm>
          <a:prstGeom prst="rect">
            <a:avLst/>
          </a:prstGeom>
          <a:noFill/>
        </p:spPr>
        <p:txBody>
          <a:bodyPr wrap="square" rtlCol="0">
            <a:spAutoFit/>
          </a:bodyPr>
          <a:lstStyle/>
          <a:p>
            <a:pPr algn="ctr"/>
            <a:r>
              <a:rPr lang="de-DE" sz="1600" dirty="0">
                <a:highlight>
                  <a:srgbClr val="A1D668"/>
                </a:highlight>
              </a:rPr>
              <a:t>Anmerkung: Ausweitung des EU-ETS auf Verkehr und Haushalte</a:t>
            </a:r>
          </a:p>
          <a:p>
            <a:pPr algn="ctr"/>
            <a:r>
              <a:rPr lang="de-DE" sz="1600" dirty="0">
                <a:highlight>
                  <a:srgbClr val="A1D668"/>
                </a:highlight>
              </a:rPr>
              <a:t>geplant für 2027 im Rahmen des Paketes „Fit </a:t>
            </a:r>
            <a:r>
              <a:rPr lang="de-DE" sz="1600" dirty="0" err="1">
                <a:highlight>
                  <a:srgbClr val="A1D668"/>
                </a:highlight>
              </a:rPr>
              <a:t>for</a:t>
            </a:r>
            <a:r>
              <a:rPr lang="de-DE" sz="1600" dirty="0">
                <a:highlight>
                  <a:srgbClr val="A1D668"/>
                </a:highlight>
              </a:rPr>
              <a:t> 55“</a:t>
            </a:r>
          </a:p>
        </p:txBody>
      </p:sp>
    </p:spTree>
    <p:extLst>
      <p:ext uri="{BB962C8B-B14F-4D97-AF65-F5344CB8AC3E}">
        <p14:creationId xmlns:p14="http://schemas.microsoft.com/office/powerpoint/2010/main" val="33038382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673E9235-3CF5-3242-AE03-9B1399BBB2E8}"/>
              </a:ext>
            </a:extLst>
          </p:cNvPr>
          <p:cNvSpPr>
            <a:spLocks noGrp="1"/>
          </p:cNvSpPr>
          <p:nvPr>
            <p:ph type="title"/>
          </p:nvPr>
        </p:nvSpPr>
        <p:spPr/>
        <p:txBody>
          <a:bodyPr/>
          <a:lstStyle/>
          <a:p>
            <a:r>
              <a:rPr lang="de-DE" sz="2300" noProof="0" dirty="0"/>
              <a:t>Reform des europäischen Emissionshandels (EU-ETS) </a:t>
            </a:r>
          </a:p>
        </p:txBody>
      </p:sp>
      <p:sp>
        <p:nvSpPr>
          <p:cNvPr id="9" name="Inhaltsplatzhalter 8">
            <a:extLst>
              <a:ext uri="{FF2B5EF4-FFF2-40B4-BE49-F238E27FC236}">
                <a16:creationId xmlns:a16="http://schemas.microsoft.com/office/drawing/2014/main" id="{FB0E4F15-CDD6-6944-6BAB-A9214AB3CD0F}"/>
              </a:ext>
            </a:extLst>
          </p:cNvPr>
          <p:cNvSpPr>
            <a:spLocks noGrp="1"/>
          </p:cNvSpPr>
          <p:nvPr>
            <p:ph idx="1"/>
          </p:nvPr>
        </p:nvSpPr>
        <p:spPr/>
        <p:txBody>
          <a:bodyPr>
            <a:normAutofit/>
          </a:bodyPr>
          <a:lstStyle/>
          <a:p>
            <a:r>
              <a:rPr lang="de-DE" sz="1600" b="1" dirty="0"/>
              <a:t>Weitere Verknappung der Zertifikatsmenge und Abschaffung der Marktstabilitätsreserve:</a:t>
            </a:r>
            <a:r>
              <a:rPr lang="de-DE" sz="1600" dirty="0"/>
              <a:t> Selbst die geplante Verknappung reicht zur Einhaltung der Klimaziele nicht aus, weshalb eine weitere Verknappung zur Reduktion um 73% der Emissionen bis 2030 notwendig ist. Darüber hinaus ist die Abschaffung der Marktstabilitätsreserve erforderlich, um eine Umgehung des EU-ETS-Mechanismus zu verhindern.</a:t>
            </a:r>
          </a:p>
          <a:p>
            <a:r>
              <a:rPr lang="de-DE" sz="1600" b="1" dirty="0"/>
              <a:t>Beschleunigte Abschaffung der kostenlosen Zuteilung von Zertifikaten: </a:t>
            </a:r>
            <a:r>
              <a:rPr lang="de-DE" sz="1600" dirty="0"/>
              <a:t>Zwar soll die kostenlose Zuteilung von Zertifikaten bis 2026 schrittweise reduziert und bis 2034 vollständig eingestellt werden, bis 2030 muss diese jedoch vollständig abgeschafft werden.</a:t>
            </a:r>
          </a:p>
          <a:p>
            <a:r>
              <a:rPr lang="de-DE" sz="1600" b="1" dirty="0"/>
              <a:t>Einführung eines Mindestpreissystems: </a:t>
            </a:r>
            <a:r>
              <a:rPr lang="de-DE" sz="1600" dirty="0"/>
              <a:t>Weiterhin wäre es sinnvoll, ein Mindestpreissystem über die Reform der Energiesteuerrichtlinie herbeizuführen, indem die Steuersätze an den THG-Gehalt der Energieträger angepasst werden. Durch eine Verrechnung der Steuerabgaben mit den Zertifikatspreisen würde sich de facto ein Mindestpreis ergeben. Bisher liegt nur ein Vorschlag der Kommission aus dem Jahr 2021 vor. Dieser wurde wegen Covid und dem Ukraine-Krieg vorerst nicht weiterverfolgt. Nach dem Vorschlag der EU soll nicht mehr nach Volumen, sondern nach Energiegehalt besteuert werden.</a:t>
            </a:r>
          </a:p>
        </p:txBody>
      </p:sp>
    </p:spTree>
    <p:extLst>
      <p:ext uri="{BB962C8B-B14F-4D97-AF65-F5344CB8AC3E}">
        <p14:creationId xmlns:p14="http://schemas.microsoft.com/office/powerpoint/2010/main" val="2740606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BCC659-13AB-4AB8-A5DE-D3EB198DFC52}"/>
              </a:ext>
            </a:extLst>
          </p:cNvPr>
          <p:cNvPicPr>
            <a:picLocks noChangeAspect="1"/>
          </p:cNvPicPr>
          <p:nvPr/>
        </p:nvPicPr>
        <p:blipFill rotWithShape="1">
          <a:blip r:embed="rId3"/>
          <a:srcRect t="8119"/>
          <a:stretch/>
        </p:blipFill>
        <p:spPr>
          <a:xfrm>
            <a:off x="677558" y="1637075"/>
            <a:ext cx="8363846" cy="4266769"/>
          </a:xfrm>
          <a:prstGeom prst="rect">
            <a:avLst/>
          </a:prstGeom>
        </p:spPr>
      </p:pic>
      <p:sp>
        <p:nvSpPr>
          <p:cNvPr id="3" name="Titel 3">
            <a:extLst>
              <a:ext uri="{FF2B5EF4-FFF2-40B4-BE49-F238E27FC236}">
                <a16:creationId xmlns:a16="http://schemas.microsoft.com/office/drawing/2014/main" id="{AD472974-43A1-465B-FC02-5D15B8F47B25}"/>
              </a:ext>
            </a:extLst>
          </p:cNvPr>
          <p:cNvSpPr>
            <a:spLocks noGrp="1"/>
          </p:cNvSpPr>
          <p:nvPr>
            <p:ph type="title"/>
          </p:nvPr>
        </p:nvSpPr>
        <p:spPr>
          <a:xfrm>
            <a:off x="677558" y="632647"/>
            <a:ext cx="8269671" cy="459357"/>
          </a:xfrm>
        </p:spPr>
        <p:txBody>
          <a:bodyPr/>
          <a:lstStyle/>
          <a:p>
            <a:r>
              <a:rPr lang="de-DE" noProof="0"/>
              <a:t>1,5-Grad ist kein Ziel, sondern das Limit!</a:t>
            </a:r>
          </a:p>
        </p:txBody>
      </p:sp>
    </p:spTree>
    <p:extLst>
      <p:ext uri="{BB962C8B-B14F-4D97-AF65-F5344CB8AC3E}">
        <p14:creationId xmlns:p14="http://schemas.microsoft.com/office/powerpoint/2010/main" val="24714498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nhaltsplatzhalter 5">
            <a:extLst>
              <a:ext uri="{FF2B5EF4-FFF2-40B4-BE49-F238E27FC236}">
                <a16:creationId xmlns:a16="http://schemas.microsoft.com/office/drawing/2014/main" id="{358EF484-E240-4EFD-82EF-749A4AAEEE67}"/>
              </a:ext>
            </a:extLst>
          </p:cNvPr>
          <p:cNvSpPr txBox="1">
            <a:spLocks/>
          </p:cNvSpPr>
          <p:nvPr/>
        </p:nvSpPr>
        <p:spPr>
          <a:xfrm>
            <a:off x="677560" y="1825625"/>
            <a:ext cx="6544274" cy="4330744"/>
          </a:xfrm>
          <a:prstGeom prst="rect">
            <a:avLst/>
          </a:prstGeom>
        </p:spPr>
        <p:txBody>
          <a:bodyPr vert="horz" lIns="91440" tIns="45720" rIns="91440" bIns="45720" rtlCol="0" anchor="t">
            <a:normAutofit/>
          </a:bodyPr>
          <a:lstStyle>
            <a:lvl1pPr marL="285750" indent="-285750" algn="l" defTabSz="914400" rtl="0" eaLnBrk="1" latinLnBrk="0" hangingPunct="1">
              <a:lnSpc>
                <a:spcPct val="11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de-DE"/>
          </a:p>
        </p:txBody>
      </p:sp>
      <p:pic>
        <p:nvPicPr>
          <p:cNvPr id="5" name="Grafik 4">
            <a:extLst>
              <a:ext uri="{FF2B5EF4-FFF2-40B4-BE49-F238E27FC236}">
                <a16:creationId xmlns:a16="http://schemas.microsoft.com/office/drawing/2014/main" id="{D93F2AE3-D8D5-B469-CDA0-2220E7F1916D}"/>
              </a:ext>
            </a:extLst>
          </p:cNvPr>
          <p:cNvPicPr>
            <a:picLocks/>
          </p:cNvPicPr>
          <p:nvPr/>
        </p:nvPicPr>
        <p:blipFill>
          <a:blip r:embed="rId3"/>
          <a:stretch>
            <a:fillRect/>
          </a:stretch>
        </p:blipFill>
        <p:spPr>
          <a:xfrm>
            <a:off x="1269032" y="1478943"/>
            <a:ext cx="3492724" cy="4220420"/>
          </a:xfrm>
          <a:prstGeom prst="rect">
            <a:avLst/>
          </a:prstGeom>
        </p:spPr>
      </p:pic>
      <p:pic>
        <p:nvPicPr>
          <p:cNvPr id="2" name="Grafik 2">
            <a:extLst>
              <a:ext uri="{FF2B5EF4-FFF2-40B4-BE49-F238E27FC236}">
                <a16:creationId xmlns:a16="http://schemas.microsoft.com/office/drawing/2014/main" id="{83062A26-1C7B-13B3-EF9F-322A1700C425}"/>
              </a:ext>
            </a:extLst>
          </p:cNvPr>
          <p:cNvPicPr>
            <a:picLocks noChangeAspect="1"/>
          </p:cNvPicPr>
          <p:nvPr/>
        </p:nvPicPr>
        <p:blipFill>
          <a:blip r:embed="rId4"/>
          <a:stretch>
            <a:fillRect/>
          </a:stretch>
        </p:blipFill>
        <p:spPr>
          <a:xfrm>
            <a:off x="6440557" y="1482407"/>
            <a:ext cx="4482411" cy="4216956"/>
          </a:xfrm>
          <a:prstGeom prst="rect">
            <a:avLst/>
          </a:prstGeom>
        </p:spPr>
      </p:pic>
    </p:spTree>
    <p:extLst>
      <p:ext uri="{BB962C8B-B14F-4D97-AF65-F5344CB8AC3E}">
        <p14:creationId xmlns:p14="http://schemas.microsoft.com/office/powerpoint/2010/main" val="42374339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feld 11">
            <a:extLst>
              <a:ext uri="{FF2B5EF4-FFF2-40B4-BE49-F238E27FC236}">
                <a16:creationId xmlns:a16="http://schemas.microsoft.com/office/drawing/2014/main" id="{648FE7EE-7F54-E3EE-3297-212EE1DC9FEB}"/>
              </a:ext>
            </a:extLst>
          </p:cNvPr>
          <p:cNvSpPr txBox="1"/>
          <p:nvPr/>
        </p:nvSpPr>
        <p:spPr>
          <a:xfrm>
            <a:off x="500912" y="1557337"/>
            <a:ext cx="2916845" cy="3693319"/>
          </a:xfrm>
          <a:prstGeom prst="rect">
            <a:avLst/>
          </a:prstGeom>
          <a:noFill/>
        </p:spPr>
        <p:txBody>
          <a:bodyPr wrap="square" lIns="91440" tIns="45720" rIns="91440" bIns="45720" anchor="t">
            <a:spAutoFit/>
          </a:bodyPr>
          <a:lstStyle/>
          <a:p>
            <a:pPr marL="285750" indent="-285750" algn="l" rtl="0" fontAlgn="base">
              <a:buFont typeface="Arial" panose="020B0604020202020204" pitchFamily="34" charset="0"/>
              <a:buChar char="•"/>
            </a:pPr>
            <a:r>
              <a:rPr lang="en-US" b="0" i="0" u="none" strike="noStrike" dirty="0">
                <a:solidFill>
                  <a:srgbClr val="001432"/>
                </a:solidFill>
                <a:effectLst/>
                <a:latin typeface="Arial"/>
                <a:cs typeface="Arial"/>
              </a:rPr>
              <a:t>Deutschland </a:t>
            </a:r>
            <a:r>
              <a:rPr lang="en-US" b="0" i="0" u="none" strike="noStrike" dirty="0" err="1">
                <a:solidFill>
                  <a:srgbClr val="001432"/>
                </a:solidFill>
                <a:effectLst/>
                <a:latin typeface="Arial"/>
                <a:cs typeface="Arial"/>
              </a:rPr>
              <a:t>überschreitet</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seinen</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Anteil</a:t>
            </a:r>
            <a:r>
              <a:rPr lang="en-US" b="0" i="0" u="none" strike="noStrike" dirty="0">
                <a:solidFill>
                  <a:srgbClr val="001432"/>
                </a:solidFill>
                <a:effectLst/>
                <a:latin typeface="Arial"/>
                <a:cs typeface="Arial"/>
              </a:rPr>
              <a:t> am </a:t>
            </a:r>
            <a:r>
              <a:rPr lang="en-US" b="0" i="0" u="none" strike="noStrike" dirty="0" err="1">
                <a:solidFill>
                  <a:srgbClr val="001432"/>
                </a:solidFill>
                <a:effectLst/>
                <a:latin typeface="Arial"/>
                <a:cs typeface="Arial"/>
              </a:rPr>
              <a:t>globalen</a:t>
            </a:r>
            <a:r>
              <a:rPr lang="en-US" b="0" i="0" u="none" strike="noStrike" dirty="0">
                <a:solidFill>
                  <a:srgbClr val="001432"/>
                </a:solidFill>
                <a:effectLst/>
                <a:latin typeface="Arial"/>
                <a:cs typeface="Arial"/>
              </a:rPr>
              <a:t> THG-Budget</a:t>
            </a:r>
            <a:br>
              <a:rPr lang="en-US" b="0" i="0" u="none" strike="noStrike" dirty="0">
                <a:effectLst/>
                <a:latin typeface="Arial" panose="020B0604020202020204" pitchFamily="34" charset="0"/>
              </a:rPr>
            </a:br>
            <a:endParaRPr lang="en-US" b="0" i="0" dirty="0">
              <a:effectLst/>
              <a:latin typeface="Arial" panose="020B0604020202020204" pitchFamily="34" charset="0"/>
            </a:endParaRPr>
          </a:p>
          <a:p>
            <a:pPr marL="285750" indent="-285750" algn="l" rtl="0" fontAlgn="base">
              <a:buFont typeface="Arial" panose="020B0604020202020204" pitchFamily="34" charset="0"/>
              <a:buChar char="•"/>
            </a:pPr>
            <a:r>
              <a:rPr lang="en-US" b="0" i="0" dirty="0">
                <a:effectLst/>
                <a:latin typeface="Arial"/>
                <a:cs typeface="Arial"/>
              </a:rPr>
              <a:t>​</a:t>
            </a:r>
            <a:r>
              <a:rPr lang="en-US" b="0" i="0" u="none" strike="noStrike" dirty="0" err="1">
                <a:solidFill>
                  <a:srgbClr val="001432"/>
                </a:solidFill>
                <a:effectLst/>
                <a:latin typeface="Arial"/>
                <a:cs typeface="Arial"/>
              </a:rPr>
              <a:t>Eigentlich</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bleiben</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uns</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noch</a:t>
            </a:r>
            <a:r>
              <a:rPr lang="en-US" b="0" i="0" u="none" strike="noStrike" dirty="0">
                <a:solidFill>
                  <a:srgbClr val="001432"/>
                </a:solidFill>
                <a:effectLst/>
                <a:latin typeface="Arial"/>
                <a:cs typeface="Arial"/>
              </a:rPr>
              <a:t> ca. </a:t>
            </a:r>
            <a:r>
              <a:rPr lang="en-US" b="1" dirty="0">
                <a:solidFill>
                  <a:srgbClr val="001432"/>
                </a:solidFill>
                <a:latin typeface="Arial"/>
                <a:cs typeface="Arial"/>
              </a:rPr>
              <a:t>2,3</a:t>
            </a:r>
            <a:r>
              <a:rPr lang="en-US" b="0" i="0" u="none" strike="noStrike" dirty="0">
                <a:solidFill>
                  <a:srgbClr val="001432"/>
                </a:solidFill>
                <a:effectLst/>
                <a:latin typeface="Arial"/>
                <a:cs typeface="Arial"/>
              </a:rPr>
              <a:t> </a:t>
            </a:r>
            <a:r>
              <a:rPr lang="en-US" dirty="0">
                <a:solidFill>
                  <a:srgbClr val="001432"/>
                </a:solidFill>
                <a:latin typeface="Arial"/>
                <a:cs typeface="Arial"/>
              </a:rPr>
              <a:t>Gt</a:t>
            </a:r>
            <a:r>
              <a:rPr lang="en-US" b="0" i="0" u="none" strike="noStrike" dirty="0">
                <a:solidFill>
                  <a:srgbClr val="001432"/>
                </a:solidFill>
                <a:effectLst/>
                <a:latin typeface="Arial"/>
                <a:cs typeface="Arial"/>
              </a:rPr>
              <a:t> CO</a:t>
            </a:r>
            <a:r>
              <a:rPr lang="en-US" b="0" i="0" u="none" strike="noStrike" baseline="-25000" dirty="0">
                <a:solidFill>
                  <a:srgbClr val="001432"/>
                </a:solidFill>
                <a:effectLst/>
                <a:latin typeface="Arial"/>
                <a:cs typeface="Arial"/>
              </a:rPr>
              <a:t>2</a:t>
            </a:r>
            <a:r>
              <a:rPr lang="en-US" b="0" i="0" u="none" strike="noStrike" dirty="0">
                <a:solidFill>
                  <a:srgbClr val="001432"/>
                </a:solidFill>
                <a:effectLst/>
                <a:latin typeface="Arial"/>
                <a:cs typeface="Arial"/>
              </a:rPr>
              <a:t>e ab dem </a:t>
            </a:r>
            <a:r>
              <a:rPr lang="en-US" dirty="0">
                <a:solidFill>
                  <a:srgbClr val="001432"/>
                </a:solidFill>
                <a:latin typeface="Arial"/>
                <a:cs typeface="Arial"/>
              </a:rPr>
              <a:t>1.1.2023</a:t>
            </a:r>
            <a:br>
              <a:rPr lang="en-US" b="0" i="0" dirty="0">
                <a:effectLst/>
                <a:latin typeface="Arial" panose="020B0604020202020204" pitchFamily="34" charset="0"/>
              </a:rPr>
            </a:br>
            <a:endParaRPr lang="en-US" b="0" i="0" dirty="0">
              <a:effectLst/>
              <a:latin typeface="Arial" panose="020B0604020202020204" pitchFamily="34" charset="0"/>
            </a:endParaRPr>
          </a:p>
          <a:p>
            <a:pPr marL="285750" indent="-285750" algn="l" rtl="0" fontAlgn="base">
              <a:buFont typeface="Arial" panose="020B0604020202020204" pitchFamily="34" charset="0"/>
              <a:buChar char="•"/>
            </a:pPr>
            <a:r>
              <a:rPr lang="en-US" b="0" i="0" dirty="0">
                <a:effectLst/>
                <a:latin typeface="Arial"/>
                <a:cs typeface="Arial"/>
              </a:rPr>
              <a:t>​</a:t>
            </a:r>
            <a:r>
              <a:rPr lang="en-US" b="0" i="0" u="none" strike="noStrike" dirty="0">
                <a:solidFill>
                  <a:srgbClr val="001432"/>
                </a:solidFill>
                <a:effectLst/>
                <a:latin typeface="Arial"/>
                <a:cs typeface="Arial"/>
              </a:rPr>
              <a:t>Das KSG und der </a:t>
            </a:r>
            <a:r>
              <a:rPr lang="en-US" b="0" i="0" u="none" strike="noStrike" dirty="0" err="1">
                <a:solidFill>
                  <a:srgbClr val="001432"/>
                </a:solidFill>
                <a:effectLst/>
                <a:latin typeface="Arial"/>
                <a:cs typeface="Arial"/>
              </a:rPr>
              <a:t>Koalitionsvertrag</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planen</a:t>
            </a:r>
            <a:r>
              <a:rPr lang="en-US" b="0" i="0" u="none" strike="noStrike" dirty="0">
                <a:solidFill>
                  <a:srgbClr val="001432"/>
                </a:solidFill>
                <a:effectLst/>
                <a:latin typeface="Arial"/>
                <a:cs typeface="Arial"/>
              </a:rPr>
              <a:t>, </a:t>
            </a:r>
            <a:r>
              <a:rPr lang="en-US" b="1" dirty="0">
                <a:solidFill>
                  <a:srgbClr val="001432"/>
                </a:solidFill>
                <a:latin typeface="Arial"/>
                <a:cs typeface="Arial"/>
              </a:rPr>
              <a:t>7,2</a:t>
            </a:r>
            <a:r>
              <a:rPr lang="en-US" b="1" i="0" u="none" strike="noStrike" dirty="0">
                <a:solidFill>
                  <a:srgbClr val="001432"/>
                </a:solidFill>
                <a:effectLst/>
                <a:latin typeface="Arial"/>
                <a:cs typeface="Arial"/>
              </a:rPr>
              <a:t> </a:t>
            </a:r>
            <a:r>
              <a:rPr lang="en-US" dirty="0">
                <a:solidFill>
                  <a:srgbClr val="001432"/>
                </a:solidFill>
                <a:latin typeface="Arial"/>
                <a:cs typeface="Arial"/>
              </a:rPr>
              <a:t>Gt</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zu</a:t>
            </a:r>
            <a:r>
              <a:rPr lang="en-US" b="0" i="0" u="none" strike="noStrike" dirty="0">
                <a:solidFill>
                  <a:srgbClr val="001432"/>
                </a:solidFill>
                <a:effectLst/>
                <a:latin typeface="Arial"/>
                <a:cs typeface="Arial"/>
              </a:rPr>
              <a:t> </a:t>
            </a:r>
            <a:r>
              <a:rPr lang="en-US" b="0" i="0" u="none" strike="noStrike" dirty="0" err="1">
                <a:solidFill>
                  <a:srgbClr val="001432"/>
                </a:solidFill>
                <a:effectLst/>
                <a:latin typeface="Arial"/>
                <a:cs typeface="Arial"/>
              </a:rPr>
              <a:t>emittieren</a:t>
            </a:r>
            <a:endParaRPr lang="en-US" b="0" i="0" dirty="0">
              <a:effectLst/>
              <a:latin typeface="Arial"/>
              <a:cs typeface="Arial"/>
            </a:endParaRPr>
          </a:p>
        </p:txBody>
      </p:sp>
      <p:sp>
        <p:nvSpPr>
          <p:cNvPr id="5" name="Titel 3">
            <a:extLst>
              <a:ext uri="{FF2B5EF4-FFF2-40B4-BE49-F238E27FC236}">
                <a16:creationId xmlns:a16="http://schemas.microsoft.com/office/drawing/2014/main" id="{5F7FB9F3-8553-111D-2203-C5C71F278BD7}"/>
              </a:ext>
            </a:extLst>
          </p:cNvPr>
          <p:cNvSpPr>
            <a:spLocks noGrp="1"/>
          </p:cNvSpPr>
          <p:nvPr>
            <p:ph type="title"/>
          </p:nvPr>
        </p:nvSpPr>
        <p:spPr>
          <a:xfrm>
            <a:off x="677558" y="632647"/>
            <a:ext cx="8269671" cy="459357"/>
          </a:xfrm>
        </p:spPr>
        <p:txBody>
          <a:bodyPr/>
          <a:lstStyle/>
          <a:p>
            <a:r>
              <a:rPr lang="de-DE" noProof="0"/>
              <a:t>Treibhausgas-Budget: </a:t>
            </a:r>
            <a:r>
              <a:rPr lang="de-DE" noProof="0" err="1"/>
              <a:t>GermanZero</a:t>
            </a:r>
            <a:endParaRPr lang="de-DE" noProof="0"/>
          </a:p>
        </p:txBody>
      </p:sp>
      <p:pic>
        <p:nvPicPr>
          <p:cNvPr id="2" name="Grafik 2" descr="Ein Bild, das Text, Screenshot, Diagramm, Schrift enthält.&#10;&#10;Beschreibung automatisch generiert.">
            <a:extLst>
              <a:ext uri="{FF2B5EF4-FFF2-40B4-BE49-F238E27FC236}">
                <a16:creationId xmlns:a16="http://schemas.microsoft.com/office/drawing/2014/main" id="{325EABFA-CA63-90EC-ADAE-C40B29ED01BB}"/>
              </a:ext>
            </a:extLst>
          </p:cNvPr>
          <p:cNvPicPr>
            <a:picLocks noChangeAspect="1"/>
          </p:cNvPicPr>
          <p:nvPr/>
        </p:nvPicPr>
        <p:blipFill>
          <a:blip r:embed="rId3"/>
          <a:stretch>
            <a:fillRect/>
          </a:stretch>
        </p:blipFill>
        <p:spPr>
          <a:xfrm>
            <a:off x="3516351" y="1643467"/>
            <a:ext cx="7742663" cy="4565381"/>
          </a:xfrm>
          <a:prstGeom prst="rect">
            <a:avLst/>
          </a:prstGeom>
        </p:spPr>
      </p:pic>
    </p:spTree>
    <p:extLst>
      <p:ext uri="{BB962C8B-B14F-4D97-AF65-F5344CB8AC3E}">
        <p14:creationId xmlns:p14="http://schemas.microsoft.com/office/powerpoint/2010/main" val="410549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Inhaltsplatzhalter 1">
            <a:extLst>
              <a:ext uri="{FF2B5EF4-FFF2-40B4-BE49-F238E27FC236}">
                <a16:creationId xmlns:a16="http://schemas.microsoft.com/office/drawing/2014/main" id="{C10168D7-D4CE-9034-7616-C5259C289C54}"/>
              </a:ext>
            </a:extLst>
          </p:cNvPr>
          <p:cNvSpPr>
            <a:spLocks noGrp="1"/>
          </p:cNvSpPr>
          <p:nvPr>
            <p:ph idx="1"/>
          </p:nvPr>
        </p:nvSpPr>
        <p:spPr>
          <a:xfrm>
            <a:off x="677559" y="1825625"/>
            <a:ext cx="10838271" cy="4351338"/>
          </a:xfrm>
        </p:spPr>
        <p:txBody>
          <a:bodyPr>
            <a:normAutofit/>
          </a:bodyPr>
          <a:lstStyle/>
          <a:p>
            <a:pPr marL="0" indent="0">
              <a:buNone/>
            </a:pPr>
            <a:r>
              <a:rPr lang="de-DE" sz="2400" b="1"/>
              <a:t>Wieviel CO</a:t>
            </a:r>
            <a:r>
              <a:rPr lang="de-DE" sz="2400" b="1" baseline="-25000"/>
              <a:t>2</a:t>
            </a:r>
            <a:r>
              <a:rPr lang="de-DE" sz="2400" b="1"/>
              <a:t> darf Deutschland maximal noch ausstoßen? </a:t>
            </a:r>
            <a:br>
              <a:rPr lang="de-DE" sz="2400" b="1"/>
            </a:br>
            <a:endParaRPr lang="de-DE" sz="2400" i="1"/>
          </a:p>
          <a:p>
            <a:pPr marL="0" indent="0">
              <a:buNone/>
            </a:pPr>
            <a:r>
              <a:rPr lang="de-DE" sz="2400" i="1"/>
              <a:t>„Das noch verfügbare faire CO</a:t>
            </a:r>
            <a:r>
              <a:rPr lang="de-DE" sz="2400" i="1" baseline="-25000"/>
              <a:t>2</a:t>
            </a:r>
            <a:r>
              <a:rPr lang="de-DE" sz="2400" i="1"/>
              <a:t>-Budget Deutschlands für einen 1,5°C-Pfad läuft 2031 ab, das für 1,75°C 2040. Das geltende Klimaschutzgesetz entspricht nach der Berechnung des SRU einer Begrenzung der Erhitzung der Erde auf weniger als 2, aber deutlich über 1,5°C.“</a:t>
            </a:r>
          </a:p>
          <a:p>
            <a:pPr marL="0" indent="0">
              <a:buNone/>
            </a:pPr>
            <a:endParaRPr lang="de-DE" sz="2400" i="1"/>
          </a:p>
          <a:p>
            <a:pPr marL="0" indent="0">
              <a:buNone/>
            </a:pPr>
            <a:r>
              <a:rPr lang="de-DE" sz="2400"/>
              <a:t>*) Sachverständigenrat für Umweltfragen</a:t>
            </a:r>
          </a:p>
        </p:txBody>
      </p:sp>
      <p:sp>
        <p:nvSpPr>
          <p:cNvPr id="8" name="Titel 7">
            <a:extLst>
              <a:ext uri="{FF2B5EF4-FFF2-40B4-BE49-F238E27FC236}">
                <a16:creationId xmlns:a16="http://schemas.microsoft.com/office/drawing/2014/main" id="{6816E855-060A-3965-3AEA-7CACDEC974EB}"/>
              </a:ext>
            </a:extLst>
          </p:cNvPr>
          <p:cNvSpPr>
            <a:spLocks noGrp="1"/>
          </p:cNvSpPr>
          <p:nvPr>
            <p:ph type="title"/>
          </p:nvPr>
        </p:nvSpPr>
        <p:spPr/>
        <p:txBody>
          <a:bodyPr/>
          <a:lstStyle/>
          <a:p>
            <a:r>
              <a:rPr lang="de-DE"/>
              <a:t>Treibhausgas-Budget: SRU*-Stellungnahme vom 15.06.22</a:t>
            </a:r>
          </a:p>
        </p:txBody>
      </p:sp>
    </p:spTree>
    <p:extLst>
      <p:ext uri="{BB962C8B-B14F-4D97-AF65-F5344CB8AC3E}">
        <p14:creationId xmlns:p14="http://schemas.microsoft.com/office/powerpoint/2010/main" val="7093208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uppieren 16">
            <a:extLst>
              <a:ext uri="{FF2B5EF4-FFF2-40B4-BE49-F238E27FC236}">
                <a16:creationId xmlns:a16="http://schemas.microsoft.com/office/drawing/2014/main" id="{BFDAFA16-5C0F-4410-BA0F-42AD044DD989}"/>
              </a:ext>
            </a:extLst>
          </p:cNvPr>
          <p:cNvGrpSpPr/>
          <p:nvPr/>
        </p:nvGrpSpPr>
        <p:grpSpPr>
          <a:xfrm>
            <a:off x="6569448" y="4730052"/>
            <a:ext cx="5337391" cy="1886794"/>
            <a:chOff x="6569448" y="4730052"/>
            <a:chExt cx="5337391" cy="1886794"/>
          </a:xfrm>
        </p:grpSpPr>
        <p:pic>
          <p:nvPicPr>
            <p:cNvPr id="3" name="Grafik 2">
              <a:extLst>
                <a:ext uri="{FF2B5EF4-FFF2-40B4-BE49-F238E27FC236}">
                  <a16:creationId xmlns:a16="http://schemas.microsoft.com/office/drawing/2014/main" id="{13D919F5-3A81-4A4B-8004-67AA4A29DAB1}"/>
                </a:ext>
              </a:extLst>
            </p:cNvPr>
            <p:cNvPicPr>
              <a:picLocks noChangeAspect="1"/>
            </p:cNvPicPr>
            <p:nvPr/>
          </p:nvPicPr>
          <p:blipFill>
            <a:blip r:embed="rId3"/>
            <a:stretch>
              <a:fillRect/>
            </a:stretch>
          </p:blipFill>
          <p:spPr>
            <a:xfrm>
              <a:off x="7121334" y="4730052"/>
              <a:ext cx="1072727" cy="1374906"/>
            </a:xfrm>
            <a:prstGeom prst="rect">
              <a:avLst/>
            </a:prstGeom>
          </p:spPr>
        </p:pic>
        <p:pic>
          <p:nvPicPr>
            <p:cNvPr id="4" name="Grafik 3">
              <a:extLst>
                <a:ext uri="{FF2B5EF4-FFF2-40B4-BE49-F238E27FC236}">
                  <a16:creationId xmlns:a16="http://schemas.microsoft.com/office/drawing/2014/main" id="{7683DABD-FE0E-455B-AF31-7CCCBAF43C59}"/>
                </a:ext>
              </a:extLst>
            </p:cNvPr>
            <p:cNvPicPr>
              <a:picLocks noChangeAspect="1"/>
            </p:cNvPicPr>
            <p:nvPr/>
          </p:nvPicPr>
          <p:blipFill>
            <a:blip r:embed="rId3"/>
            <a:stretch>
              <a:fillRect/>
            </a:stretch>
          </p:blipFill>
          <p:spPr>
            <a:xfrm>
              <a:off x="8341288" y="4730052"/>
              <a:ext cx="1072727" cy="1374906"/>
            </a:xfrm>
            <a:prstGeom prst="rect">
              <a:avLst/>
            </a:prstGeom>
          </p:spPr>
        </p:pic>
        <p:pic>
          <p:nvPicPr>
            <p:cNvPr id="5" name="Grafik 4">
              <a:extLst>
                <a:ext uri="{FF2B5EF4-FFF2-40B4-BE49-F238E27FC236}">
                  <a16:creationId xmlns:a16="http://schemas.microsoft.com/office/drawing/2014/main" id="{297476D8-4EF5-43AB-9558-847D61DC503B}"/>
                </a:ext>
              </a:extLst>
            </p:cNvPr>
            <p:cNvPicPr>
              <a:picLocks noChangeAspect="1"/>
            </p:cNvPicPr>
            <p:nvPr/>
          </p:nvPicPr>
          <p:blipFill>
            <a:blip r:embed="rId3"/>
            <a:stretch>
              <a:fillRect/>
            </a:stretch>
          </p:blipFill>
          <p:spPr>
            <a:xfrm>
              <a:off x="9571825" y="4730052"/>
              <a:ext cx="1072727" cy="1374906"/>
            </a:xfrm>
            <a:prstGeom prst="rect">
              <a:avLst/>
            </a:prstGeom>
          </p:spPr>
        </p:pic>
        <p:pic>
          <p:nvPicPr>
            <p:cNvPr id="6" name="Grafik 5">
              <a:extLst>
                <a:ext uri="{FF2B5EF4-FFF2-40B4-BE49-F238E27FC236}">
                  <a16:creationId xmlns:a16="http://schemas.microsoft.com/office/drawing/2014/main" id="{072CA953-7938-41ED-9ED6-1C1AA706B0A3}"/>
                </a:ext>
              </a:extLst>
            </p:cNvPr>
            <p:cNvPicPr>
              <a:picLocks noChangeAspect="1"/>
            </p:cNvPicPr>
            <p:nvPr/>
          </p:nvPicPr>
          <p:blipFill>
            <a:blip r:embed="rId3"/>
            <a:stretch>
              <a:fillRect/>
            </a:stretch>
          </p:blipFill>
          <p:spPr>
            <a:xfrm>
              <a:off x="10834112" y="4730052"/>
              <a:ext cx="1072727" cy="1374906"/>
            </a:xfrm>
            <a:prstGeom prst="rect">
              <a:avLst/>
            </a:prstGeom>
          </p:spPr>
        </p:pic>
        <p:pic>
          <p:nvPicPr>
            <p:cNvPr id="13" name="Grafik 12">
              <a:extLst>
                <a:ext uri="{FF2B5EF4-FFF2-40B4-BE49-F238E27FC236}">
                  <a16:creationId xmlns:a16="http://schemas.microsoft.com/office/drawing/2014/main" id="{51B56502-8DA0-47DC-A292-DC09233DBF9A}"/>
                </a:ext>
              </a:extLst>
            </p:cNvPr>
            <p:cNvPicPr>
              <a:picLocks noChangeAspect="1"/>
            </p:cNvPicPr>
            <p:nvPr/>
          </p:nvPicPr>
          <p:blipFill>
            <a:blip r:embed="rId3"/>
            <a:stretch>
              <a:fillRect/>
            </a:stretch>
          </p:blipFill>
          <p:spPr>
            <a:xfrm>
              <a:off x="6569448" y="5071952"/>
              <a:ext cx="1209603" cy="1544894"/>
            </a:xfrm>
            <a:prstGeom prst="rect">
              <a:avLst/>
            </a:prstGeom>
          </p:spPr>
        </p:pic>
        <p:pic>
          <p:nvPicPr>
            <p:cNvPr id="14" name="Grafik 13">
              <a:extLst>
                <a:ext uri="{FF2B5EF4-FFF2-40B4-BE49-F238E27FC236}">
                  <a16:creationId xmlns:a16="http://schemas.microsoft.com/office/drawing/2014/main" id="{62D85ADA-F20C-49FD-B110-826EE4CEB497}"/>
                </a:ext>
              </a:extLst>
            </p:cNvPr>
            <p:cNvPicPr>
              <a:picLocks noChangeAspect="1"/>
            </p:cNvPicPr>
            <p:nvPr/>
          </p:nvPicPr>
          <p:blipFill>
            <a:blip r:embed="rId3"/>
            <a:stretch>
              <a:fillRect/>
            </a:stretch>
          </p:blipFill>
          <p:spPr>
            <a:xfrm>
              <a:off x="7778819" y="5071952"/>
              <a:ext cx="1209603" cy="1544894"/>
            </a:xfrm>
            <a:prstGeom prst="rect">
              <a:avLst/>
            </a:prstGeom>
          </p:spPr>
        </p:pic>
        <p:pic>
          <p:nvPicPr>
            <p:cNvPr id="15" name="Grafik 14">
              <a:extLst>
                <a:ext uri="{FF2B5EF4-FFF2-40B4-BE49-F238E27FC236}">
                  <a16:creationId xmlns:a16="http://schemas.microsoft.com/office/drawing/2014/main" id="{FB2BD57C-DA10-478E-A727-16F2912C1694}"/>
                </a:ext>
              </a:extLst>
            </p:cNvPr>
            <p:cNvPicPr>
              <a:picLocks noChangeAspect="1"/>
            </p:cNvPicPr>
            <p:nvPr/>
          </p:nvPicPr>
          <p:blipFill>
            <a:blip r:embed="rId3"/>
            <a:stretch>
              <a:fillRect/>
            </a:stretch>
          </p:blipFill>
          <p:spPr>
            <a:xfrm>
              <a:off x="8998773" y="5071952"/>
              <a:ext cx="1209603" cy="1544894"/>
            </a:xfrm>
            <a:prstGeom prst="rect">
              <a:avLst/>
            </a:prstGeom>
          </p:spPr>
        </p:pic>
        <p:pic>
          <p:nvPicPr>
            <p:cNvPr id="16" name="Grafik 15">
              <a:extLst>
                <a:ext uri="{FF2B5EF4-FFF2-40B4-BE49-F238E27FC236}">
                  <a16:creationId xmlns:a16="http://schemas.microsoft.com/office/drawing/2014/main" id="{47F0784E-E0BE-4D78-B4B5-93E0F587BFED}"/>
                </a:ext>
              </a:extLst>
            </p:cNvPr>
            <p:cNvPicPr>
              <a:picLocks noChangeAspect="1"/>
            </p:cNvPicPr>
            <p:nvPr/>
          </p:nvPicPr>
          <p:blipFill>
            <a:blip r:embed="rId3"/>
            <a:stretch>
              <a:fillRect/>
            </a:stretch>
          </p:blipFill>
          <p:spPr>
            <a:xfrm>
              <a:off x="10229310" y="5071952"/>
              <a:ext cx="1209603" cy="1544894"/>
            </a:xfrm>
            <a:prstGeom prst="rect">
              <a:avLst/>
            </a:prstGeom>
          </p:spPr>
        </p:pic>
      </p:grpSp>
      <p:sp>
        <p:nvSpPr>
          <p:cNvPr id="8" name="Inhaltsplatzhalter 5">
            <a:extLst>
              <a:ext uri="{FF2B5EF4-FFF2-40B4-BE49-F238E27FC236}">
                <a16:creationId xmlns:a16="http://schemas.microsoft.com/office/drawing/2014/main" id="{3E64D691-E60F-4D80-B962-24AF3943EE6A}"/>
              </a:ext>
            </a:extLst>
          </p:cNvPr>
          <p:cNvSpPr txBox="1">
            <a:spLocks/>
          </p:cNvSpPr>
          <p:nvPr/>
        </p:nvSpPr>
        <p:spPr>
          <a:xfrm>
            <a:off x="676863" y="1628717"/>
            <a:ext cx="10610729" cy="2948212"/>
          </a:xfrm>
          <a:prstGeom prst="rect">
            <a:avLst/>
          </a:prstGeom>
        </p:spPr>
        <p:txBody>
          <a:bodyPr vert="horz" lIns="91440" tIns="45720" rIns="91440" bIns="45720" rtlCol="0" anchor="t">
            <a:noAutofit/>
          </a:bodyPr>
          <a:lstStyle>
            <a:lvl1pPr marL="285750" indent="-285750" algn="l" defTabSz="914400" rtl="0" eaLnBrk="1" latinLnBrk="0" hangingPunct="1">
              <a:lnSpc>
                <a:spcPct val="110000"/>
              </a:lnSpc>
              <a:spcBef>
                <a:spcPts val="1000"/>
              </a:spcBef>
              <a:buFont typeface="Arial" panose="020B0604020202020204" pitchFamily="34" charset="0"/>
              <a:buChar char="•"/>
              <a:defRPr sz="18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baseline="0">
                <a:solidFill>
                  <a:schemeClr val="tx1"/>
                </a:solidFill>
                <a:latin typeface="Arial" panose="020B0604020202020204" pitchFamily="34" charset="0"/>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baseline="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 indent="0">
              <a:lnSpc>
                <a:spcPct val="125000"/>
              </a:lnSpc>
              <a:buNone/>
            </a:pPr>
            <a:r>
              <a:rPr lang="de-DE" sz="2100">
                <a:solidFill>
                  <a:schemeClr val="bg1"/>
                </a:solidFill>
                <a:latin typeface="Arial"/>
                <a:cs typeface="Arial"/>
              </a:rPr>
              <a:t>BVerfG-Beschluss vom 24. März 2021 zu Verfassungsbeschwerden </a:t>
            </a:r>
            <a:br>
              <a:rPr lang="de-DE" sz="2100">
                <a:solidFill>
                  <a:schemeClr val="bg1"/>
                </a:solidFill>
                <a:latin typeface="Arial"/>
                <a:cs typeface="Arial"/>
              </a:rPr>
            </a:br>
            <a:r>
              <a:rPr lang="de-DE" sz="2100">
                <a:solidFill>
                  <a:schemeClr val="bg1"/>
                </a:solidFill>
                <a:latin typeface="Arial"/>
                <a:cs typeface="Arial"/>
              </a:rPr>
              <a:t>gegen das Klimaschutzgesetz:</a:t>
            </a:r>
            <a:endParaRPr lang="de-DE" sz="2100">
              <a:latin typeface="Arial"/>
              <a:cs typeface="Arial"/>
            </a:endParaRPr>
          </a:p>
          <a:p>
            <a:pPr marL="0" indent="0">
              <a:lnSpc>
                <a:spcPct val="125000"/>
              </a:lnSpc>
              <a:buFont typeface="Arial" panose="020B0604020202020204" pitchFamily="34" charset="0"/>
              <a:buNone/>
            </a:pPr>
            <a:r>
              <a:rPr lang="de-DE" sz="2100" b="1" i="1">
                <a:latin typeface="Arial"/>
                <a:cs typeface="Arial"/>
              </a:rPr>
              <a:t>„Danach darf nicht einer Generation zugestanden werden, unter vergleichsweise milder Reduktionslast große Teile des CO</a:t>
            </a:r>
            <a:r>
              <a:rPr lang="de-DE" sz="2100" b="1" baseline="-25000">
                <a:latin typeface="Arial"/>
                <a:cs typeface="Arial"/>
              </a:rPr>
              <a:t>2</a:t>
            </a:r>
            <a:r>
              <a:rPr lang="de-DE" sz="2100" b="1" i="1">
                <a:latin typeface="Arial"/>
                <a:cs typeface="Arial"/>
              </a:rPr>
              <a:t>-Budgets zu verbrauchen, wenn damit zugleich den nachfolgenden Generationen eine radikale Reduktionslast überlassen und deren Leben umfassenden Freiheitseinbußen ausgesetzt würde</a:t>
            </a:r>
            <a:r>
              <a:rPr lang="de-DE" sz="2100" b="1">
                <a:latin typeface="Arial"/>
                <a:cs typeface="Arial"/>
              </a:rPr>
              <a:t>.“</a:t>
            </a:r>
          </a:p>
          <a:p>
            <a:pPr marL="457200" lvl="1" indent="0">
              <a:lnSpc>
                <a:spcPct val="125000"/>
              </a:lnSpc>
              <a:buFont typeface="Arial" panose="020B0604020202020204" pitchFamily="34" charset="0"/>
              <a:buNone/>
            </a:pPr>
            <a:endParaRPr lang="de-DE" sz="2100">
              <a:ea typeface="+mn-lt"/>
              <a:cs typeface="+mn-lt"/>
            </a:endParaRPr>
          </a:p>
        </p:txBody>
      </p:sp>
      <p:pic>
        <p:nvPicPr>
          <p:cNvPr id="9" name="Grafik 8">
            <a:extLst>
              <a:ext uri="{FF2B5EF4-FFF2-40B4-BE49-F238E27FC236}">
                <a16:creationId xmlns:a16="http://schemas.microsoft.com/office/drawing/2014/main" id="{578B9F20-BB42-40AF-8EB5-D9D109C50F28}"/>
              </a:ext>
            </a:extLst>
          </p:cNvPr>
          <p:cNvPicPr>
            <a:picLocks noChangeAspect="1"/>
          </p:cNvPicPr>
          <p:nvPr/>
        </p:nvPicPr>
        <p:blipFill>
          <a:blip r:embed="rId3"/>
          <a:stretch>
            <a:fillRect/>
          </a:stretch>
        </p:blipFill>
        <p:spPr>
          <a:xfrm>
            <a:off x="6537999" y="5063075"/>
            <a:ext cx="1209603" cy="1544894"/>
          </a:xfrm>
          <a:prstGeom prst="rect">
            <a:avLst/>
          </a:prstGeom>
        </p:spPr>
      </p:pic>
      <p:pic>
        <p:nvPicPr>
          <p:cNvPr id="10" name="Grafik 9">
            <a:extLst>
              <a:ext uri="{FF2B5EF4-FFF2-40B4-BE49-F238E27FC236}">
                <a16:creationId xmlns:a16="http://schemas.microsoft.com/office/drawing/2014/main" id="{C3D895E2-4BB3-4654-A0EE-7ABD2B5F6358}"/>
              </a:ext>
            </a:extLst>
          </p:cNvPr>
          <p:cNvPicPr>
            <a:picLocks noChangeAspect="1"/>
          </p:cNvPicPr>
          <p:nvPr/>
        </p:nvPicPr>
        <p:blipFill>
          <a:blip r:embed="rId3"/>
          <a:stretch>
            <a:fillRect/>
          </a:stretch>
        </p:blipFill>
        <p:spPr>
          <a:xfrm>
            <a:off x="7747370" y="5063075"/>
            <a:ext cx="1209603" cy="1544894"/>
          </a:xfrm>
          <a:prstGeom prst="rect">
            <a:avLst/>
          </a:prstGeom>
        </p:spPr>
      </p:pic>
      <p:pic>
        <p:nvPicPr>
          <p:cNvPr id="11" name="Grafik 10">
            <a:extLst>
              <a:ext uri="{FF2B5EF4-FFF2-40B4-BE49-F238E27FC236}">
                <a16:creationId xmlns:a16="http://schemas.microsoft.com/office/drawing/2014/main" id="{F90C6B10-1138-4EB8-9500-A6D655A045B2}"/>
              </a:ext>
            </a:extLst>
          </p:cNvPr>
          <p:cNvPicPr>
            <a:picLocks noChangeAspect="1"/>
          </p:cNvPicPr>
          <p:nvPr/>
        </p:nvPicPr>
        <p:blipFill>
          <a:blip r:embed="rId3"/>
          <a:stretch>
            <a:fillRect/>
          </a:stretch>
        </p:blipFill>
        <p:spPr>
          <a:xfrm>
            <a:off x="8967324" y="5063075"/>
            <a:ext cx="1209603" cy="1544894"/>
          </a:xfrm>
          <a:prstGeom prst="rect">
            <a:avLst/>
          </a:prstGeom>
        </p:spPr>
      </p:pic>
      <p:pic>
        <p:nvPicPr>
          <p:cNvPr id="12" name="Grafik 11">
            <a:extLst>
              <a:ext uri="{FF2B5EF4-FFF2-40B4-BE49-F238E27FC236}">
                <a16:creationId xmlns:a16="http://schemas.microsoft.com/office/drawing/2014/main" id="{5A78ED8A-5AFB-4384-B394-EA3367EE925E}"/>
              </a:ext>
            </a:extLst>
          </p:cNvPr>
          <p:cNvPicPr>
            <a:picLocks noChangeAspect="1"/>
          </p:cNvPicPr>
          <p:nvPr/>
        </p:nvPicPr>
        <p:blipFill>
          <a:blip r:embed="rId3"/>
          <a:stretch>
            <a:fillRect/>
          </a:stretch>
        </p:blipFill>
        <p:spPr>
          <a:xfrm>
            <a:off x="10197861" y="5063075"/>
            <a:ext cx="1209603" cy="1544894"/>
          </a:xfrm>
          <a:prstGeom prst="rect">
            <a:avLst/>
          </a:prstGeom>
        </p:spPr>
      </p:pic>
      <p:sp>
        <p:nvSpPr>
          <p:cNvPr id="2" name="Titel 7">
            <a:extLst>
              <a:ext uri="{FF2B5EF4-FFF2-40B4-BE49-F238E27FC236}">
                <a16:creationId xmlns:a16="http://schemas.microsoft.com/office/drawing/2014/main" id="{3BFB529B-5E7B-BD46-E8E1-09105AA6F539}"/>
              </a:ext>
            </a:extLst>
          </p:cNvPr>
          <p:cNvSpPr>
            <a:spLocks noGrp="1"/>
          </p:cNvSpPr>
          <p:nvPr>
            <p:ph type="title"/>
          </p:nvPr>
        </p:nvSpPr>
        <p:spPr>
          <a:xfrm>
            <a:off x="677558" y="632647"/>
            <a:ext cx="8269671" cy="459357"/>
          </a:xfrm>
        </p:spPr>
        <p:txBody>
          <a:bodyPr/>
          <a:lstStyle/>
          <a:p>
            <a:r>
              <a:rPr lang="de-DE"/>
              <a:t>Die </a:t>
            </a:r>
            <a:r>
              <a:rPr lang="de-DE" err="1"/>
              <a:t>Richter:innen</a:t>
            </a:r>
            <a:r>
              <a:rPr lang="de-DE"/>
              <a:t> des 1. Senats des BVerfG sind sich einig:</a:t>
            </a:r>
            <a:br>
              <a:rPr lang="de-DE"/>
            </a:br>
            <a:endParaRPr lang="de-DE"/>
          </a:p>
        </p:txBody>
      </p:sp>
    </p:spTree>
    <p:extLst>
      <p:ext uri="{BB962C8B-B14F-4D97-AF65-F5344CB8AC3E}">
        <p14:creationId xmlns:p14="http://schemas.microsoft.com/office/powerpoint/2010/main" val="3182790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kt 4" hidden="1">
            <a:extLst>
              <a:ext uri="{FF2B5EF4-FFF2-40B4-BE49-F238E27FC236}">
                <a16:creationId xmlns:a16="http://schemas.microsoft.com/office/drawing/2014/main" id="{AEF5CCE6-FC9D-6945-95A6-425E7FCE0D54}"/>
              </a:ext>
            </a:extLst>
          </p:cNvPr>
          <p:cNvGraphicFramePr>
            <a:graphicFrameLocks noChangeAspect="1"/>
          </p:cNvGraphicFramePr>
          <p:nvPr>
            <p:custDataLst>
              <p:tags r:id="rId1"/>
            </p:custDataLst>
          </p:nvPr>
        </p:nvGraphicFramePr>
        <p:xfrm>
          <a:off x="2118" y="2118"/>
          <a:ext cx="1636" cy="2117"/>
        </p:xfrm>
        <a:graphic>
          <a:graphicData uri="http://schemas.openxmlformats.org/presentationml/2006/ole">
            <mc:AlternateContent xmlns:mc="http://schemas.openxmlformats.org/markup-compatibility/2006">
              <mc:Choice xmlns:v="urn:schemas-microsoft-com:vml" Requires="v">
                <p:oleObj name="think-cell Folie" r:id="rId4" imgW="7772400" imgH="10058400" progId="TCLayout.ActiveDocument.1">
                  <p:embed/>
                </p:oleObj>
              </mc:Choice>
              <mc:Fallback>
                <p:oleObj name="think-cell Folie" r:id="rId4" imgW="7772400" imgH="10058400" progId="TCLayout.ActiveDocument.1">
                  <p:embed/>
                  <p:pic>
                    <p:nvPicPr>
                      <p:cNvPr id="5" name="Objekt 4" hidden="1">
                        <a:extLst>
                          <a:ext uri="{FF2B5EF4-FFF2-40B4-BE49-F238E27FC236}">
                            <a16:creationId xmlns:a16="http://schemas.microsoft.com/office/drawing/2014/main" id="{AEF5CCE6-FC9D-6945-95A6-425E7FCE0D54}"/>
                          </a:ext>
                        </a:extLst>
                      </p:cNvPr>
                      <p:cNvPicPr/>
                      <p:nvPr/>
                    </p:nvPicPr>
                    <p:blipFill>
                      <a:blip r:embed="rId5"/>
                      <a:stretch>
                        <a:fillRect/>
                      </a:stretch>
                    </p:blipFill>
                    <p:spPr>
                      <a:xfrm>
                        <a:off x="2118" y="2118"/>
                        <a:ext cx="1636" cy="2117"/>
                      </a:xfrm>
                      <a:prstGeom prst="rect">
                        <a:avLst/>
                      </a:prstGeom>
                    </p:spPr>
                  </p:pic>
                </p:oleObj>
              </mc:Fallback>
            </mc:AlternateContent>
          </a:graphicData>
        </a:graphic>
      </p:graphicFrame>
      <p:sp>
        <p:nvSpPr>
          <p:cNvPr id="3" name="Textfeld 2">
            <a:extLst>
              <a:ext uri="{FF2B5EF4-FFF2-40B4-BE49-F238E27FC236}">
                <a16:creationId xmlns:a16="http://schemas.microsoft.com/office/drawing/2014/main" id="{4C311148-E96C-4C93-84F1-49A6376B81DA}"/>
              </a:ext>
            </a:extLst>
          </p:cNvPr>
          <p:cNvSpPr txBox="1"/>
          <p:nvPr/>
        </p:nvSpPr>
        <p:spPr>
          <a:xfrm>
            <a:off x="4267200" y="3124201"/>
            <a:ext cx="3657600"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endParaRPr lang="de-DE" sz="2400"/>
          </a:p>
        </p:txBody>
      </p:sp>
      <p:sp>
        <p:nvSpPr>
          <p:cNvPr id="8" name="Titel 5">
            <a:extLst>
              <a:ext uri="{FF2B5EF4-FFF2-40B4-BE49-F238E27FC236}">
                <a16:creationId xmlns:a16="http://schemas.microsoft.com/office/drawing/2014/main" id="{A2B0835A-44A9-4C3D-ACB5-3EEC9BC5015A}"/>
              </a:ext>
            </a:extLst>
          </p:cNvPr>
          <p:cNvSpPr>
            <a:spLocks noGrp="1"/>
          </p:cNvSpPr>
          <p:nvPr/>
        </p:nvSpPr>
        <p:spPr>
          <a:xfrm>
            <a:off x="509615" y="482944"/>
            <a:ext cx="5667901" cy="5663881"/>
          </a:xfrm>
          <a:prstGeom prst="rect">
            <a:avLst/>
          </a:prstGeom>
          <a:noFill/>
          <a:ln>
            <a:noFill/>
          </a:ln>
        </p:spPr>
        <p:txBody>
          <a:bodyPr spcFirstLastPara="1" vert="horz" wrap="square" lIns="121900" tIns="60933" rIns="121900" bIns="60933"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SzPts val="1013"/>
              <a:buFont typeface="Arial"/>
              <a:buNone/>
              <a:defRPr sz="1013" b="1"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2pPr>
            <a:lvl3pPr marR="0" lvl="2"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3pPr>
            <a:lvl4pPr marR="0" lvl="3"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4pPr>
            <a:lvl5pPr marR="0" lvl="4"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5pPr>
            <a:lvl6pPr marR="0" lvl="5"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6pPr>
            <a:lvl7pPr marR="0" lvl="6"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7pPr>
            <a:lvl8pPr marR="0" lvl="7"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8pPr>
            <a:lvl9pPr marR="0" lvl="8" algn="l" rtl="0">
              <a:lnSpc>
                <a:spcPct val="100000"/>
              </a:lnSpc>
              <a:spcBef>
                <a:spcPts val="0"/>
              </a:spcBef>
              <a:spcAft>
                <a:spcPts val="0"/>
              </a:spcAft>
              <a:buClr>
                <a:srgbClr val="000000"/>
              </a:buClr>
              <a:buSzPts val="938"/>
              <a:buFont typeface="Sorts Mill Goudy"/>
              <a:buNone/>
              <a:defRPr sz="938" b="0" i="0" u="none" strike="noStrike" cap="none">
                <a:solidFill>
                  <a:srgbClr val="000000"/>
                </a:solidFill>
                <a:latin typeface="Sorts Mill Goudy"/>
                <a:ea typeface="Sorts Mill Goudy"/>
                <a:cs typeface="Sorts Mill Goudy"/>
                <a:sym typeface="Sorts Mill Goudy"/>
              </a:defRPr>
            </a:lvl9pPr>
          </a:lstStyle>
          <a:p>
            <a:endParaRPr lang="de-DE" sz="2400" dirty="0">
              <a:solidFill>
                <a:schemeClr val="tx1"/>
              </a:solidFill>
            </a:endParaRPr>
          </a:p>
          <a:p>
            <a:r>
              <a:rPr lang="de-DE" sz="1800" b="0" dirty="0">
                <a:solidFill>
                  <a:schemeClr val="tx1"/>
                </a:solidFill>
              </a:rPr>
              <a:t>„Denn Treibhausgasminderungsziele ersetzen diese Herangehensweise [Restbudget-Ansatz] nicht, sondern setzen sie voraus. </a:t>
            </a:r>
            <a:endParaRPr lang="de-DE" sz="1800" b="0" dirty="0">
              <a:solidFill>
                <a:schemeClr val="tx1"/>
              </a:solidFill>
              <a:latin typeface="Arial" panose="020B0604020202020204" pitchFamily="34" charset="0"/>
              <a:cs typeface="Arial" panose="020B0604020202020204" pitchFamily="34" charset="0"/>
            </a:endParaRPr>
          </a:p>
          <a:p>
            <a:r>
              <a:rPr lang="de-DE" sz="1800" b="0" dirty="0">
                <a:solidFill>
                  <a:schemeClr val="tx1"/>
                </a:solidFill>
              </a:rPr>
              <a:t>Emissionsminderungsziele können das auf die Begrenzung der Erderwärmung bezogene Temperaturziel nicht in Klimaschutzmaßnahmen übersetzen, wenn diese Minderungsziele nicht ihrerseits an einer angestrebten Temperaturschwelle entsprechenden Gesamtemissionsmenge ausgerichtet sind; für sich genommen sind sie nicht aussagekräftig." </a:t>
            </a:r>
            <a:r>
              <a:rPr lang="de-DE" sz="1800" b="0" dirty="0" err="1">
                <a:solidFill>
                  <a:schemeClr val="tx1"/>
                </a:solidFill>
              </a:rPr>
              <a:t>Rn</a:t>
            </a:r>
            <a:r>
              <a:rPr lang="de-DE" sz="1800" b="0" dirty="0">
                <a:solidFill>
                  <a:schemeClr val="tx1"/>
                </a:solidFill>
              </a:rPr>
              <a:t>. 218.</a:t>
            </a:r>
            <a:endParaRPr lang="de-DE" sz="1800" b="0" dirty="0">
              <a:solidFill>
                <a:schemeClr val="tx1"/>
              </a:solidFill>
              <a:latin typeface="Arial" panose="020B0604020202020204" pitchFamily="34" charset="0"/>
              <a:cs typeface="Arial" panose="020B0604020202020204" pitchFamily="34" charset="0"/>
            </a:endParaRPr>
          </a:p>
        </p:txBody>
      </p:sp>
      <p:sp>
        <p:nvSpPr>
          <p:cNvPr id="4" name="Titel 3">
            <a:extLst>
              <a:ext uri="{FF2B5EF4-FFF2-40B4-BE49-F238E27FC236}">
                <a16:creationId xmlns:a16="http://schemas.microsoft.com/office/drawing/2014/main" id="{BCB8DC01-F552-6341-4039-C69F0A355A8B}"/>
              </a:ext>
            </a:extLst>
          </p:cNvPr>
          <p:cNvSpPr>
            <a:spLocks noGrp="1"/>
          </p:cNvSpPr>
          <p:nvPr>
            <p:ph type="title"/>
          </p:nvPr>
        </p:nvSpPr>
        <p:spPr>
          <a:xfrm>
            <a:off x="509615" y="1234094"/>
            <a:ext cx="11090506" cy="648666"/>
          </a:xfrm>
        </p:spPr>
        <p:txBody>
          <a:bodyPr>
            <a:normAutofit fontScale="90000"/>
          </a:bodyPr>
          <a:lstStyle/>
          <a:p>
            <a:r>
              <a:rPr lang="de-DE" sz="3600" b="1" dirty="0"/>
              <a:t>Bedeutung des Restbudgets für eine Klimakrisenpolitik</a:t>
            </a:r>
            <a:br>
              <a:rPr lang="de-DE" dirty="0"/>
            </a:br>
            <a:br>
              <a:rPr lang="de-DE" dirty="0"/>
            </a:br>
            <a:endParaRPr lang="en-US" sz="2700" b="1" dirty="0"/>
          </a:p>
        </p:txBody>
      </p:sp>
      <p:sp>
        <p:nvSpPr>
          <p:cNvPr id="7" name="Inhaltsplatzhalter 6">
            <a:extLst>
              <a:ext uri="{FF2B5EF4-FFF2-40B4-BE49-F238E27FC236}">
                <a16:creationId xmlns:a16="http://schemas.microsoft.com/office/drawing/2014/main" id="{F5B5B728-857F-F8D5-ABE2-89AB2CC6F636}"/>
              </a:ext>
            </a:extLst>
          </p:cNvPr>
          <p:cNvSpPr>
            <a:spLocks noGrp="1"/>
          </p:cNvSpPr>
          <p:nvPr>
            <p:ph sz="half" idx="2"/>
          </p:nvPr>
        </p:nvSpPr>
        <p:spPr>
          <a:xfrm>
            <a:off x="6177516" y="1882760"/>
            <a:ext cx="5220000" cy="4351338"/>
          </a:xfrm>
        </p:spPr>
        <p:txBody>
          <a:bodyPr/>
          <a:lstStyle/>
          <a:p>
            <a:endParaRPr lang="en-US" dirty="0"/>
          </a:p>
          <a:p>
            <a:endParaRPr lang="en-US" dirty="0"/>
          </a:p>
        </p:txBody>
      </p:sp>
      <p:pic>
        <p:nvPicPr>
          <p:cNvPr id="6" name="Grafik 5">
            <a:extLst>
              <a:ext uri="{FF2B5EF4-FFF2-40B4-BE49-F238E27FC236}">
                <a16:creationId xmlns:a16="http://schemas.microsoft.com/office/drawing/2014/main" id="{F1741599-7080-8887-CCCE-7E465249664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770702" y="2829662"/>
            <a:ext cx="4666386" cy="2624842"/>
          </a:xfrm>
          <a:prstGeom prst="rect">
            <a:avLst/>
          </a:prstGeom>
        </p:spPr>
      </p:pic>
    </p:spTree>
    <p:extLst>
      <p:ext uri="{BB962C8B-B14F-4D97-AF65-F5344CB8AC3E}">
        <p14:creationId xmlns:p14="http://schemas.microsoft.com/office/powerpoint/2010/main" val="29990731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7037&quot;&gt;&lt;version val=&quot;30797&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4&quot;/&gt;&lt;end val=&quot;4&quot;/&gt;&lt;/m_yearfmt&gt;&lt;/m_precDefaultDate&gt;&lt;m_precDefaultYear&gt;&lt;m_bNumberIsYear val=&quot;0&quot;/&gt;&lt;m_strFormatTime&gt;%Y&lt;/m_strFormatTime&gt;&lt;m_yearfmt&gt;&lt;begin val=&quot;0&quot;/&gt;&lt;end val=&quot;0&quot;/&gt;&lt;/m_yearfmt&gt;&lt;/m_precDefaultYear&gt;&lt;m_precDefaultQuarter&gt;&lt;m_bNumberIsYear val=&quot;0&quot;/&gt;&lt;m_strFormatTime&gt;Q%5&lt;/m_strFormatTime&gt;&lt;m_yearfmt&gt;&lt;begin val=&quot;0&quot;/&gt;&lt;end val=&quot;4&quot;/&gt;&lt;/m_yearfmt&gt;&lt;/m_precDefaultQuarter&gt;&lt;m_precDefaultMonth&gt;&lt;m_bNumberIsYear val=&quot;0&quot;/&gt;&lt;m_strFormatTime&gt;%1&lt;/m_strFormatTime&gt;&lt;m_yearfmt&gt;&lt;begin val=&quot;0&quot;/&gt;&lt;end val=&quot;4&quot;/&gt;&lt;/m_yearfmt&gt;&lt;/m_precDefaultMonth&gt;&lt;m_precDefaultWeek&gt;&lt;m_bNumberIsYear val=&quot;0&quot;/&gt;&lt;m_strFormatTime&gt;%4&lt;/m_strFormatTime&gt;&lt;m_yearfmt&gt;&lt;begin val=&quot;0&quot;/&gt;&lt;end val=&quot;4&quot;/&gt;&lt;/m_yearfmt&gt;&lt;/m_precDefaultWeek&gt;&lt;m_precDefaultDay&gt;&lt;m_bNumberIsYear val=&quot;0&quot;/&gt;&lt;m_strFormatTime&gt;%#d&lt;/m_strFormatTime&gt;&lt;m_yearfmt&gt;&lt;begin val=&quot;0&quot;/&gt;&lt;end val=&quot;4&quot;/&gt;&lt;/m_yearfmt&gt;&lt;/m_precDefaultDay&gt;&lt;m_mruColor&gt;&lt;m_vecMRU length=&quot;0&quot;/&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BnUdRoLJ3xCaTAkX2Qg4j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5_Office">
  <a:themeElements>
    <a:clrScheme name="Benutzerdefiniert 3">
      <a:dk1>
        <a:srgbClr val="001432"/>
      </a:dk1>
      <a:lt1>
        <a:srgbClr val="001432"/>
      </a:lt1>
      <a:dk2>
        <a:srgbClr val="FFC80C"/>
      </a:dk2>
      <a:lt2>
        <a:srgbClr val="FEFFFF"/>
      </a:lt2>
      <a:accent1>
        <a:srgbClr val="FFC80C"/>
      </a:accent1>
      <a:accent2>
        <a:srgbClr val="00AED7"/>
      </a:accent2>
      <a:accent3>
        <a:srgbClr val="A3D769"/>
      </a:accent3>
      <a:accent4>
        <a:srgbClr val="FEFFFF"/>
      </a:accent4>
      <a:accent5>
        <a:srgbClr val="001432"/>
      </a:accent5>
      <a:accent6>
        <a:srgbClr val="001432"/>
      </a:accent6>
      <a:hlink>
        <a:srgbClr val="0563C1"/>
      </a:hlink>
      <a:folHlink>
        <a:srgbClr val="FFC80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2" id="{1DF91992-8C26-4629-B2D1-5143522155C6}" vid="{A8DBF929-80EF-4C1C-A714-487A88711249}"/>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64D9783C9262A4489780AD3E9776390" ma:contentTypeVersion="23" ma:contentTypeDescription="Ein neues Dokument erstellen." ma:contentTypeScope="" ma:versionID="9c2f93c7b9cc96fd9c1bf7677c97fa71">
  <xsd:schema xmlns:xsd="http://www.w3.org/2001/XMLSchema" xmlns:xs="http://www.w3.org/2001/XMLSchema" xmlns:p="http://schemas.microsoft.com/office/2006/metadata/properties" xmlns:ns2="a61d376a-75eb-4b09-90f3-e6550172123c" xmlns:ns3="e2407224-1ffa-4b55-9c25-adcd2ee3f21a" targetNamespace="http://schemas.microsoft.com/office/2006/metadata/properties" ma:root="true" ma:fieldsID="801525da5a2c18cd191bb336ff0c9392" ns2:_="" ns3:_="">
    <xsd:import namespace="a61d376a-75eb-4b09-90f3-e6550172123c"/>
    <xsd:import namespace="e2407224-1ffa-4b55-9c25-adcd2ee3f21a"/>
    <xsd:element name="properties">
      <xsd:complexType>
        <xsd:sequence>
          <xsd:element name="documentManagement">
            <xsd:complexType>
              <xsd:all>
                <xsd:element ref="ns2:Description" minOccurs="0"/>
                <xsd:element ref="ns2:Responsible" minOccurs="0"/>
                <xsd:element ref="ns3:SharedWithUsers" minOccurs="0"/>
                <xsd:element ref="ns3:SharedWithDetails" minOccurs="0"/>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2:Bemerkung" minOccurs="0"/>
                <xsd:element ref="ns3:TaxKeywordTaxHTField" minOccurs="0"/>
                <xsd:element ref="ns3:TaxCatchAll" minOccurs="0"/>
                <xsd:element ref="ns2:MediaLengthInSeconds" minOccurs="0"/>
                <xsd:element ref="ns2:lcf76f155ced4ddcb4097134ff3c332f"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1d376a-75eb-4b09-90f3-e6550172123c" elementFormDefault="qualified">
    <xsd:import namespace="http://schemas.microsoft.com/office/2006/documentManagement/types"/>
    <xsd:import namespace="http://schemas.microsoft.com/office/infopath/2007/PartnerControls"/>
    <xsd:element name="Description" ma:index="8" nillable="true" ma:displayName="Description" ma:format="Dropdown" ma:internalName="Description">
      <xsd:simpleType>
        <xsd:restriction base="dms:Text">
          <xsd:maxLength value="255"/>
        </xsd:restriction>
      </xsd:simpleType>
    </xsd:element>
    <xsd:element name="Responsible" ma:index="9" nillable="true" ma:displayName="Responsible" ma:description="&#10;" ma:format="Dropdown" ma:list="UserInfo" ma:SharePointGroup="0" ma:internalName="Responsibl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ServiceLocation" ma:index="21" nillable="true" ma:displayName="Location" ma:internalName="MediaServiceLocation" ma:readOnly="true">
      <xsd:simpleType>
        <xsd:restriction base="dms:Text"/>
      </xsd:simpleType>
    </xsd:element>
    <xsd:element name="Bemerkung" ma:index="22" nillable="true" ma:displayName="Bemerkung" ma:description="Originalplan von Heinrich" ma:format="Dropdown" ma:internalName="Bemerkung">
      <xsd:simpleType>
        <xsd:restriction base="dms:Text">
          <xsd:maxLength value="255"/>
        </xsd:restriction>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Bildmarkierungen" ma:readOnly="false" ma:fieldId="{5cf76f15-5ced-4ddc-b409-7134ff3c332f}" ma:taxonomyMulti="true" ma:sspId="c4c2d9d3-f3ef-442e-95f1-f9e2d105ce4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9"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407224-1ffa-4b55-9c25-adcd2ee3f21a"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TaxKeywordTaxHTField" ma:index="24" nillable="true" ma:taxonomy="true" ma:internalName="TaxKeywordTaxHTField" ma:taxonomyFieldName="TaxKeyword" ma:displayName="Unternehmensstichwörter" ma:fieldId="{23f27201-bee3-471e-b2e7-b64fd8b7ca38}" ma:taxonomyMulti="true" ma:sspId="c4c2d9d3-f3ef-442e-95f1-f9e2d105ce4c" ma:termSetId="00000000-0000-0000-0000-000000000000" ma:anchorId="00000000-0000-0000-0000-000000000000" ma:open="true" ma:isKeyword="true">
      <xsd:complexType>
        <xsd:sequence>
          <xsd:element ref="pc:Terms" minOccurs="0" maxOccurs="1"/>
        </xsd:sequence>
      </xsd:complexType>
    </xsd:element>
    <xsd:element name="TaxCatchAll" ma:index="25" nillable="true" ma:displayName="Taxonomy Catch All Column" ma:hidden="true" ma:list="{de41824f-126c-4715-b439-cc786637f504}" ma:internalName="TaxCatchAll" ma:showField="CatchAllData" ma:web="e2407224-1ffa-4b55-9c25-adcd2ee3f21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escription xmlns="a61d376a-75eb-4b09-90f3-e6550172123c" xsi:nil="true"/>
    <TaxCatchAll xmlns="e2407224-1ffa-4b55-9c25-adcd2ee3f21a" xsi:nil="true"/>
    <Bemerkung xmlns="a61d376a-75eb-4b09-90f3-e6550172123c" xsi:nil="true"/>
    <Responsible xmlns="a61d376a-75eb-4b09-90f3-e6550172123c">
      <UserInfo>
        <DisplayName/>
        <AccountId xsi:nil="true"/>
        <AccountType/>
      </UserInfo>
    </Responsible>
    <TaxKeywordTaxHTField xmlns="e2407224-1ffa-4b55-9c25-adcd2ee3f21a">
      <Terms xmlns="http://schemas.microsoft.com/office/infopath/2007/PartnerControls"/>
    </TaxKeywordTaxHTField>
    <SharedWithUsers xmlns="e2407224-1ffa-4b55-9c25-adcd2ee3f21a">
      <UserInfo>
        <DisplayName>Sina Arndt</DisplayName>
        <AccountId>30</AccountId>
        <AccountType/>
      </UserInfo>
      <UserInfo>
        <DisplayName>Dr.-Ing. Claas Helmke</DisplayName>
        <AccountId>53</AccountId>
        <AccountType/>
      </UserInfo>
      <UserInfo>
        <DisplayName>Peter Schwierz</DisplayName>
        <AccountId>2697</AccountId>
        <AccountType/>
      </UserInfo>
    </SharedWithUsers>
    <lcf76f155ced4ddcb4097134ff3c332f xmlns="a61d376a-75eb-4b09-90f3-e6550172123c">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D1049B-B8FD-466C-B59B-D2CE572BD32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61d376a-75eb-4b09-90f3-e6550172123c"/>
    <ds:schemaRef ds:uri="e2407224-1ffa-4b55-9c25-adcd2ee3f2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ABB4663-3E91-4CBC-89DF-25529E6F3D68}">
  <ds:schemaRefs>
    <ds:schemaRef ds:uri="http://purl.org/dc/elements/1.1/"/>
    <ds:schemaRef ds:uri="http://purl.org/dc/dcmitype/"/>
    <ds:schemaRef ds:uri="http://schemas.openxmlformats.org/package/2006/metadata/core-properties"/>
    <ds:schemaRef ds:uri="a61d376a-75eb-4b09-90f3-e6550172123c"/>
    <ds:schemaRef ds:uri="e2407224-1ffa-4b55-9c25-adcd2ee3f21a"/>
    <ds:schemaRef ds:uri="http://schemas.microsoft.com/office/2006/documentManagement/types"/>
    <ds:schemaRef ds:uri="http://schemas.microsoft.com/office/infopath/2007/PartnerControls"/>
    <ds:schemaRef ds:uri="http://schemas.microsoft.com/office/2006/metadata/properties"/>
    <ds:schemaRef ds:uri="http://www.w3.org/XML/1998/namespace"/>
    <ds:schemaRef ds:uri="http://purl.org/dc/terms/"/>
  </ds:schemaRefs>
</ds:datastoreItem>
</file>

<file path=customXml/itemProps3.xml><?xml version="1.0" encoding="utf-8"?>
<ds:datastoreItem xmlns:ds="http://schemas.openxmlformats.org/officeDocument/2006/customXml" ds:itemID="{09200BF1-E210-4773-BC71-98E5FD6326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20240215_Vorlage_Erstgespräch</Template>
  <TotalTime>0</TotalTime>
  <Words>2583</Words>
  <Application>Microsoft Office PowerPoint</Application>
  <PresentationFormat>Breitbild</PresentationFormat>
  <Paragraphs>270</Paragraphs>
  <Slides>36</Slides>
  <Notes>26</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1</vt:i4>
      </vt:variant>
      <vt:variant>
        <vt:lpstr>Folientitel</vt:lpstr>
      </vt:variant>
      <vt:variant>
        <vt:i4>36</vt:i4>
      </vt:variant>
    </vt:vector>
  </HeadingPairs>
  <TitlesOfParts>
    <vt:vector size="46" baseType="lpstr">
      <vt:lpstr>SimSun</vt:lpstr>
      <vt:lpstr>Arial</vt:lpstr>
      <vt:lpstr>Calibri</vt:lpstr>
      <vt:lpstr>DM Sans</vt:lpstr>
      <vt:lpstr>Helvetica</vt:lpstr>
      <vt:lpstr>Inter SemiBold</vt:lpstr>
      <vt:lpstr>Symbol</vt:lpstr>
      <vt:lpstr>Wingdings</vt:lpstr>
      <vt:lpstr>5_Office</vt:lpstr>
      <vt:lpstr>think-cell Folie</vt:lpstr>
      <vt:lpstr>Das 1,5-Grad-Limit –  Klimaneutralität bis 2035</vt:lpstr>
      <vt:lpstr>GermanZero</vt:lpstr>
      <vt:lpstr>Unsere Vision</vt:lpstr>
      <vt:lpstr>1,5-Grad ist kein Ziel, sondern das Limit!</vt:lpstr>
      <vt:lpstr>PowerPoint-Präsentation</vt:lpstr>
      <vt:lpstr>Treibhausgas-Budget: GermanZero</vt:lpstr>
      <vt:lpstr>Treibhausgas-Budget: SRU*-Stellungnahme vom 15.06.22</vt:lpstr>
      <vt:lpstr>Die Richter:innen des 1. Senats des BVerfG sind sich einig: </vt:lpstr>
      <vt:lpstr>Bedeutung des Restbudgets für eine Klimakrisenpolitik  </vt:lpstr>
      <vt:lpstr>Der Maßstab für verfassungskonforme Klimapolitik ist das nationale THG-Budget.  </vt:lpstr>
      <vt:lpstr>1,5-Grad-Gesetzespaket</vt:lpstr>
      <vt:lpstr>MappingZero</vt:lpstr>
      <vt:lpstr>Beispiel einer Gesetzesänderung § 3 FZV Notwendigkeit einer Zulassung</vt:lpstr>
      <vt:lpstr>PowerPoint-Präsentation</vt:lpstr>
      <vt:lpstr>Kernmaßnahmen Energie</vt:lpstr>
      <vt:lpstr>Kernmaßnahmen Verkehr I</vt:lpstr>
      <vt:lpstr>Kernmaßnahmen Verkehr II</vt:lpstr>
      <vt:lpstr>Kernmaßnahmen Industrie I</vt:lpstr>
      <vt:lpstr>Kernmaßnahmen Industrie II</vt:lpstr>
      <vt:lpstr>Kernmaßnahmen Gebäude/Wärme I</vt:lpstr>
      <vt:lpstr>Kernmaßnahmen Gebäude/Wärme II</vt:lpstr>
      <vt:lpstr>Stellungnahme zum Gebäudeenergiegesetz</vt:lpstr>
      <vt:lpstr>Stellungnahme zum Wärmeplanungsgesetz</vt:lpstr>
      <vt:lpstr>Stellungnahme zum BMWSB-Maßnahmenpaket vom 25.9.2023</vt:lpstr>
      <vt:lpstr>PowerPoint-Präsentation</vt:lpstr>
      <vt:lpstr>Kernmaßnahmen Landwirtschaft </vt:lpstr>
      <vt:lpstr>Kernmaßnahmen Klimaschutzgesetz</vt:lpstr>
      <vt:lpstr>Internationaler Ausgleich: Große Hebel – Große Wirkung –</vt:lpstr>
      <vt:lpstr>Rahmenbedingungen für den Internationalen Ausgleich </vt:lpstr>
      <vt:lpstr>Baukastenprinzip</vt:lpstr>
      <vt:lpstr>Klimawandel ist unsozial</vt:lpstr>
      <vt:lpstr>Klimawende als Chance für soziale Agenda verstehen</vt:lpstr>
      <vt:lpstr>Klimawende progressiv &amp; sozial gestalten</vt:lpstr>
      <vt:lpstr>Vielen Dank für Ihre Zeit und Aufmerksamkeit! </vt:lpstr>
      <vt:lpstr>Europäischer Emissionshandel (EU-ETS)  Nationale CO2-Steuer in Deutschland (nEHS)   </vt:lpstr>
      <vt:lpstr>Reform des europäischen Emissionshandels (EU-ETS)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Das 1,5-Grad-Limit –  Klimaneutralität bis 2035</dc:title>
  <dc:creator>Clemens Buhr</dc:creator>
  <cp:lastModifiedBy>Clemens Buhr</cp:lastModifiedBy>
  <cp:revision>7</cp:revision>
  <dcterms:created xsi:type="dcterms:W3CDTF">2024-02-15T12:53:28Z</dcterms:created>
  <dcterms:modified xsi:type="dcterms:W3CDTF">2024-02-15T13:04:07Z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axKeyword">
    <vt:lpwstr/>
  </property>
  <property fmtid="{D5CDD505-2E9C-101B-9397-08002B2CF9AE}" pid="3" name="ContentTypeId">
    <vt:lpwstr>0x010100564D9783C9262A4489780AD3E9776390</vt:lpwstr>
  </property>
  <property fmtid="{D5CDD505-2E9C-101B-9397-08002B2CF9AE}" pid="4" name="MediaServiceImageTags">
    <vt:lpwstr/>
  </property>
</Properties>
</file>